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760" r:id="rId2"/>
    <p:sldMasterId id="2147483763" r:id="rId3"/>
  </p:sldMasterIdLst>
  <p:notesMasterIdLst>
    <p:notesMasterId r:id="rId61"/>
  </p:notesMasterIdLst>
  <p:handoutMasterIdLst>
    <p:handoutMasterId r:id="rId62"/>
  </p:handoutMasterIdLst>
  <p:sldIdLst>
    <p:sldId id="258" r:id="rId4"/>
    <p:sldId id="256" r:id="rId5"/>
    <p:sldId id="257" r:id="rId6"/>
    <p:sldId id="261" r:id="rId7"/>
    <p:sldId id="259"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311" r:id="rId41"/>
    <p:sldId id="295" r:id="rId42"/>
    <p:sldId id="294" r:id="rId43"/>
    <p:sldId id="296" r:id="rId44"/>
    <p:sldId id="297" r:id="rId45"/>
    <p:sldId id="314" r:id="rId46"/>
    <p:sldId id="298" r:id="rId47"/>
    <p:sldId id="315" r:id="rId48"/>
    <p:sldId id="316" r:id="rId49"/>
    <p:sldId id="318" r:id="rId50"/>
    <p:sldId id="317" r:id="rId51"/>
    <p:sldId id="310" r:id="rId52"/>
    <p:sldId id="300" r:id="rId53"/>
    <p:sldId id="301" r:id="rId54"/>
    <p:sldId id="302" r:id="rId55"/>
    <p:sldId id="303" r:id="rId56"/>
    <p:sldId id="305" r:id="rId57"/>
    <p:sldId id="306" r:id="rId58"/>
    <p:sldId id="309" r:id="rId59"/>
    <p:sldId id="260" r:id="rId6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8">
          <p15:clr>
            <a:srgbClr val="A4A3A4"/>
          </p15:clr>
        </p15:guide>
        <p15:guide id="2" orient="horz" pos="2820">
          <p15:clr>
            <a:srgbClr val="A4A3A4"/>
          </p15:clr>
        </p15:guide>
        <p15:guide id="3" pos="2880">
          <p15:clr>
            <a:srgbClr val="A4A3A4"/>
          </p15:clr>
        </p15:guide>
        <p15:guide id="4" pos="56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F27036"/>
    <a:srgbClr val="ED6A42"/>
    <a:srgbClr val="2596BE"/>
    <a:srgbClr val="3BDBC2"/>
    <a:srgbClr val="2B928C"/>
    <a:srgbClr val="F77462"/>
    <a:srgbClr val="E4DD9C"/>
    <a:srgbClr val="A2D39C"/>
    <a:srgbClr val="EAF0AC"/>
    <a:srgbClr val="6179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03" autoAdjust="0"/>
    <p:restoredTop sz="87600" autoAdjust="0"/>
  </p:normalViewPr>
  <p:slideViewPr>
    <p:cSldViewPr>
      <p:cViewPr>
        <p:scale>
          <a:sx n="106" d="100"/>
          <a:sy n="106" d="100"/>
        </p:scale>
        <p:origin x="453" y="45"/>
      </p:cViewPr>
      <p:guideLst>
        <p:guide orient="horz" pos="708"/>
        <p:guide orient="horz" pos="2820"/>
        <p:guide pos="2880"/>
        <p:guide pos="561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3010"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57800" cy="457200"/>
          </a:xfrm>
          <a:prstGeom prst="rect">
            <a:avLst/>
          </a:prstGeom>
        </p:spPr>
        <p:txBody>
          <a:bodyPr vert="horz" lIns="91440" tIns="45720" rIns="91440" bIns="45720" rtlCol="0"/>
          <a:lstStyle>
            <a:lvl1pPr algn="l">
              <a:defRPr sz="1200"/>
            </a:lvl1pPr>
          </a:lstStyle>
          <a:p>
            <a:r>
              <a:rPr lang="en-US" sz="1300" b="1" dirty="0">
                <a:latin typeface="Arial" pitchFamily="34" charset="0"/>
                <a:cs typeface="Arial" pitchFamily="34" charset="0"/>
              </a:rPr>
              <a:t>Visual Studio Live! San Diego 2026</a:t>
            </a:r>
          </a:p>
        </p:txBody>
      </p:sp>
      <p:sp>
        <p:nvSpPr>
          <p:cNvPr id="4" name="Footer Placeholder 3"/>
          <p:cNvSpPr>
            <a:spLocks noGrp="1"/>
          </p:cNvSpPr>
          <p:nvPr>
            <p:ph type="ftr" sz="quarter" idx="2"/>
          </p:nvPr>
        </p:nvSpPr>
        <p:spPr>
          <a:xfrm>
            <a:off x="0" y="8685213"/>
            <a:ext cx="5562600" cy="457200"/>
          </a:xfrm>
          <a:prstGeom prst="rect">
            <a:avLst/>
          </a:prstGeom>
        </p:spPr>
        <p:txBody>
          <a:bodyPr vert="horz" lIns="91440" tIns="45720" rIns="91440" bIns="45720" rtlCol="0" anchor="b"/>
          <a:lstStyle>
            <a:lvl1pPr algn="l">
              <a:defRPr sz="1200"/>
            </a:lvl1pPr>
          </a:lstStyle>
          <a:p>
            <a:endParaRPr lang="en-US" dirty="0">
              <a:latin typeface="Arial" pitchFamily="34" charset="0"/>
              <a:cs typeface="Arial" pitchFamily="34" charset="0"/>
            </a:endParaRPr>
          </a:p>
        </p:txBody>
      </p:sp>
    </p:spTree>
    <p:extLst>
      <p:ext uri="{BB962C8B-B14F-4D97-AF65-F5344CB8AC3E}">
        <p14:creationId xmlns:p14="http://schemas.microsoft.com/office/powerpoint/2010/main" val="234944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1"/>
            </a:lvl1pPr>
          </a:lstStyle>
          <a:p>
            <a:r>
              <a:rPr lang="en-US" dirty="0"/>
              <a:t>Visual Studio Live! Las Vegas 2023</a:t>
            </a: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73763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326DE0-BACA-4EA0-B73F-CC7DC1D7F4A1}" type="slidenum">
              <a:rPr lang="en-US" smtClean="0"/>
              <a:pPr/>
              <a:t>1</a:t>
            </a:fld>
            <a:endParaRPr lang="en-US"/>
          </a:p>
        </p:txBody>
      </p:sp>
    </p:spTree>
    <p:extLst>
      <p:ext uri="{BB962C8B-B14F-4D97-AF65-F5344CB8AC3E}">
        <p14:creationId xmlns:p14="http://schemas.microsoft.com/office/powerpoint/2010/main" val="192739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premise in one line: good work does not speak for itself, and the reason is mechanical rather than political. We will treat that as an engineering problem and solve it the way we solve any other observability problem.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true story from my own career. The detail that matters is the plaques. Skill was never the problem, and that is the point of opening here rather than with a story about someone who was underqualified.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thesis. Everything after it is mechanism.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three is the one worth sitting with. In most rooms almost nobody raises a hand, and we come back to it later in the session when we talk about how hiring decisions actually get made.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moment to think rather than a question to answer out loud. Most people can name a specific instance within a few seconds: a promotion that went sideways, a reorg where nobody could describe what they did, a recruiter who went quiet.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stands alone. If you were in the earlier session, this is a refresher. If not, the only thing you need from the model is where visibility sits inside 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diagnosis. We start with an actual technical question, because the answer to it turns out to be the whole argument.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answering honestly before reading ahead. The gap between this answer and the full one is the same gap this session is about.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three and five carry the rest of the session. Correlation is how anyone knows a piece of work produced an outcome. Attribution is how anyone knows whose work it was.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us have argued to rewrite a system we could not see into, and most of us have maintained one that deserved better. The fate of a component has never depended only on its quality.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chose this deliberately. It follows logically from believing that visibility only exists to expose problems. Correct the model and the strategy changes with 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frame for the whole session. Visibility is instrumentation, and it is a design activity with the same tradeoffs as any other.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reference point for the rest of the session. Everything that follows is one of these five rows, aimed at a specific reader.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failures are the structure of the session. Act II is about making the signal exist. Act III is about where it lands.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Quotes marked as field notes come from conversations I had with working developers over the past year, shared with permission and anonymized. This one is the pattern in its purest form. The same person later said the architectural decisions just felt like normal day to day work, which is exactly why he could not describe them.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also explains why a single large signal underperforms a modest recurring one. Refresh beats magnitude.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already believe this about systems. Self-promotion is structurally the same failure as over-logging: high volume, low signal, and the reader stops paying attention.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claim in the session title, stated plainly. A skill can be learned, done badly, and improved. A personality trait cannot.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failure mode. Nothing in this act requires new work, permission, or a platform.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Deliberately unremarkable work. If the example were impressive it would prove nothing, because the argument is that ordinary work is enough.</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are extra. They are already in your week, and each one is currently emitting less than it could.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pattern underneath every emitter in this session: move from describing a state change to describing a decision and its consequence.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Commonly called an architecture decision record. The rejected option is the part that signals judgment, and it is the part most people leave out.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did not write this sentence. It arrived in a message from someone I had never met, and it is a more precise statement of the problem than anything I had come up with.</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belief is reasonable and almost universal, which is why it is worth naming directly. It is also the single most common reason developers who agree with everything in this session still do nothing afterward.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Said in complete good faith, and it is a sensible-sounding plan. The word doing the damage is the word maybe.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 review I went through with a developer I coach, shared with permission. It is the most encouraging thing in this session: the ability is already there, and consistency is the actual gap.</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Maintenance, incident ownership and legacy systems are consistently undervalued by the people doing them and consistently hard for companies to staff. That gap is an opportunity, not a liability.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is shared out loud. The rest of the session works better with a real example of your own in front of you.</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failure mode, and the part most people skip. Emitting is necessary. Routing is what makes it count.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and external are not two separate strategies. They are distance along one ladder. Most people stop at rung one and consider the job done.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Rung two is covered in much more depth in my other session. For here, the important part is that it is one consumer out of four, and a weekly cadence beats an occasional long update.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reminder that this is not only a job search topic. Plenty of people are staying exactly where they are and still need the attribution problem solved.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occasions already exist in your calendar. Post-mortems, releases, migrations and completions are natural visibility moments that usually pass without a word.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also the most honest answer to anyone who finds self-promotion distasteful. Amplifying someone else costs you nothing, is very hard to fake, and is one of the fastest ways to get read.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signal existed and was strong. It just never left the team, so when the team dispersed, every trace of it went with them.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the same claim as it is who you know. It is who knows what you can do, and that is something you can change deliberately without knowing anyone important today.</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doing honestly for your own history. The mechanism has usually already worked for us at least once, unnoticed, which makes it much easier to trust deliberately.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who you know. It is who knows what you can do. The practical version: given two libraries, we pick the one with visible docs and a maintainer who explains their decisions, not because it is better but because we can see it. Hiring managers are doing the same thing.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answer to not feeling expert enough, and it is also the answer to the question of who you are writing for. The person one move behind you. There are far more of them than there are people at the summit, and you are more useful to them than any expert is.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platform is a deliberate constraint rather than a limitation. Spreading across five is the same mistake as logging everything.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halves make each other work. Publishing without conversation is broadcasting into an empty room. Conversation without a record means there is nothing behind the introduction.</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Structurally identical to the decision record from rung one, with the consumer swapped. That is the whole trick, and it is why external visibility does not require starting over.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split surprises people. Most assume visibility means producing more, when the faster path is showing up usefully where the conversation is already happening. Aim the seventy percent at the lane you want to be known for, not at whatever is in the feed.</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comment is the cold open. By the time you send a message you are not a stranger, which is the only reason the message gets read. Steps one and two are where the work is.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come up in nearly every conversation I have on this topic. All four are reasonable, and none of them survive contact with the actual work of doing it once.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mistake is compressing the entire relationship into the opening message. Nothing has to be accomplished in it except establishing that a person wrote it.</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sentences are a precondition rather than a step. You write them once and everything in the loop points back at them. The loop itself has three moves and none of them require new work.</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sentence is the one I would keep if you only keep one. It becomes the thing every other signal in this session is serving.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of these came from real conversations. The third is the most honest objection of the group and it deserves a straight answer rather than a reframe.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tension in this session is that visibility is enormously important and each individual action is trivial. Those are both true. Making it bigger than it needs to be is the most reliable way to guarantee you stop.</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shared with permission. Two things worth noticing: neither started from the summit, and the second one wrote about a problem she had solved that same week, which is exactly when the details are still sharp.</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callback to the opening story. Nothing about that call was unfair. There was simply no evidence in front of her.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things worth leaving with: visibility is instrumentation and not self-promotion, it is the variable most of us are under-investing in, you already know enough to start, and the smaller you keep it the better it works.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088F999-7A4E-6B4F-9FED-EF75B73AD04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508733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8F999-7A4E-6B4F-9FED-EF75B73AD04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90448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88F999-7A4E-6B4F-9FED-EF75B73AD04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4213274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88F999-7A4E-6B4F-9FED-EF75B73AD04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70361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88F999-7A4E-6B4F-9FED-EF75B73AD04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0688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88F999-7A4E-6B4F-9FED-EF75B73AD04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114269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88F999-7A4E-6B4F-9FED-EF75B73AD04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4095448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88F999-7A4E-6B4F-9FED-EF75B73AD04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517045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88F999-7A4E-6B4F-9FED-EF75B73AD04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2594263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8F999-7A4E-6B4F-9FED-EF75B73AD04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2057719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8F999-7A4E-6B4F-9FED-EF75B73AD04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10487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E51E94-D08C-431E-88FC-7EB62E529A1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3EB1-7740-4DF8-A084-DB4A629F7746}" type="slidenum">
              <a:rPr lang="en-US" smtClean="0"/>
              <a:pPr/>
              <a:t>‹#›</a:t>
            </a:fld>
            <a:endParaRPr lang="en-US"/>
          </a:p>
        </p:txBody>
      </p:sp>
    </p:spTree>
    <p:extLst>
      <p:ext uri="{BB962C8B-B14F-4D97-AF65-F5344CB8AC3E}">
        <p14:creationId xmlns:p14="http://schemas.microsoft.com/office/powerpoint/2010/main" val="1904484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6741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088F999-7A4E-6B4F-9FED-EF75B73AD044}" type="datetimeFigureOut">
              <a:rPr lang="en-US" smtClean="0"/>
              <a:t>9/16/2026</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D024AAD-DF78-DE44-A1F3-EEB19EDC9165}" type="slidenum">
              <a:rPr lang="en-US" smtClean="0"/>
              <a:t>‹#›</a:t>
            </a:fld>
            <a:endParaRPr lang="en-US"/>
          </a:p>
        </p:txBody>
      </p:sp>
    </p:spTree>
    <p:extLst>
      <p:ext uri="{BB962C8B-B14F-4D97-AF65-F5344CB8AC3E}">
        <p14:creationId xmlns:p14="http://schemas.microsoft.com/office/powerpoint/2010/main" val="158093817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088F999-7A4E-6B4F-9FED-EF75B73AD044}" type="datetimeFigureOut">
              <a:rPr lang="en-US" smtClean="0"/>
              <a:t>9/16/2026</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D024AAD-DF78-DE44-A1F3-EEB19EDC9165}" type="slidenum">
              <a:rPr lang="en-US" smtClean="0"/>
              <a:t>‹#›</a:t>
            </a:fld>
            <a:endParaRPr lang="en-US"/>
          </a:p>
        </p:txBody>
      </p:sp>
    </p:spTree>
    <p:extLst>
      <p:ext uri="{BB962C8B-B14F-4D97-AF65-F5344CB8AC3E}">
        <p14:creationId xmlns:p14="http://schemas.microsoft.com/office/powerpoint/2010/main" val="1580938178"/>
      </p:ext>
    </p:extLst>
  </p:cSld>
  <p:clrMap bg1="lt1" tx1="dk1" bg2="lt2" tx2="dk2" accent1="accent1" accent2="accent2" accent3="accent3" accent4="accent4" accent5="accent5" accent6="accent6" hlink="hlink" folHlink="folHlink"/>
  <p:sldLayoutIdLst>
    <p:sldLayoutId id="214748376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457461"/>
      </p:ext>
    </p:extLst>
  </p:cSld>
  <p:clrMap bg1="lt1" tx1="dk1" bg2="lt2" tx2="dk2" accent1="accent1" accent2="accent2" accent3="accent3" accent4="accent4" accent5="accent5" accent6="accent6" hlink="hlink" folHlink="folHlink"/>
  <p:sldLayoutIdLst>
    <p:sldLayoutId id="2147483764" r:id="rId1"/>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422277" y="2555355"/>
            <a:ext cx="3987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923" tIns="42962" rIns="85923" bIns="42962"/>
          <a:lstStyle/>
          <a:p>
            <a:pPr eaLnBrk="1" hangingPunct="1">
              <a:defRPr/>
            </a:pPr>
            <a:r>
              <a:rPr lang="en-US" sz="3200" b="1" dirty="0">
                <a:solidFill>
                  <a:srgbClr val="F27036"/>
                </a:solidFill>
                <a:latin typeface="Arial" charset="0"/>
                <a:cs typeface="+mn-cs"/>
              </a:rPr>
              <a:t>Tony Champion</a:t>
            </a:r>
            <a:endParaRPr lang="en-US" sz="2800" b="1" dirty="0">
              <a:solidFill>
                <a:srgbClr val="F27036"/>
              </a:solidFill>
              <a:latin typeface="Arial" charset="0"/>
              <a:cs typeface="+mn-cs"/>
            </a:endParaRPr>
          </a:p>
          <a:p>
            <a:pPr>
              <a:defRPr/>
            </a:pPr>
            <a:r>
              <a:rPr lang="en-US" sz="2400" b="1" dirty="0">
                <a:solidFill>
                  <a:srgbClr val="F27036"/>
                </a:solidFill>
                <a:latin typeface="Arial" charset="0"/>
              </a:rPr>
              <a:t>Founder</a:t>
            </a:r>
          </a:p>
          <a:p>
            <a:pPr>
              <a:defRPr/>
            </a:pPr>
            <a:r>
              <a:rPr lang="en-US" sz="2400" b="1" dirty="0">
                <a:solidFill>
                  <a:srgbClr val="F27036"/>
                </a:solidFill>
                <a:latin typeface="Arial" charset="0"/>
              </a:rPr>
              <a:t>Developers Road</a:t>
            </a:r>
          </a:p>
          <a:p>
            <a:pPr eaLnBrk="1" hangingPunct="1">
              <a:defRPr/>
            </a:pPr>
            <a:endParaRPr lang="en-US" b="1" dirty="0">
              <a:solidFill>
                <a:srgbClr val="1F497D"/>
              </a:solidFill>
              <a:latin typeface="Arial" charset="0"/>
              <a:cs typeface="+mn-cs"/>
            </a:endParaRPr>
          </a:p>
          <a:p>
            <a:pPr eaLnBrk="1" hangingPunct="1">
              <a:defRPr/>
            </a:pPr>
            <a:endParaRPr lang="en-US" sz="1400" dirty="0">
              <a:solidFill>
                <a:srgbClr val="1F497D"/>
              </a:solidFill>
              <a:latin typeface="Times New Roman" pitchFamily="28" charset="0"/>
              <a:cs typeface="+mn-cs"/>
            </a:endParaRPr>
          </a:p>
        </p:txBody>
      </p:sp>
      <p:sp>
        <p:nvSpPr>
          <p:cNvPr id="7" name="Text Box 7"/>
          <p:cNvSpPr txBox="1">
            <a:spLocks noChangeArrowheads="1"/>
          </p:cNvSpPr>
          <p:nvPr/>
        </p:nvSpPr>
        <p:spPr bwMode="auto">
          <a:xfrm>
            <a:off x="422277" y="4018926"/>
            <a:ext cx="366712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600">
                <a:solidFill>
                  <a:schemeClr val="tx1"/>
                </a:solidFill>
                <a:latin typeface="Lucida Console" pitchFamily="49" charset="0"/>
                <a:cs typeface="Arial" charset="0"/>
              </a:defRPr>
            </a:lvl1pPr>
            <a:lvl2pPr marL="742950" indent="-285750">
              <a:defRPr sz="1600">
                <a:solidFill>
                  <a:schemeClr val="tx1"/>
                </a:solidFill>
                <a:latin typeface="Lucida Console" pitchFamily="49" charset="0"/>
                <a:cs typeface="Arial" charset="0"/>
              </a:defRPr>
            </a:lvl2pPr>
            <a:lvl3pPr marL="1143000" indent="-228600">
              <a:defRPr sz="1600">
                <a:solidFill>
                  <a:schemeClr val="tx1"/>
                </a:solidFill>
                <a:latin typeface="Lucida Console" pitchFamily="49" charset="0"/>
                <a:cs typeface="Arial" charset="0"/>
              </a:defRPr>
            </a:lvl3pPr>
            <a:lvl4pPr marL="1600200" indent="-228600">
              <a:defRPr sz="1600">
                <a:solidFill>
                  <a:schemeClr val="tx1"/>
                </a:solidFill>
                <a:latin typeface="Lucida Console" pitchFamily="49" charset="0"/>
                <a:cs typeface="Arial" charset="0"/>
              </a:defRPr>
            </a:lvl4pPr>
            <a:lvl5pPr marL="2057400" indent="-228600">
              <a:defRPr sz="1600">
                <a:solidFill>
                  <a:schemeClr val="tx1"/>
                </a:solidFill>
                <a:latin typeface="Lucida Console" pitchFamily="49" charset="0"/>
                <a:cs typeface="Arial" charset="0"/>
              </a:defRPr>
            </a:lvl5pPr>
            <a:lvl6pPr marL="2514600" indent="-228600" eaLnBrk="0" fontAlgn="base" hangingPunct="0">
              <a:spcBef>
                <a:spcPct val="0"/>
              </a:spcBef>
              <a:spcAft>
                <a:spcPct val="0"/>
              </a:spcAft>
              <a:defRPr sz="1600">
                <a:solidFill>
                  <a:schemeClr val="tx1"/>
                </a:solidFill>
                <a:latin typeface="Lucida Console" pitchFamily="49" charset="0"/>
                <a:cs typeface="Arial" charset="0"/>
              </a:defRPr>
            </a:lvl6pPr>
            <a:lvl7pPr marL="2971800" indent="-228600" eaLnBrk="0" fontAlgn="base" hangingPunct="0">
              <a:spcBef>
                <a:spcPct val="0"/>
              </a:spcBef>
              <a:spcAft>
                <a:spcPct val="0"/>
              </a:spcAft>
              <a:defRPr sz="1600">
                <a:solidFill>
                  <a:schemeClr val="tx1"/>
                </a:solidFill>
                <a:latin typeface="Lucida Console" pitchFamily="49" charset="0"/>
                <a:cs typeface="Arial" charset="0"/>
              </a:defRPr>
            </a:lvl7pPr>
            <a:lvl8pPr marL="3429000" indent="-228600" eaLnBrk="0" fontAlgn="base" hangingPunct="0">
              <a:spcBef>
                <a:spcPct val="0"/>
              </a:spcBef>
              <a:spcAft>
                <a:spcPct val="0"/>
              </a:spcAft>
              <a:defRPr sz="1600">
                <a:solidFill>
                  <a:schemeClr val="tx1"/>
                </a:solidFill>
                <a:latin typeface="Lucida Console" pitchFamily="49" charset="0"/>
                <a:cs typeface="Arial" charset="0"/>
              </a:defRPr>
            </a:lvl8pPr>
            <a:lvl9pPr marL="3886200" indent="-228600" eaLnBrk="0" fontAlgn="base" hangingPunct="0">
              <a:spcBef>
                <a:spcPct val="0"/>
              </a:spcBef>
              <a:spcAft>
                <a:spcPct val="0"/>
              </a:spcAft>
              <a:defRPr sz="1600">
                <a:solidFill>
                  <a:schemeClr val="tx1"/>
                </a:solidFill>
                <a:latin typeface="Lucida Console" pitchFamily="49" charset="0"/>
                <a:cs typeface="Arial" charset="0"/>
              </a:defRPr>
            </a:lvl9pPr>
          </a:lstStyle>
          <a:p>
            <a:r>
              <a:rPr lang="en-US" sz="2000" dirty="0">
                <a:solidFill>
                  <a:srgbClr val="F27036"/>
                </a:solidFill>
                <a:latin typeface="Arial" charset="0"/>
              </a:rPr>
              <a:t>Level: Introductory</a:t>
            </a:r>
          </a:p>
          <a:p>
            <a:endParaRPr lang="en-US" b="1" dirty="0">
              <a:solidFill>
                <a:schemeClr val="accent1"/>
              </a:solidFill>
              <a:latin typeface="Arial" charset="0"/>
            </a:endParaRPr>
          </a:p>
        </p:txBody>
      </p:sp>
      <p:sp>
        <p:nvSpPr>
          <p:cNvPr id="8" name="Rectangle 3"/>
          <p:cNvSpPr txBox="1">
            <a:spLocks noChangeArrowheads="1"/>
          </p:cNvSpPr>
          <p:nvPr/>
        </p:nvSpPr>
        <p:spPr bwMode="auto">
          <a:xfrm>
            <a:off x="381000" y="1289050"/>
            <a:ext cx="7620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92100" dist="35921" dir="2700000" algn="ctr" rotWithShape="0">
                    <a:schemeClr val="tx1"/>
                  </a:outerShdw>
                </a:effectLst>
              </a14:hiddenEffects>
            </a:ext>
          </a:extLst>
        </p:spPr>
        <p:txBody>
          <a:bodyPr vert="horz" wrap="square" lIns="90379" tIns="44448" rIns="90379" bIns="44448" numCol="1" anchor="ctr" anchorCtr="0" compatLnSpc="1">
            <a:prstTxWarp prst="textNoShape">
              <a:avLst/>
            </a:prstTxWarp>
          </a:bodyPr>
          <a:lstStyle>
            <a:lvl1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mj-lt"/>
                <a:ea typeface="+mj-ea"/>
                <a:cs typeface="+mj-cs"/>
              </a:defRPr>
            </a:lvl1pPr>
            <a:lvl2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2pPr>
            <a:lvl3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3pPr>
            <a:lvl4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4pPr>
            <a:lvl5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5pPr>
            <a:lvl6pPr marL="4572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6pPr>
            <a:lvl7pPr marL="9144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7pPr>
            <a:lvl8pPr marL="13716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8pPr>
            <a:lvl9pPr marL="18288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9pPr>
          </a:lstStyle>
          <a:p>
            <a:pPr>
              <a:lnSpc>
                <a:spcPct val="80000"/>
              </a:lnSpc>
              <a:defRPr/>
            </a:pPr>
            <a:r>
              <a:rPr lang="en-US" sz="4400" b="1" dirty="0">
                <a:solidFill>
                  <a:schemeClr val="bg1"/>
                </a:solidFill>
                <a:effectLst/>
              </a:rPr>
              <a:t>Visibility Is a</a:t>
            </a:r>
            <a:br>
              <a:rPr lang="en-US" sz="4400" b="1" dirty="0">
                <a:solidFill>
                  <a:schemeClr val="bg1"/>
                </a:solidFill>
                <a:effectLst/>
              </a:rPr>
            </a:br>
            <a:r>
              <a:rPr lang="en-US" sz="4400" b="1" dirty="0">
                <a:solidFill>
                  <a:schemeClr val="bg1"/>
                </a:solidFill>
                <a:effectLst/>
              </a:rPr>
              <a:t>Technical Skill</a:t>
            </a:r>
          </a:p>
        </p:txBody>
      </p:sp>
    </p:spTree>
    <p:extLst>
      <p:ext uri="{BB962C8B-B14F-4D97-AF65-F5344CB8AC3E}">
        <p14:creationId xmlns:p14="http://schemas.microsoft.com/office/powerpoint/2010/main" val="405188728"/>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173451"/>
        </a:solidFill>
        <a:effectLst/>
      </p:bgPr>
    </p:bg>
    <p:spTree>
      <p:nvGrpSpPr>
        <p:cNvPr id="1" name=""/>
        <p:cNvGrpSpPr/>
        <p:nvPr/>
      </p:nvGrpSpPr>
      <p:grpSpPr>
        <a:xfrm>
          <a:off x="0" y="0"/>
          <a:ext cx="0" cy="0"/>
          <a:chOff x="0" y="0"/>
          <a:chExt cx="0" cy="0"/>
        </a:xfrm>
      </p:grpSpPr>
      <p:sp>
        <p:nvSpPr>
          <p:cNvPr id="2" name="Shape 0"/>
          <p:cNvSpPr/>
          <p:nvPr/>
        </p:nvSpPr>
        <p:spPr>
          <a:xfrm>
            <a:off x="514350" y="1611630"/>
            <a:ext cx="617220" cy="109728"/>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514350" y="1885950"/>
            <a:ext cx="6741414" cy="1508760"/>
          </a:xfrm>
          <a:prstGeom prst="rect">
            <a:avLst/>
          </a:prstGeom>
          <a:noFill/>
          <a:ln/>
        </p:spPr>
        <p:txBody>
          <a:bodyPr wrap="square" lIns="0" tIns="0" rIns="0" bIns="0" rtlCol="0" anchor="ctr"/>
          <a:lstStyle/>
          <a:p>
            <a:pPr defTabSz="685800">
              <a:lnSpc>
                <a:spcPts val="4650"/>
              </a:lnSpc>
            </a:pPr>
            <a:r>
              <a:rPr lang="en-US" sz="4050" b="1" dirty="0">
                <a:solidFill>
                  <a:srgbClr val="FFFFFF"/>
                </a:solidFill>
                <a:latin typeface="Cambria" pitchFamily="34" charset="0"/>
                <a:ea typeface="Cambria" pitchFamily="34" charset="-122"/>
                <a:cs typeface="Cambria" pitchFamily="34" charset="-120"/>
              </a:rPr>
              <a:t>Visibility Is a</a:t>
            </a:r>
            <a:endParaRPr lang="en-US" sz="4050" dirty="0">
              <a:solidFill>
                <a:prstClr val="black"/>
              </a:solidFill>
              <a:latin typeface="Calibri" panose="020F0502020204030204"/>
            </a:endParaRPr>
          </a:p>
          <a:p>
            <a:pPr defTabSz="685800">
              <a:lnSpc>
                <a:spcPts val="4650"/>
              </a:lnSpc>
            </a:pPr>
            <a:r>
              <a:rPr lang="en-US" sz="4050" b="1" dirty="0">
                <a:solidFill>
                  <a:srgbClr val="FFFFFF"/>
                </a:solidFill>
                <a:latin typeface="Cambria" pitchFamily="34" charset="0"/>
                <a:ea typeface="Cambria" pitchFamily="34" charset="-122"/>
                <a:cs typeface="Cambria" pitchFamily="34" charset="-120"/>
              </a:rPr>
              <a:t>Technical Skill</a:t>
            </a:r>
            <a:endParaRPr lang="en-US" sz="4050" dirty="0">
              <a:solidFill>
                <a:prstClr val="black"/>
              </a:solidFill>
              <a:latin typeface="Calibri" panose="020F0502020204030204"/>
            </a:endParaRPr>
          </a:p>
        </p:txBody>
      </p:sp>
      <p:sp>
        <p:nvSpPr>
          <p:cNvPr id="4" name="Text 2"/>
          <p:cNvSpPr txBox="1"/>
          <p:nvPr/>
        </p:nvSpPr>
        <p:spPr>
          <a:xfrm>
            <a:off x="514350" y="3463290"/>
            <a:ext cx="6741414" cy="342900"/>
          </a:xfrm>
          <a:prstGeom prst="rect">
            <a:avLst/>
          </a:prstGeom>
          <a:noFill/>
          <a:ln/>
        </p:spPr>
        <p:txBody>
          <a:bodyPr wrap="square" lIns="0" tIns="0" rIns="0" bIns="0" rtlCol="0" anchor="ctr"/>
          <a:lstStyle/>
          <a:p>
            <a:pPr defTabSz="685800"/>
            <a:r>
              <a:rPr lang="en-US" sz="1500" dirty="0">
                <a:solidFill>
                  <a:srgbClr val="C9D4DE"/>
                </a:solidFill>
                <a:latin typeface="Calibri" pitchFamily="34" charset="0"/>
                <a:ea typeface="Calibri" pitchFamily="34" charset="-122"/>
                <a:cs typeface="Calibri" pitchFamily="34" charset="-120"/>
              </a:rPr>
              <a:t>Instrumenting the work you already do</a:t>
            </a:r>
            <a:endParaRPr lang="en-US" sz="1500" dirty="0">
              <a:solidFill>
                <a:prstClr val="black"/>
              </a:solidFill>
              <a:latin typeface="Calibri" panose="020F0502020204030204"/>
            </a:endParaRPr>
          </a:p>
        </p:txBody>
      </p:sp>
      <p:sp>
        <p:nvSpPr>
          <p:cNvPr id="5" name="Text 3"/>
          <p:cNvSpPr txBox="1"/>
          <p:nvPr/>
        </p:nvSpPr>
        <p:spPr>
          <a:xfrm>
            <a:off x="514350" y="4354830"/>
            <a:ext cx="8113014" cy="274320"/>
          </a:xfrm>
          <a:prstGeom prst="rect">
            <a:avLst/>
          </a:prstGeom>
          <a:noFill/>
          <a:ln/>
        </p:spPr>
        <p:txBody>
          <a:bodyPr wrap="square" lIns="0" tIns="0" rIns="0" bIns="0" rtlCol="0" anchor="ctr"/>
          <a:lstStyle/>
          <a:p>
            <a:pPr defTabSz="685800"/>
            <a:r>
              <a:rPr lang="en-US" sz="1050" kern="0" spc="75" dirty="0">
                <a:solidFill>
                  <a:srgbClr val="FFD915"/>
                </a:solidFill>
                <a:latin typeface="Calibri" pitchFamily="34" charset="0"/>
                <a:ea typeface="Calibri" pitchFamily="34" charset="-122"/>
                <a:cs typeface="Calibri" pitchFamily="34" charset="-120"/>
              </a:rPr>
              <a:t>Tony Champion   |   VS Live San Diego</a:t>
            </a:r>
            <a:endParaRPr lang="en-US" sz="1050" dirty="0">
              <a:solidFill>
                <a:prstClr val="black"/>
              </a:solidFill>
              <a:latin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HOW THIS STARTS</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FFFFFF"/>
                </a:solidFill>
                <a:latin typeface="Cambria" pitchFamily="34" charset="0"/>
                <a:ea typeface="Cambria" pitchFamily="34" charset="-122"/>
                <a:cs typeface="Cambria" pitchFamily="34" charset="-120"/>
              </a:rPr>
              <a:t>The phone call</a:t>
            </a:r>
            <a:endParaRPr lang="en-US" sz="2850" dirty="0">
              <a:solidFill>
                <a:prstClr val="black"/>
              </a:solidFill>
              <a:latin typeface="Calibri" panose="020F0502020204030204"/>
            </a:endParaRPr>
          </a:p>
        </p:txBody>
      </p:sp>
      <p:sp>
        <p:nvSpPr>
          <p:cNvPr id="5" name="Text 3"/>
          <p:cNvSpPr txBox="1"/>
          <p:nvPr/>
        </p:nvSpPr>
        <p:spPr>
          <a:xfrm>
            <a:off x="514350" y="1783080"/>
            <a:ext cx="6604254" cy="2057400"/>
          </a:xfrm>
          <a:prstGeom prst="rect">
            <a:avLst/>
          </a:prstGeom>
          <a:noFill/>
          <a:ln/>
        </p:spPr>
        <p:txBody>
          <a:bodyPr wrap="square" lIns="0" tIns="0" rIns="0" bIns="0" rtlCol="0" anchor="t"/>
          <a:lstStyle/>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Certification plaques on the wall.</a:t>
            </a:r>
            <a:endParaRPr lang="en-US" sz="1500" dirty="0">
              <a:solidFill>
                <a:prstClr val="black"/>
              </a:solidFill>
              <a:latin typeface="Calibri" panose="020F0502020204030204"/>
            </a:endParaRPr>
          </a:p>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Three years of billable hours behind me.</a:t>
            </a:r>
            <a:endParaRPr lang="en-US" sz="1500" dirty="0">
              <a:solidFill>
                <a:prstClr val="black"/>
              </a:solidFill>
              <a:latin typeface="Calibri" panose="020F0502020204030204"/>
            </a:endParaRPr>
          </a:p>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A recruiter on the phone: “Sorry, we don't have anything available. Good luck.”</a:t>
            </a:r>
            <a:endParaRPr lang="en-US" sz="1500" dirty="0">
              <a:solidFill>
                <a:prstClr val="black"/>
              </a:solidFill>
              <a:latin typeface="Calibri" panose="020F0502020204030204"/>
            </a:endParaRPr>
          </a:p>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My wife: “Somebody will snatch you up.”</a:t>
            </a:r>
            <a:endParaRPr lang="en-US" sz="1500" dirty="0">
              <a:solidFill>
                <a:prstClr val="black"/>
              </a:solidFill>
              <a:latin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Text 0"/>
          <p:cNvSpPr txBox="1"/>
          <p:nvPr/>
        </p:nvSpPr>
        <p:spPr>
          <a:xfrm>
            <a:off x="720090" y="1371600"/>
            <a:ext cx="7152894" cy="2057400"/>
          </a:xfrm>
          <a:prstGeom prst="rect">
            <a:avLst/>
          </a:prstGeom>
          <a:noFill/>
          <a:ln/>
        </p:spPr>
        <p:txBody>
          <a:bodyPr wrap="square" lIns="0" tIns="0" rIns="0" bIns="0" rtlCol="0" anchor="ctr"/>
          <a:lstStyle/>
          <a:p>
            <a:pPr defTabSz="685800">
              <a:lnSpc>
                <a:spcPts val="3600"/>
              </a:lnSpc>
            </a:pPr>
            <a:r>
              <a:rPr lang="en-US" sz="2850" b="1" dirty="0">
                <a:solidFill>
                  <a:srgbClr val="FFFFFF"/>
                </a:solidFill>
                <a:latin typeface="Cambria" pitchFamily="34" charset="0"/>
                <a:ea typeface="Cambria" pitchFamily="34" charset="-122"/>
                <a:cs typeface="Cambria" pitchFamily="34" charset="-120"/>
              </a:rPr>
              <a:t>Being great doesn't matter</a:t>
            </a:r>
            <a:endParaRPr lang="en-US" sz="2850" dirty="0">
              <a:solidFill>
                <a:prstClr val="black"/>
              </a:solidFill>
              <a:latin typeface="Calibri" panose="020F0502020204030204"/>
            </a:endParaRP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if no one knows who you are.</a:t>
            </a:r>
            <a:endParaRPr lang="en-US" sz="2850" dirty="0">
              <a:solidFill>
                <a:prstClr val="black"/>
              </a:solidFill>
              <a:latin typeface="Calibri" panose="020F0502020204030204"/>
            </a:endParaRPr>
          </a:p>
        </p:txBody>
      </p:sp>
      <p:sp>
        <p:nvSpPr>
          <p:cNvPr id="3" name="Text 1"/>
          <p:cNvSpPr txBox="1"/>
          <p:nvPr/>
        </p:nvSpPr>
        <p:spPr>
          <a:xfrm>
            <a:off x="720090" y="3634740"/>
            <a:ext cx="7152894" cy="274320"/>
          </a:xfrm>
          <a:prstGeom prst="rect">
            <a:avLst/>
          </a:prstGeom>
          <a:noFill/>
          <a:ln/>
        </p:spPr>
        <p:txBody>
          <a:bodyPr wrap="square" lIns="0" tIns="0" rIns="0" bIns="0" rtlCol="0" anchor="ctr"/>
          <a:lstStyle/>
          <a:p>
            <a:pPr defTabSz="685800"/>
            <a:r>
              <a:rPr lang="en-US" sz="1050" kern="0" spc="75" dirty="0">
                <a:solidFill>
                  <a:srgbClr val="FFD915"/>
                </a:solidFill>
                <a:latin typeface="Calibri" pitchFamily="34" charset="0"/>
                <a:ea typeface="Calibri" pitchFamily="34" charset="-122"/>
                <a:cs typeface="Calibri" pitchFamily="34" charset="-120"/>
              </a:rPr>
              <a:t>The line this whole session comes from</a:t>
            </a:r>
            <a:endParaRPr lang="en-US" sz="1050" dirty="0">
              <a:solidFill>
                <a:prstClr val="black"/>
              </a:solidFill>
              <a:latin typeface="Calibri" panose="020F050202020403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BEFORE WE GO FURTHER</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Three questions. Hands up.</a:t>
            </a:r>
            <a:endParaRPr lang="en-US" sz="2850" dirty="0">
              <a:solidFill>
                <a:prstClr val="black"/>
              </a:solidFill>
              <a:latin typeface="Calibri" panose="020F0502020204030204"/>
            </a:endParaRPr>
          </a:p>
        </p:txBody>
      </p:sp>
      <p:sp>
        <p:nvSpPr>
          <p:cNvPr id="5" name="Shape 3"/>
          <p:cNvSpPr/>
          <p:nvPr/>
        </p:nvSpPr>
        <p:spPr>
          <a:xfrm>
            <a:off x="514350" y="1680210"/>
            <a:ext cx="2544318"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Passed over</a:t>
            </a:r>
            <a:endParaRPr lang="en-US" sz="1425" dirty="0">
              <a:solidFill>
                <a:prstClr val="black"/>
              </a:solidFill>
              <a:latin typeface="Calibri" panose="020F0502020204030204"/>
            </a:endParaRPr>
          </a:p>
        </p:txBody>
      </p:sp>
      <p:sp>
        <p:nvSpPr>
          <p:cNvPr id="9" name="Text 7"/>
          <p:cNvSpPr txBox="1"/>
          <p:nvPr/>
        </p:nvSpPr>
        <p:spPr>
          <a:xfrm>
            <a:off x="754380" y="2791206"/>
            <a:ext cx="2064258" cy="10287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Have you ever lost a role, a promotion, or a project to someone you knew was less capable than you?</a:t>
            </a:r>
            <a:endParaRPr lang="en-US" sz="1050" dirty="0">
              <a:solidFill>
                <a:prstClr val="black"/>
              </a:solidFill>
              <a:latin typeface="Calibri" panose="020F0502020204030204"/>
            </a:endParaRPr>
          </a:p>
        </p:txBody>
      </p:sp>
      <p:sp>
        <p:nvSpPr>
          <p:cNvPr id="10" name="Shape 8"/>
          <p:cNvSpPr/>
          <p:nvPr/>
        </p:nvSpPr>
        <p:spPr>
          <a:xfrm>
            <a:off x="3298698" y="1680210"/>
            <a:ext cx="2544318"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Unnamed</a:t>
            </a:r>
            <a:endParaRPr lang="en-US" sz="1425" dirty="0">
              <a:solidFill>
                <a:prstClr val="black"/>
              </a:solidFill>
              <a:latin typeface="Calibri" panose="020F0502020204030204"/>
            </a:endParaRPr>
          </a:p>
        </p:txBody>
      </p:sp>
      <p:sp>
        <p:nvSpPr>
          <p:cNvPr id="14" name="Text 12"/>
          <p:cNvSpPr txBox="1"/>
          <p:nvPr/>
        </p:nvSpPr>
        <p:spPr>
          <a:xfrm>
            <a:off x="3538728" y="2791206"/>
            <a:ext cx="2064258" cy="10287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Could your skip-level manager describe what you actually do, in one sentence?</a:t>
            </a:r>
            <a:endParaRPr lang="en-US" sz="1050" dirty="0">
              <a:solidFill>
                <a:prstClr val="black"/>
              </a:solidFill>
              <a:latin typeface="Calibri" panose="020F0502020204030204"/>
            </a:endParaRPr>
          </a:p>
        </p:txBody>
      </p:sp>
      <p:sp>
        <p:nvSpPr>
          <p:cNvPr id="15" name="Shape 13"/>
          <p:cNvSpPr/>
          <p:nvPr/>
        </p:nvSpPr>
        <p:spPr>
          <a:xfrm>
            <a:off x="6083046" y="1680210"/>
            <a:ext cx="2544318"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Cold outreach</a:t>
            </a:r>
            <a:endParaRPr lang="en-US" sz="1425" dirty="0">
              <a:solidFill>
                <a:prstClr val="black"/>
              </a:solidFill>
              <a:latin typeface="Calibri" panose="020F0502020204030204"/>
            </a:endParaRPr>
          </a:p>
        </p:txBody>
      </p:sp>
      <p:sp>
        <p:nvSpPr>
          <p:cNvPr id="19" name="Text 17"/>
          <p:cNvSpPr txBox="1"/>
          <p:nvPr/>
        </p:nvSpPr>
        <p:spPr>
          <a:xfrm>
            <a:off x="6323076" y="2791206"/>
            <a:ext cx="2064258" cy="10287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In the last year, has a single opportunity come to you without you applying for it?</a:t>
            </a:r>
            <a:endParaRPr lang="en-US" sz="1050" dirty="0">
              <a:solidFill>
                <a:prstClr val="black"/>
              </a:solidFill>
              <a:latin typeface="Calibri" panose="020F050202020403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txBox="1"/>
          <p:nvPr/>
        </p:nvSpPr>
        <p:spPr>
          <a:xfrm>
            <a:off x="720090" y="1371600"/>
            <a:ext cx="7152894" cy="2057400"/>
          </a:xfrm>
          <a:prstGeom prst="rect">
            <a:avLst/>
          </a:prstGeom>
          <a:noFill/>
          <a:ln/>
        </p:spPr>
        <p:txBody>
          <a:bodyPr wrap="square" lIns="0" tIns="0" rIns="0" bIns="0" rtlCol="0" anchor="ctr"/>
          <a:lstStyle/>
          <a:p>
            <a:pPr defTabSz="685800">
              <a:lnSpc>
                <a:spcPts val="3600"/>
              </a:lnSpc>
            </a:pPr>
            <a:r>
              <a:rPr lang="en-US" sz="2850" b="1" dirty="0">
                <a:solidFill>
                  <a:srgbClr val="FFFFFF"/>
                </a:solidFill>
                <a:latin typeface="Cambria" pitchFamily="34" charset="0"/>
                <a:ea typeface="Cambria" pitchFamily="34" charset="-122"/>
                <a:cs typeface="Cambria" pitchFamily="34" charset="-120"/>
              </a:rPr>
              <a:t>When did this already happen to you?</a:t>
            </a:r>
            <a:endParaRPr lang="en-US" sz="2850" dirty="0">
              <a:solidFill>
                <a:prstClr val="black"/>
              </a:solidFill>
              <a:latin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SIXTY-SECOND RECAP</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The Leverage Equation</a:t>
            </a:r>
            <a:endParaRPr lang="en-US" sz="2850" dirty="0">
              <a:solidFill>
                <a:prstClr val="black"/>
              </a:solidFill>
              <a:latin typeface="Calibri" panose="020F0502020204030204"/>
            </a:endParaRPr>
          </a:p>
        </p:txBody>
      </p:sp>
      <p:sp>
        <p:nvSpPr>
          <p:cNvPr id="5" name="Shape 3"/>
          <p:cNvSpPr/>
          <p:nvPr/>
        </p:nvSpPr>
        <p:spPr>
          <a:xfrm>
            <a:off x="514350" y="1611630"/>
            <a:ext cx="8113014" cy="925830"/>
          </a:xfrm>
          <a:prstGeom prst="roundRect">
            <a:avLst>
              <a:gd name="adj" fmla="val 6667"/>
            </a:avLst>
          </a:prstGeom>
          <a:solidFill>
            <a:srgbClr val="173451"/>
          </a:solidFill>
          <a:ln w="12700">
            <a:solidFill>
              <a:srgbClr val="173451"/>
            </a:solidFill>
            <a:prstDash val="solid"/>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514350" y="1748790"/>
            <a:ext cx="8113014" cy="377190"/>
          </a:xfrm>
          <a:prstGeom prst="rect">
            <a:avLst/>
          </a:prstGeom>
          <a:noFill/>
          <a:ln/>
        </p:spPr>
        <p:txBody>
          <a:bodyPr wrap="square" lIns="0" tIns="0" rIns="0" bIns="0" rtlCol="0" anchor="ctr"/>
          <a:lstStyle/>
          <a:p>
            <a:pPr algn="ctr" defTabSz="685800"/>
            <a:r>
              <a:rPr lang="en-US" sz="2250" b="1" dirty="0">
                <a:solidFill>
                  <a:srgbClr val="C9D4DE"/>
                </a:solidFill>
                <a:latin typeface="Cambria" pitchFamily="34" charset="0"/>
                <a:ea typeface="Cambria" pitchFamily="34" charset="-122"/>
                <a:cs typeface="Cambria" pitchFamily="34" charset="-120"/>
              </a:rPr>
              <a:t>Skill  ×  </a:t>
            </a:r>
            <a:r>
              <a:rPr lang="en-US" sz="2250" b="1" dirty="0">
                <a:solidFill>
                  <a:srgbClr val="FFD915"/>
                </a:solidFill>
                <a:latin typeface="Cambria" pitchFamily="34" charset="0"/>
                <a:ea typeface="Cambria" pitchFamily="34" charset="-122"/>
                <a:cs typeface="Cambria" pitchFamily="34" charset="-120"/>
              </a:rPr>
              <a:t>Visibility</a:t>
            </a:r>
            <a:r>
              <a:rPr lang="en-US" sz="2250" b="1" dirty="0">
                <a:solidFill>
                  <a:srgbClr val="C9D4DE"/>
                </a:solidFill>
                <a:latin typeface="Cambria" pitchFamily="34" charset="0"/>
                <a:ea typeface="Cambria" pitchFamily="34" charset="-122"/>
                <a:cs typeface="Cambria" pitchFamily="34" charset="-120"/>
              </a:rPr>
              <a:t>  ×  Perceived Impact</a:t>
            </a:r>
            <a:endParaRPr lang="en-US" sz="2250" dirty="0">
              <a:solidFill>
                <a:prstClr val="black"/>
              </a:solidFill>
              <a:latin typeface="Calibri" panose="020F0502020204030204"/>
            </a:endParaRPr>
          </a:p>
        </p:txBody>
      </p:sp>
      <p:sp>
        <p:nvSpPr>
          <p:cNvPr id="7" name="Shape 5"/>
          <p:cNvSpPr/>
          <p:nvPr/>
        </p:nvSpPr>
        <p:spPr>
          <a:xfrm>
            <a:off x="2228850" y="2160270"/>
            <a:ext cx="4684014" cy="0"/>
          </a:xfrm>
          <a:prstGeom prst="line">
            <a:avLst/>
          </a:prstGeom>
          <a:noFill/>
          <a:ln w="19050">
            <a:solidFill>
              <a:srgbClr val="5B7189"/>
            </a:solidFill>
            <a:prstDash val="solid"/>
          </a:ln>
        </p:spPr>
        <p:txBody>
          <a:bodyPr/>
          <a:lstStyle/>
          <a:p>
            <a:pPr defTabSz="685800"/>
            <a:endParaRPr lang="en-US" sz="1350">
              <a:solidFill>
                <a:prstClr val="black"/>
              </a:solidFill>
              <a:latin typeface="Calibri" panose="020F0502020204030204"/>
            </a:endParaRPr>
          </a:p>
        </p:txBody>
      </p:sp>
      <p:sp>
        <p:nvSpPr>
          <p:cNvPr id="8" name="Text 6"/>
          <p:cNvSpPr txBox="1"/>
          <p:nvPr/>
        </p:nvSpPr>
        <p:spPr>
          <a:xfrm>
            <a:off x="514350" y="2194560"/>
            <a:ext cx="8113014" cy="308610"/>
          </a:xfrm>
          <a:prstGeom prst="rect">
            <a:avLst/>
          </a:prstGeom>
          <a:noFill/>
          <a:ln/>
        </p:spPr>
        <p:txBody>
          <a:bodyPr wrap="square" lIns="0" tIns="0" rIns="0" bIns="0" rtlCol="0" anchor="ctr"/>
          <a:lstStyle/>
          <a:p>
            <a:pPr algn="ctr" defTabSz="685800"/>
            <a:r>
              <a:rPr lang="en-US" sz="1950" b="1" dirty="0">
                <a:solidFill>
                  <a:srgbClr val="C9D4DE"/>
                </a:solidFill>
                <a:latin typeface="Cambria" pitchFamily="34" charset="0"/>
                <a:ea typeface="Cambria" pitchFamily="34" charset="-122"/>
                <a:cs typeface="Cambria" pitchFamily="34" charset="-120"/>
              </a:rPr>
              <a:t>Friction</a:t>
            </a:r>
            <a:endParaRPr lang="en-US" sz="1950" dirty="0">
              <a:solidFill>
                <a:prstClr val="black"/>
              </a:solidFill>
              <a:latin typeface="Calibri" panose="020F0502020204030204"/>
            </a:endParaRPr>
          </a:p>
        </p:txBody>
      </p:sp>
      <p:sp>
        <p:nvSpPr>
          <p:cNvPr id="9" name="Text 7"/>
          <p:cNvSpPr txBox="1"/>
          <p:nvPr/>
        </p:nvSpPr>
        <p:spPr>
          <a:xfrm>
            <a:off x="514350" y="2743200"/>
            <a:ext cx="7084314" cy="617220"/>
          </a:xfrm>
          <a:prstGeom prst="rect">
            <a:avLst/>
          </a:prstGeom>
          <a:noFill/>
          <a:ln/>
        </p:spPr>
        <p:txBody>
          <a:bodyPr wrap="square" lIns="0" tIns="0" rIns="0" bIns="0" rtlCol="0" anchor="t"/>
          <a:lstStyle/>
          <a:p>
            <a:pPr defTabSz="685800">
              <a:lnSpc>
                <a:spcPts val="1740"/>
              </a:lnSpc>
            </a:pPr>
            <a:r>
              <a:rPr lang="en-US" sz="1200" dirty="0">
                <a:solidFill>
                  <a:srgbClr val="5C6B7A"/>
                </a:solidFill>
                <a:latin typeface="Calibri" pitchFamily="34" charset="0"/>
                <a:ea typeface="Calibri" pitchFamily="34" charset="-122"/>
                <a:cs typeface="Calibri" pitchFamily="34" charset="-120"/>
              </a:rPr>
              <a:t>A simple model for how a career actually compounds. Skill is what you can do. Visibility is whether anyone knows you did it. Perceived Impact is whether it registers as value. Friction is how much of it gets lost on the way.</a:t>
            </a:r>
            <a:endParaRPr lang="en-US" sz="1200" dirty="0">
              <a:solidFill>
                <a:prstClr val="black"/>
              </a:solidFill>
              <a:latin typeface="Calibri" panose="020F0502020204030204"/>
            </a:endParaRPr>
          </a:p>
        </p:txBody>
      </p:sp>
      <p:sp>
        <p:nvSpPr>
          <p:cNvPr id="10" name="Shape 8"/>
          <p:cNvSpPr/>
          <p:nvPr/>
        </p:nvSpPr>
        <p:spPr>
          <a:xfrm>
            <a:off x="514350" y="3394710"/>
            <a:ext cx="3936492" cy="1303020"/>
          </a:xfrm>
          <a:prstGeom prst="roundRect">
            <a:avLst>
              <a:gd name="adj" fmla="val 4211"/>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754380" y="3600450"/>
            <a:ext cx="260604" cy="260604"/>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754380" y="3600450"/>
            <a:ext cx="260604" cy="260604"/>
          </a:xfrm>
          <a:prstGeom prst="rect">
            <a:avLst/>
          </a:prstGeom>
          <a:noFill/>
          <a:ln/>
        </p:spPr>
        <p:txBody>
          <a:bodyPr wrap="square" lIns="0" tIns="0" rIns="0" bIns="0" rtlCol="0" anchor="ctr"/>
          <a:lstStyle/>
          <a:p>
            <a:pPr algn="ctr" defTabSz="685800"/>
            <a:r>
              <a:rPr lang="en-US" sz="1050" b="1" dirty="0">
                <a:solidFill>
                  <a:srgbClr val="FFD915"/>
                </a:solidFill>
                <a:latin typeface="Calibri" pitchFamily="34" charset="0"/>
                <a:ea typeface="Calibri" pitchFamily="34" charset="-122"/>
                <a:cs typeface="Calibri" pitchFamily="34" charset="-120"/>
              </a:rPr>
              <a:t>×</a:t>
            </a:r>
            <a:endParaRPr lang="en-US" sz="1050" dirty="0">
              <a:solidFill>
                <a:prstClr val="black"/>
              </a:solidFill>
              <a:latin typeface="Calibri" panose="020F0502020204030204"/>
            </a:endParaRPr>
          </a:p>
        </p:txBody>
      </p:sp>
      <p:sp>
        <p:nvSpPr>
          <p:cNvPr id="13" name="Text 11"/>
          <p:cNvSpPr txBox="1"/>
          <p:nvPr/>
        </p:nvSpPr>
        <p:spPr>
          <a:xfrm>
            <a:off x="1097280" y="3586734"/>
            <a:ext cx="3113532" cy="308610"/>
          </a:xfrm>
          <a:prstGeom prst="rect">
            <a:avLst/>
          </a:prstGeom>
          <a:noFill/>
          <a:ln/>
        </p:spPr>
        <p:txBody>
          <a:bodyPr wrap="square" lIns="0" tIns="0" rIns="0" bIns="0" rtlCol="0" anchor="ctr"/>
          <a:lstStyle/>
          <a:p>
            <a:pPr defTabSz="685800"/>
            <a:r>
              <a:rPr lang="en-US" sz="1425" b="1" dirty="0">
                <a:solidFill>
                  <a:srgbClr val="173451"/>
                </a:solidFill>
                <a:latin typeface="Cambria" pitchFamily="34" charset="0"/>
                <a:ea typeface="Cambria" pitchFamily="34" charset="-122"/>
                <a:cs typeface="Cambria" pitchFamily="34" charset="-120"/>
              </a:rPr>
              <a:t>This hour</a:t>
            </a:r>
            <a:endParaRPr lang="en-US" sz="1425" dirty="0">
              <a:solidFill>
                <a:prstClr val="black"/>
              </a:solidFill>
              <a:latin typeface="Calibri" panose="020F0502020204030204"/>
            </a:endParaRPr>
          </a:p>
        </p:txBody>
      </p:sp>
      <p:sp>
        <p:nvSpPr>
          <p:cNvPr id="14" name="Text 12"/>
          <p:cNvSpPr txBox="1"/>
          <p:nvPr/>
        </p:nvSpPr>
        <p:spPr>
          <a:xfrm>
            <a:off x="754380" y="3998214"/>
            <a:ext cx="3456432" cy="582930"/>
          </a:xfrm>
          <a:prstGeom prst="rect">
            <a:avLst/>
          </a:prstGeom>
          <a:noFill/>
          <a:ln/>
        </p:spPr>
        <p:txBody>
          <a:bodyPr wrap="square" lIns="0" tIns="0" rIns="0" bIns="0" rtlCol="0" anchor="t"/>
          <a:lstStyle/>
          <a:p>
            <a:pPr defTabSz="685800">
              <a:lnSpc>
                <a:spcPts val="1425"/>
              </a:lnSpc>
            </a:pPr>
            <a:r>
              <a:rPr lang="en-US" sz="1050" dirty="0">
                <a:solidFill>
                  <a:srgbClr val="5C6B7A"/>
                </a:solidFill>
                <a:latin typeface="Calibri" pitchFamily="34" charset="0"/>
                <a:ea typeface="Calibri" pitchFamily="34" charset="-122"/>
                <a:cs typeface="Calibri" pitchFamily="34" charset="-120"/>
              </a:rPr>
              <a:t>Visibility: whether the work is emitted at all, and where it lands.</a:t>
            </a:r>
            <a:endParaRPr lang="en-US" sz="1050" dirty="0">
              <a:solidFill>
                <a:prstClr val="black"/>
              </a:solidFill>
              <a:latin typeface="Calibri" panose="020F0502020204030204"/>
            </a:endParaRPr>
          </a:p>
        </p:txBody>
      </p:sp>
      <p:sp>
        <p:nvSpPr>
          <p:cNvPr id="15" name="Shape 13"/>
          <p:cNvSpPr/>
          <p:nvPr/>
        </p:nvSpPr>
        <p:spPr>
          <a:xfrm>
            <a:off x="4690872" y="3394710"/>
            <a:ext cx="3936492" cy="1303020"/>
          </a:xfrm>
          <a:prstGeom prst="roundRect">
            <a:avLst>
              <a:gd name="adj" fmla="val 4211"/>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4930902" y="3600450"/>
            <a:ext cx="260604" cy="260604"/>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4930902" y="3600450"/>
            <a:ext cx="260604" cy="260604"/>
          </a:xfrm>
          <a:prstGeom prst="rect">
            <a:avLst/>
          </a:prstGeom>
          <a:noFill/>
          <a:ln/>
        </p:spPr>
        <p:txBody>
          <a:bodyPr wrap="square" lIns="0" tIns="0" rIns="0" bIns="0" rtlCol="0" anchor="ctr"/>
          <a:lstStyle/>
          <a:p>
            <a:pPr algn="ctr" defTabSz="685800"/>
            <a:r>
              <a:rPr lang="en-US" sz="1050" b="1" dirty="0">
                <a:solidFill>
                  <a:srgbClr val="FFD915"/>
                </a:solidFill>
                <a:latin typeface="Calibri" pitchFamily="34" charset="0"/>
                <a:ea typeface="Calibri" pitchFamily="34" charset="-122"/>
                <a:cs typeface="Calibri" pitchFamily="34" charset="-120"/>
              </a:rPr>
              <a:t>→</a:t>
            </a:r>
            <a:endParaRPr lang="en-US" sz="1050" dirty="0">
              <a:solidFill>
                <a:prstClr val="black"/>
              </a:solidFill>
              <a:latin typeface="Calibri" panose="020F0502020204030204"/>
            </a:endParaRPr>
          </a:p>
        </p:txBody>
      </p:sp>
      <p:sp>
        <p:nvSpPr>
          <p:cNvPr id="18" name="Text 16"/>
          <p:cNvSpPr txBox="1"/>
          <p:nvPr/>
        </p:nvSpPr>
        <p:spPr>
          <a:xfrm>
            <a:off x="5273802" y="3586734"/>
            <a:ext cx="3113532" cy="308610"/>
          </a:xfrm>
          <a:prstGeom prst="rect">
            <a:avLst/>
          </a:prstGeom>
          <a:noFill/>
          <a:ln/>
        </p:spPr>
        <p:txBody>
          <a:bodyPr wrap="square" lIns="0" tIns="0" rIns="0" bIns="0" rtlCol="0" anchor="ctr"/>
          <a:lstStyle/>
          <a:p>
            <a:pPr defTabSz="685800"/>
            <a:r>
              <a:rPr lang="en-US" sz="1425" b="1" dirty="0">
                <a:solidFill>
                  <a:srgbClr val="173451"/>
                </a:solidFill>
                <a:latin typeface="Cambria" pitchFamily="34" charset="0"/>
                <a:ea typeface="Cambria" pitchFamily="34" charset="-122"/>
                <a:cs typeface="Cambria" pitchFamily="34" charset="-120"/>
              </a:rPr>
              <a:t>Covered elsewhere</a:t>
            </a:r>
            <a:endParaRPr lang="en-US" sz="1425" dirty="0">
              <a:solidFill>
                <a:prstClr val="black"/>
              </a:solidFill>
              <a:latin typeface="Calibri" panose="020F0502020204030204"/>
            </a:endParaRPr>
          </a:p>
        </p:txBody>
      </p:sp>
      <p:sp>
        <p:nvSpPr>
          <p:cNvPr id="19" name="Text 17"/>
          <p:cNvSpPr txBox="1"/>
          <p:nvPr/>
        </p:nvSpPr>
        <p:spPr>
          <a:xfrm>
            <a:off x="4930902" y="3998214"/>
            <a:ext cx="3456432" cy="582930"/>
          </a:xfrm>
          <a:prstGeom prst="rect">
            <a:avLst/>
          </a:prstGeom>
          <a:noFill/>
          <a:ln/>
        </p:spPr>
        <p:txBody>
          <a:bodyPr wrap="square" lIns="0" tIns="0" rIns="0" bIns="0" rtlCol="0" anchor="t"/>
          <a:lstStyle/>
          <a:p>
            <a:pPr defTabSz="685800">
              <a:lnSpc>
                <a:spcPts val="1425"/>
              </a:lnSpc>
            </a:pPr>
            <a:r>
              <a:rPr lang="en-US" sz="1050" dirty="0">
                <a:solidFill>
                  <a:srgbClr val="5C6B7A"/>
                </a:solidFill>
                <a:latin typeface="Calibri" pitchFamily="34" charset="0"/>
                <a:ea typeface="Calibri" pitchFamily="34" charset="-122"/>
                <a:cs typeface="Calibri" pitchFamily="34" charset="-120"/>
              </a:rPr>
              <a:t>Perceived Impact and Friction are the subject of my other session, You're Not Paid to Write Code.</a:t>
            </a:r>
            <a:endParaRPr lang="en-US" sz="1050" dirty="0">
              <a:solidFill>
                <a:prstClr val="black"/>
              </a:solidFill>
              <a:latin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Shape 0"/>
          <p:cNvSpPr/>
          <p:nvPr/>
        </p:nvSpPr>
        <p:spPr>
          <a:xfrm>
            <a:off x="514350" y="1779651"/>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1748790"/>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ACT I</a:t>
            </a:r>
            <a:endParaRPr lang="en-US" sz="900" dirty="0">
              <a:solidFill>
                <a:prstClr val="black"/>
              </a:solidFill>
              <a:latin typeface="Calibri" panose="020F0502020204030204"/>
            </a:endParaRPr>
          </a:p>
        </p:txBody>
      </p:sp>
      <p:sp>
        <p:nvSpPr>
          <p:cNvPr id="4" name="Text 2"/>
          <p:cNvSpPr txBox="1"/>
          <p:nvPr/>
        </p:nvSpPr>
        <p:spPr>
          <a:xfrm>
            <a:off x="514350" y="2057400"/>
            <a:ext cx="7290054" cy="1028700"/>
          </a:xfrm>
          <a:prstGeom prst="rect">
            <a:avLst/>
          </a:prstGeom>
          <a:noFill/>
          <a:ln/>
        </p:spPr>
        <p:txBody>
          <a:bodyPr wrap="square" lIns="0" tIns="0" rIns="0" bIns="0" rtlCol="0" anchor="t"/>
          <a:lstStyle/>
          <a:p>
            <a:pPr defTabSz="685800">
              <a:lnSpc>
                <a:spcPts val="3750"/>
              </a:lnSpc>
            </a:pPr>
            <a:r>
              <a:rPr lang="en-US" sz="3300" b="1" dirty="0">
                <a:solidFill>
                  <a:srgbClr val="FFFFFF"/>
                </a:solidFill>
                <a:latin typeface="Cambria" pitchFamily="34" charset="0"/>
                <a:ea typeface="Cambria" pitchFamily="34" charset="-122"/>
                <a:cs typeface="Cambria" pitchFamily="34" charset="-120"/>
              </a:rPr>
              <a:t>Why the signal</a:t>
            </a:r>
            <a:endParaRPr lang="en-US" sz="3300" dirty="0">
              <a:solidFill>
                <a:prstClr val="black"/>
              </a:solidFill>
              <a:latin typeface="Calibri" panose="020F0502020204030204"/>
            </a:endParaRPr>
          </a:p>
          <a:p>
            <a:pPr defTabSz="685800">
              <a:lnSpc>
                <a:spcPts val="3750"/>
              </a:lnSpc>
            </a:pPr>
            <a:r>
              <a:rPr lang="en-US" sz="3300" b="1" dirty="0">
                <a:solidFill>
                  <a:srgbClr val="FFFFFF"/>
                </a:solidFill>
                <a:latin typeface="Cambria" pitchFamily="34" charset="0"/>
                <a:ea typeface="Cambria" pitchFamily="34" charset="-122"/>
                <a:cs typeface="Cambria" pitchFamily="34" charset="-120"/>
              </a:rPr>
              <a:t>doesn't exist</a:t>
            </a:r>
            <a:endParaRPr lang="en-US" sz="3300" dirty="0">
              <a:solidFill>
                <a:prstClr val="black"/>
              </a:solidFill>
              <a:latin typeface="Calibri" panose="020F0502020204030204"/>
            </a:endParaRPr>
          </a:p>
        </p:txBody>
      </p:sp>
      <p:sp>
        <p:nvSpPr>
          <p:cNvPr id="5" name="Text 3"/>
          <p:cNvSpPr txBox="1"/>
          <p:nvPr/>
        </p:nvSpPr>
        <p:spPr>
          <a:xfrm>
            <a:off x="514350" y="3120390"/>
            <a:ext cx="6329934" cy="617220"/>
          </a:xfrm>
          <a:prstGeom prst="rect">
            <a:avLst/>
          </a:prstGeom>
          <a:noFill/>
          <a:ln/>
        </p:spPr>
        <p:txBody>
          <a:bodyPr wrap="square" lIns="0" tIns="0" rIns="0" bIns="0" rtlCol="0" anchor="t"/>
          <a:lstStyle/>
          <a:p>
            <a:pPr defTabSz="685800">
              <a:lnSpc>
                <a:spcPts val="1740"/>
              </a:lnSpc>
            </a:pPr>
            <a:r>
              <a:rPr lang="en-US" sz="1200" dirty="0">
                <a:solidFill>
                  <a:srgbClr val="C9D4DE"/>
                </a:solidFill>
                <a:latin typeface="Calibri" pitchFamily="34" charset="0"/>
                <a:ea typeface="Calibri" pitchFamily="34" charset="-122"/>
                <a:cs typeface="Calibri" pitchFamily="34" charset="-120"/>
              </a:rPr>
              <a:t>Nothing is wrong with the service. Nobody can see it run.</a:t>
            </a:r>
            <a:endParaRPr lang="en-US" sz="1200" dirty="0">
              <a:solidFill>
                <a:prstClr val="black"/>
              </a:solidFill>
              <a:latin typeface="Calibri" panose="020F050202020403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STAY WITH ME, THIS IS A TECHNICAL TALK</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What is logging for?</a:t>
            </a:r>
            <a:endParaRPr lang="en-US" sz="2850" dirty="0">
              <a:solidFill>
                <a:prstClr val="black"/>
              </a:solidFill>
              <a:latin typeface="Calibri" panose="020F0502020204030204"/>
            </a:endParaRPr>
          </a:p>
        </p:txBody>
      </p:sp>
      <p:sp>
        <p:nvSpPr>
          <p:cNvPr id="5" name="Text 3"/>
          <p:cNvSpPr txBox="1"/>
          <p:nvPr/>
        </p:nvSpPr>
        <p:spPr>
          <a:xfrm>
            <a:off x="514350" y="1645920"/>
            <a:ext cx="6055614" cy="342900"/>
          </a:xfrm>
          <a:prstGeom prst="rect">
            <a:avLst/>
          </a:prstGeom>
          <a:noFill/>
          <a:ln/>
        </p:spPr>
        <p:txBody>
          <a:bodyPr wrap="square" lIns="0" tIns="0" rIns="0" bIns="0" rtlCol="0" anchor="t"/>
          <a:lstStyle/>
          <a:p>
            <a:pPr defTabSz="685800">
              <a:lnSpc>
                <a:spcPts val="1958"/>
              </a:lnSpc>
            </a:pPr>
            <a:r>
              <a:rPr lang="en-US" sz="1350" dirty="0">
                <a:solidFill>
                  <a:srgbClr val="5C6B7A"/>
                </a:solidFill>
                <a:latin typeface="Calibri" pitchFamily="34" charset="0"/>
                <a:ea typeface="Calibri" pitchFamily="34" charset="-122"/>
                <a:cs typeface="Calibri" pitchFamily="34" charset="-120"/>
              </a:rPr>
              <a:t>Ask a room of developers and the first answer is almost always the same one.</a:t>
            </a:r>
            <a:endParaRPr lang="en-US" sz="1350" dirty="0">
              <a:solidFill>
                <a:prstClr val="black"/>
              </a:solidFill>
              <a:latin typeface="Calibri" panose="020F0502020204030204"/>
            </a:endParaRPr>
          </a:p>
        </p:txBody>
      </p:sp>
      <p:sp>
        <p:nvSpPr>
          <p:cNvPr id="6" name="Shape 4"/>
          <p:cNvSpPr/>
          <p:nvPr/>
        </p:nvSpPr>
        <p:spPr>
          <a:xfrm>
            <a:off x="514350" y="2160270"/>
            <a:ext cx="8113014" cy="1028700"/>
          </a:xfrm>
          <a:prstGeom prst="roundRect">
            <a:avLst>
              <a:gd name="adj" fmla="val 60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514350" y="2160270"/>
            <a:ext cx="8113014" cy="1028700"/>
          </a:xfrm>
          <a:prstGeom prst="rect">
            <a:avLst/>
          </a:prstGeom>
          <a:noFill/>
          <a:ln/>
        </p:spPr>
        <p:txBody>
          <a:bodyPr wrap="square" lIns="0" tIns="0" rIns="0" bIns="0" rtlCol="0" anchor="ctr"/>
          <a:lstStyle/>
          <a:p>
            <a:pPr algn="ctr" defTabSz="685800"/>
            <a:r>
              <a:rPr lang="en-US" sz="2400" b="1" dirty="0">
                <a:solidFill>
                  <a:srgbClr val="173451"/>
                </a:solidFill>
                <a:latin typeface="Cambria" pitchFamily="34" charset="0"/>
                <a:ea typeface="Cambria" pitchFamily="34" charset="-122"/>
                <a:cs typeface="Cambria" pitchFamily="34" charset="-120"/>
              </a:rPr>
              <a:t>“So we can find out what broke.”</a:t>
            </a:r>
            <a:endParaRPr lang="en-US" sz="2400" dirty="0">
              <a:solidFill>
                <a:prstClr val="black"/>
              </a:solidFill>
              <a:latin typeface="Calibri" panose="020F0502020204030204"/>
            </a:endParaRPr>
          </a:p>
        </p:txBody>
      </p:sp>
      <p:sp>
        <p:nvSpPr>
          <p:cNvPr id="8" name="Text 6"/>
          <p:cNvSpPr txBox="1"/>
          <p:nvPr/>
        </p:nvSpPr>
        <p:spPr>
          <a:xfrm>
            <a:off x="514350" y="3497580"/>
            <a:ext cx="6741414" cy="685800"/>
          </a:xfrm>
          <a:prstGeom prst="rect">
            <a:avLst/>
          </a:prstGeom>
          <a:noFill/>
          <a:ln/>
        </p:spPr>
        <p:txBody>
          <a:bodyPr wrap="square" lIns="0" tIns="0" rIns="0" bIns="0" rtlCol="0" anchor="t"/>
          <a:lstStyle/>
          <a:p>
            <a:pPr defTabSz="685800">
              <a:lnSpc>
                <a:spcPts val="1958"/>
              </a:lnSpc>
            </a:pPr>
            <a:r>
              <a:rPr lang="en-US" sz="1350" dirty="0">
                <a:solidFill>
                  <a:srgbClr val="5C6B7A"/>
                </a:solidFill>
                <a:latin typeface="Calibri" pitchFamily="34" charset="0"/>
                <a:ea typeface="Calibri" pitchFamily="34" charset="-122"/>
                <a:cs typeface="Calibri" pitchFamily="34" charset="-120"/>
              </a:rPr>
              <a:t>It is not wrong. It is the smallest possible answer. And if it is the one you are carrying, everything else in this session will sound like self-promotion.</a:t>
            </a:r>
            <a:endParaRPr lang="en-US" sz="1350" dirty="0">
              <a:solidFill>
                <a:prstClr val="black"/>
              </a:solidFill>
              <a:latin typeface="Calibri" panose="020F050202020403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WHAT IT IS ACTUALLY FOR</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846"/>
              </a:lnSpc>
            </a:pPr>
            <a:r>
              <a:rPr lang="en-US" sz="2475" b="1" dirty="0">
                <a:solidFill>
                  <a:srgbClr val="173451"/>
                </a:solidFill>
                <a:latin typeface="Cambria" pitchFamily="34" charset="0"/>
                <a:ea typeface="Cambria" pitchFamily="34" charset="-122"/>
                <a:cs typeface="Cambria" pitchFamily="34" charset="-120"/>
              </a:rPr>
              <a:t>A well-instrumented system</a:t>
            </a:r>
            <a:endParaRPr lang="en-US" sz="2475" dirty="0">
              <a:solidFill>
                <a:prstClr val="black"/>
              </a:solidFill>
              <a:latin typeface="Calibri" panose="020F0502020204030204"/>
            </a:endParaRPr>
          </a:p>
          <a:p>
            <a:pPr defTabSz="685800">
              <a:lnSpc>
                <a:spcPts val="2846"/>
              </a:lnSpc>
            </a:pPr>
            <a:r>
              <a:rPr lang="en-US" sz="2475" b="1" dirty="0">
                <a:solidFill>
                  <a:srgbClr val="173451"/>
                </a:solidFill>
                <a:latin typeface="Cambria" pitchFamily="34" charset="0"/>
                <a:ea typeface="Cambria" pitchFamily="34" charset="-122"/>
                <a:cs typeface="Cambria" pitchFamily="34" charset="-120"/>
              </a:rPr>
              <a:t>answers five questions.</a:t>
            </a:r>
            <a:endParaRPr lang="en-US" sz="2475" dirty="0">
              <a:solidFill>
                <a:prstClr val="black"/>
              </a:solidFill>
              <a:latin typeface="Calibri" panose="020F0502020204030204"/>
            </a:endParaRPr>
          </a:p>
        </p:txBody>
      </p:sp>
      <p:sp>
        <p:nvSpPr>
          <p:cNvPr id="5" name="Shape 3"/>
          <p:cNvSpPr/>
          <p:nvPr/>
        </p:nvSpPr>
        <p:spPr>
          <a:xfrm>
            <a:off x="514350" y="1885950"/>
            <a:ext cx="2544318" cy="1748790"/>
          </a:xfrm>
          <a:prstGeom prst="roundRect">
            <a:avLst>
              <a:gd name="adj" fmla="val 313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212598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212598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53746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Failure</a:t>
            </a:r>
            <a:endParaRPr lang="en-US" sz="1425" dirty="0">
              <a:solidFill>
                <a:prstClr val="black"/>
              </a:solidFill>
              <a:latin typeface="Calibri" panose="020F0502020204030204"/>
            </a:endParaRPr>
          </a:p>
        </p:txBody>
      </p:sp>
      <p:sp>
        <p:nvSpPr>
          <p:cNvPr id="9" name="Text 7"/>
          <p:cNvSpPr txBox="1"/>
          <p:nvPr/>
        </p:nvSpPr>
        <p:spPr>
          <a:xfrm>
            <a:off x="754380" y="2996946"/>
            <a:ext cx="2064258" cy="37719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What broke, where, and with what context. The one everybody names first.</a:t>
            </a:r>
            <a:endParaRPr lang="en-US" sz="1050" dirty="0">
              <a:solidFill>
                <a:prstClr val="black"/>
              </a:solidFill>
              <a:latin typeface="Calibri" panose="020F0502020204030204"/>
            </a:endParaRPr>
          </a:p>
        </p:txBody>
      </p:sp>
      <p:sp>
        <p:nvSpPr>
          <p:cNvPr id="10" name="Shape 8"/>
          <p:cNvSpPr/>
          <p:nvPr/>
        </p:nvSpPr>
        <p:spPr>
          <a:xfrm>
            <a:off x="3298698" y="1885950"/>
            <a:ext cx="2544318" cy="1748790"/>
          </a:xfrm>
          <a:prstGeom prst="roundRect">
            <a:avLst>
              <a:gd name="adj" fmla="val 313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212598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212598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53746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Performance</a:t>
            </a:r>
            <a:endParaRPr lang="en-US" sz="1425" dirty="0">
              <a:solidFill>
                <a:prstClr val="black"/>
              </a:solidFill>
              <a:latin typeface="Calibri" panose="020F0502020204030204"/>
            </a:endParaRPr>
          </a:p>
        </p:txBody>
      </p:sp>
      <p:sp>
        <p:nvSpPr>
          <p:cNvPr id="14" name="Text 12"/>
          <p:cNvSpPr txBox="1"/>
          <p:nvPr/>
        </p:nvSpPr>
        <p:spPr>
          <a:xfrm>
            <a:off x="3538728" y="2996946"/>
            <a:ext cx="2064258" cy="37719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Not whether it is up, but whether it is healthy. Latency, throughput, slow degradation nobody paged about.</a:t>
            </a:r>
            <a:endParaRPr lang="en-US" sz="1050" dirty="0">
              <a:solidFill>
                <a:prstClr val="black"/>
              </a:solidFill>
              <a:latin typeface="Calibri" panose="020F0502020204030204"/>
            </a:endParaRPr>
          </a:p>
        </p:txBody>
      </p:sp>
      <p:sp>
        <p:nvSpPr>
          <p:cNvPr id="15" name="Shape 13"/>
          <p:cNvSpPr/>
          <p:nvPr/>
        </p:nvSpPr>
        <p:spPr>
          <a:xfrm>
            <a:off x="6083046" y="1885950"/>
            <a:ext cx="2544318" cy="1748790"/>
          </a:xfrm>
          <a:prstGeom prst="roundRect">
            <a:avLst>
              <a:gd name="adj" fmla="val 313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212598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212598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53746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Correlation</a:t>
            </a:r>
            <a:endParaRPr lang="en-US" sz="1425" dirty="0">
              <a:solidFill>
                <a:prstClr val="black"/>
              </a:solidFill>
              <a:latin typeface="Calibri" panose="020F0502020204030204"/>
            </a:endParaRPr>
          </a:p>
        </p:txBody>
      </p:sp>
      <p:sp>
        <p:nvSpPr>
          <p:cNvPr id="19" name="Text 17"/>
          <p:cNvSpPr txBox="1"/>
          <p:nvPr/>
        </p:nvSpPr>
        <p:spPr>
          <a:xfrm>
            <a:off x="6323076" y="2996946"/>
            <a:ext cx="2064258" cy="37719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This deploy caused that spike. Cause and effect, traced across services that do not know each other.</a:t>
            </a:r>
            <a:endParaRPr lang="en-US" sz="1050" dirty="0">
              <a:solidFill>
                <a:prstClr val="black"/>
              </a:solidFill>
              <a:latin typeface="Calibri" panose="020F0502020204030204"/>
            </a:endParaRPr>
          </a:p>
        </p:txBody>
      </p:sp>
      <p:sp>
        <p:nvSpPr>
          <p:cNvPr id="20" name="Shape 18"/>
          <p:cNvSpPr/>
          <p:nvPr/>
        </p:nvSpPr>
        <p:spPr>
          <a:xfrm>
            <a:off x="514350" y="3840480"/>
            <a:ext cx="3936492" cy="925830"/>
          </a:xfrm>
          <a:prstGeom prst="roundRect">
            <a:avLst>
              <a:gd name="adj" fmla="val 592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21" name="Shape 19"/>
          <p:cNvSpPr/>
          <p:nvPr/>
        </p:nvSpPr>
        <p:spPr>
          <a:xfrm>
            <a:off x="754380" y="4046220"/>
            <a:ext cx="260604" cy="260604"/>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22" name="Text 20"/>
          <p:cNvSpPr txBox="1"/>
          <p:nvPr/>
        </p:nvSpPr>
        <p:spPr>
          <a:xfrm>
            <a:off x="754380" y="4046220"/>
            <a:ext cx="260604" cy="260604"/>
          </a:xfrm>
          <a:prstGeom prst="rect">
            <a:avLst/>
          </a:prstGeom>
          <a:noFill/>
          <a:ln/>
        </p:spPr>
        <p:txBody>
          <a:bodyPr wrap="square" lIns="0" tIns="0" rIns="0" bIns="0" rtlCol="0" anchor="ctr"/>
          <a:lstStyle/>
          <a:p>
            <a:pPr algn="ctr" defTabSz="685800"/>
            <a:r>
              <a:rPr lang="en-US" sz="1050" b="1" dirty="0">
                <a:solidFill>
                  <a:srgbClr val="FFD915"/>
                </a:solidFill>
                <a:latin typeface="Calibri" pitchFamily="34" charset="0"/>
                <a:ea typeface="Calibri" pitchFamily="34" charset="-122"/>
                <a:cs typeface="Calibri" pitchFamily="34" charset="-120"/>
              </a:rPr>
              <a:t>4</a:t>
            </a:r>
            <a:endParaRPr lang="en-US" sz="1050" dirty="0">
              <a:solidFill>
                <a:prstClr val="black"/>
              </a:solidFill>
              <a:latin typeface="Calibri" panose="020F0502020204030204"/>
            </a:endParaRPr>
          </a:p>
        </p:txBody>
      </p:sp>
      <p:sp>
        <p:nvSpPr>
          <p:cNvPr id="23" name="Text 21"/>
          <p:cNvSpPr txBox="1"/>
          <p:nvPr/>
        </p:nvSpPr>
        <p:spPr>
          <a:xfrm>
            <a:off x="1097280" y="4032504"/>
            <a:ext cx="3113532" cy="308610"/>
          </a:xfrm>
          <a:prstGeom prst="rect">
            <a:avLst/>
          </a:prstGeom>
          <a:noFill/>
          <a:ln/>
        </p:spPr>
        <p:txBody>
          <a:bodyPr wrap="square" lIns="0" tIns="0" rIns="0" bIns="0" rtlCol="0" anchor="ctr"/>
          <a:lstStyle/>
          <a:p>
            <a:pPr defTabSz="685800"/>
            <a:r>
              <a:rPr lang="en-US" sz="1425" b="1" dirty="0">
                <a:solidFill>
                  <a:srgbClr val="173451"/>
                </a:solidFill>
                <a:latin typeface="Cambria" pitchFamily="34" charset="0"/>
                <a:ea typeface="Cambria" pitchFamily="34" charset="-122"/>
                <a:cs typeface="Cambria" pitchFamily="34" charset="-120"/>
              </a:rPr>
              <a:t>Trend</a:t>
            </a:r>
            <a:endParaRPr lang="en-US" sz="1425" dirty="0">
              <a:solidFill>
                <a:prstClr val="black"/>
              </a:solidFill>
              <a:latin typeface="Calibri" panose="020F0502020204030204"/>
            </a:endParaRPr>
          </a:p>
        </p:txBody>
      </p:sp>
      <p:sp>
        <p:nvSpPr>
          <p:cNvPr id="24" name="Text 22"/>
          <p:cNvSpPr txBox="1"/>
          <p:nvPr/>
        </p:nvSpPr>
        <p:spPr>
          <a:xfrm>
            <a:off x="754380" y="4443984"/>
            <a:ext cx="3456432" cy="205740"/>
          </a:xfrm>
          <a:prstGeom prst="rect">
            <a:avLst/>
          </a:prstGeom>
          <a:noFill/>
          <a:ln/>
        </p:spPr>
        <p:txBody>
          <a:bodyPr wrap="square" lIns="0" tIns="0" rIns="0" bIns="0" rtlCol="0" anchor="t"/>
          <a:lstStyle/>
          <a:p>
            <a:pPr defTabSz="685800">
              <a:lnSpc>
                <a:spcPts val="1425"/>
              </a:lnSpc>
            </a:pPr>
            <a:r>
              <a:rPr lang="en-US" sz="1050" dirty="0">
                <a:solidFill>
                  <a:srgbClr val="5C6B7A"/>
                </a:solidFill>
                <a:latin typeface="Calibri" pitchFamily="34" charset="0"/>
                <a:ea typeface="Calibri" pitchFamily="34" charset="-122"/>
                <a:cs typeface="Calibri" pitchFamily="34" charset="-120"/>
              </a:rPr>
              <a:t>What is growing, and what to fund before it breaks.</a:t>
            </a:r>
            <a:endParaRPr lang="en-US" sz="1050" dirty="0">
              <a:solidFill>
                <a:prstClr val="black"/>
              </a:solidFill>
              <a:latin typeface="Calibri" panose="020F0502020204030204"/>
            </a:endParaRPr>
          </a:p>
        </p:txBody>
      </p:sp>
      <p:sp>
        <p:nvSpPr>
          <p:cNvPr id="25" name="Shape 23"/>
          <p:cNvSpPr/>
          <p:nvPr/>
        </p:nvSpPr>
        <p:spPr>
          <a:xfrm>
            <a:off x="4690872" y="3840480"/>
            <a:ext cx="3936492" cy="925830"/>
          </a:xfrm>
          <a:prstGeom prst="roundRect">
            <a:avLst>
              <a:gd name="adj" fmla="val 592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26" name="Shape 24"/>
          <p:cNvSpPr/>
          <p:nvPr/>
        </p:nvSpPr>
        <p:spPr>
          <a:xfrm>
            <a:off x="4930902" y="4046220"/>
            <a:ext cx="260604" cy="260604"/>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27" name="Text 25"/>
          <p:cNvSpPr txBox="1"/>
          <p:nvPr/>
        </p:nvSpPr>
        <p:spPr>
          <a:xfrm>
            <a:off x="4930902" y="4046220"/>
            <a:ext cx="260604" cy="260604"/>
          </a:xfrm>
          <a:prstGeom prst="rect">
            <a:avLst/>
          </a:prstGeom>
          <a:noFill/>
          <a:ln/>
        </p:spPr>
        <p:txBody>
          <a:bodyPr wrap="square" lIns="0" tIns="0" rIns="0" bIns="0" rtlCol="0" anchor="ctr"/>
          <a:lstStyle/>
          <a:p>
            <a:pPr algn="ctr" defTabSz="685800"/>
            <a:r>
              <a:rPr lang="en-US" sz="1050" b="1" dirty="0">
                <a:solidFill>
                  <a:srgbClr val="FFD915"/>
                </a:solidFill>
                <a:latin typeface="Calibri" pitchFamily="34" charset="0"/>
                <a:ea typeface="Calibri" pitchFamily="34" charset="-122"/>
                <a:cs typeface="Calibri" pitchFamily="34" charset="-120"/>
              </a:rPr>
              <a:t>5</a:t>
            </a:r>
            <a:endParaRPr lang="en-US" sz="1050" dirty="0">
              <a:solidFill>
                <a:prstClr val="black"/>
              </a:solidFill>
              <a:latin typeface="Calibri" panose="020F0502020204030204"/>
            </a:endParaRPr>
          </a:p>
        </p:txBody>
      </p:sp>
      <p:sp>
        <p:nvSpPr>
          <p:cNvPr id="28" name="Text 26"/>
          <p:cNvSpPr txBox="1"/>
          <p:nvPr/>
        </p:nvSpPr>
        <p:spPr>
          <a:xfrm>
            <a:off x="5273802" y="4032504"/>
            <a:ext cx="3113532" cy="308610"/>
          </a:xfrm>
          <a:prstGeom prst="rect">
            <a:avLst/>
          </a:prstGeom>
          <a:noFill/>
          <a:ln/>
        </p:spPr>
        <p:txBody>
          <a:bodyPr wrap="square" lIns="0" tIns="0" rIns="0" bIns="0" rtlCol="0" anchor="ctr"/>
          <a:lstStyle/>
          <a:p>
            <a:pPr defTabSz="685800"/>
            <a:r>
              <a:rPr lang="en-US" sz="1425" b="1" dirty="0">
                <a:solidFill>
                  <a:srgbClr val="173451"/>
                </a:solidFill>
                <a:latin typeface="Cambria" pitchFamily="34" charset="0"/>
                <a:ea typeface="Cambria" pitchFamily="34" charset="-122"/>
                <a:cs typeface="Cambria" pitchFamily="34" charset="-120"/>
              </a:rPr>
              <a:t>Attribution</a:t>
            </a:r>
            <a:endParaRPr lang="en-US" sz="1425" dirty="0">
              <a:solidFill>
                <a:prstClr val="black"/>
              </a:solidFill>
              <a:latin typeface="Calibri" panose="020F0502020204030204"/>
            </a:endParaRPr>
          </a:p>
        </p:txBody>
      </p:sp>
      <p:sp>
        <p:nvSpPr>
          <p:cNvPr id="29" name="Text 27"/>
          <p:cNvSpPr txBox="1"/>
          <p:nvPr/>
        </p:nvSpPr>
        <p:spPr>
          <a:xfrm>
            <a:off x="4930902" y="4443984"/>
            <a:ext cx="3456432" cy="205740"/>
          </a:xfrm>
          <a:prstGeom prst="rect">
            <a:avLst/>
          </a:prstGeom>
          <a:noFill/>
          <a:ln/>
        </p:spPr>
        <p:txBody>
          <a:bodyPr wrap="square" lIns="0" tIns="0" rIns="0" bIns="0" rtlCol="0" anchor="t"/>
          <a:lstStyle/>
          <a:p>
            <a:pPr defTabSz="685800">
              <a:lnSpc>
                <a:spcPts val="1425"/>
              </a:lnSpc>
            </a:pPr>
            <a:r>
              <a:rPr lang="en-US" sz="1050" dirty="0">
                <a:solidFill>
                  <a:srgbClr val="5C6B7A"/>
                </a:solidFill>
                <a:latin typeface="Calibri" pitchFamily="34" charset="0"/>
                <a:ea typeface="Calibri" pitchFamily="34" charset="-122"/>
                <a:cs typeface="Calibri" pitchFamily="34" charset="-120"/>
              </a:rPr>
              <a:t>Which component did the work, and gets the credit.</a:t>
            </a:r>
            <a:endParaRPr lang="en-US" sz="1050" dirty="0">
              <a:solidFill>
                <a:prstClr val="black"/>
              </a:solidFill>
              <a:latin typeface="Calibri" panose="020F050202020403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WHY THIS MATTERS AT ALL</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What happens to a system</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nobody can see into.</a:t>
            </a:r>
            <a:endParaRPr lang="en-US" sz="2550" dirty="0">
              <a:solidFill>
                <a:prstClr val="black"/>
              </a:solidFill>
              <a:latin typeface="Calibri" panose="020F0502020204030204"/>
            </a:endParaRPr>
          </a:p>
        </p:txBody>
      </p:sp>
      <p:sp>
        <p:nvSpPr>
          <p:cNvPr id="5" name="Shape 3"/>
          <p:cNvSpPr/>
          <p:nvPr/>
        </p:nvSpPr>
        <p:spPr>
          <a:xfrm>
            <a:off x="514350" y="1954530"/>
            <a:ext cx="3885057"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88670" y="2194560"/>
            <a:ext cx="3336417" cy="342900"/>
          </a:xfrm>
          <a:prstGeom prst="rect">
            <a:avLst/>
          </a:prstGeom>
          <a:noFill/>
          <a:ln/>
        </p:spPr>
        <p:txBody>
          <a:bodyPr wrap="square" lIns="0" tIns="0" rIns="0" bIns="0" rtlCol="0" anchor="ctr"/>
          <a:lstStyle/>
          <a:p>
            <a:pPr defTabSz="685800"/>
            <a:r>
              <a:rPr lang="en-US" sz="975" b="1" kern="0" spc="113" dirty="0">
                <a:solidFill>
                  <a:srgbClr val="C0392B"/>
                </a:solidFill>
                <a:latin typeface="Calibri" pitchFamily="34" charset="0"/>
                <a:ea typeface="Calibri" pitchFamily="34" charset="-122"/>
                <a:cs typeface="Calibri" pitchFamily="34" charset="-120"/>
              </a:rPr>
              <a:t>OPAQUE</a:t>
            </a:r>
            <a:endParaRPr lang="en-US" sz="975" dirty="0">
              <a:solidFill>
                <a:prstClr val="black"/>
              </a:solidFill>
              <a:latin typeface="Calibri" panose="020F0502020204030204"/>
            </a:endParaRPr>
          </a:p>
        </p:txBody>
      </p:sp>
      <p:sp>
        <p:nvSpPr>
          <p:cNvPr id="7" name="Text 5"/>
          <p:cNvSpPr txBox="1"/>
          <p:nvPr/>
        </p:nvSpPr>
        <p:spPr>
          <a:xfrm>
            <a:off x="788670" y="257175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Nobody can see in</a:t>
            </a:r>
            <a:endParaRPr lang="en-US" sz="1650" dirty="0">
              <a:solidFill>
                <a:prstClr val="black"/>
              </a:solidFill>
              <a:latin typeface="Calibri" panose="020F0502020204030204"/>
            </a:endParaRPr>
          </a:p>
        </p:txBody>
      </p:sp>
      <p:sp>
        <p:nvSpPr>
          <p:cNvPr id="8" name="Text 6"/>
          <p:cNvSpPr txBox="1"/>
          <p:nvPr/>
        </p:nvSpPr>
        <p:spPr>
          <a:xfrm>
            <a:off x="788670" y="3291840"/>
            <a:ext cx="3336417" cy="82296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Every change is a risk nobody can size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Blamed for failures it did not cause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Worked around instead of improved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Eventually: rewritten by someone else</a:t>
            </a:r>
            <a:endParaRPr lang="en-US" sz="1088" dirty="0">
              <a:solidFill>
                <a:prstClr val="black"/>
              </a:solidFill>
              <a:latin typeface="Calibri" panose="020F0502020204030204"/>
            </a:endParaRPr>
          </a:p>
        </p:txBody>
      </p:sp>
      <p:sp>
        <p:nvSpPr>
          <p:cNvPr id="9" name="Shape 7"/>
          <p:cNvSpPr/>
          <p:nvPr/>
        </p:nvSpPr>
        <p:spPr>
          <a:xfrm>
            <a:off x="4742307" y="1954530"/>
            <a:ext cx="3885057"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0" name="Text 8"/>
          <p:cNvSpPr txBox="1"/>
          <p:nvPr/>
        </p:nvSpPr>
        <p:spPr>
          <a:xfrm>
            <a:off x="5016627" y="2194560"/>
            <a:ext cx="3336417" cy="342900"/>
          </a:xfrm>
          <a:prstGeom prst="rect">
            <a:avLst/>
          </a:prstGeom>
          <a:noFill/>
          <a:ln/>
        </p:spPr>
        <p:txBody>
          <a:bodyPr wrap="square" lIns="0" tIns="0" rIns="0" bIns="0" rtlCol="0" anchor="ctr"/>
          <a:lstStyle/>
          <a:p>
            <a:pPr defTabSz="685800"/>
            <a:r>
              <a:rPr lang="en-US" sz="975" b="1" kern="0" spc="113" dirty="0">
                <a:solidFill>
                  <a:srgbClr val="1E7A4B"/>
                </a:solidFill>
                <a:latin typeface="Calibri" pitchFamily="34" charset="0"/>
                <a:ea typeface="Calibri" pitchFamily="34" charset="-122"/>
                <a:cs typeface="Calibri" pitchFamily="34" charset="-120"/>
              </a:rPr>
              <a:t>OBSERVABLE</a:t>
            </a:r>
            <a:endParaRPr lang="en-US" sz="975" dirty="0">
              <a:solidFill>
                <a:prstClr val="black"/>
              </a:solidFill>
              <a:latin typeface="Calibri" panose="020F0502020204030204"/>
            </a:endParaRPr>
          </a:p>
        </p:txBody>
      </p:sp>
      <p:sp>
        <p:nvSpPr>
          <p:cNvPr id="11" name="Text 9"/>
          <p:cNvSpPr txBox="1"/>
          <p:nvPr/>
        </p:nvSpPr>
        <p:spPr>
          <a:xfrm>
            <a:off x="5016627" y="257175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The system explains itself</a:t>
            </a:r>
            <a:endParaRPr lang="en-US" sz="1650" dirty="0">
              <a:solidFill>
                <a:prstClr val="black"/>
              </a:solidFill>
              <a:latin typeface="Calibri" panose="020F0502020204030204"/>
            </a:endParaRPr>
          </a:p>
        </p:txBody>
      </p:sp>
      <p:sp>
        <p:nvSpPr>
          <p:cNvPr id="12" name="Text 10"/>
          <p:cNvSpPr txBox="1"/>
          <p:nvPr/>
        </p:nvSpPr>
        <p:spPr>
          <a:xfrm>
            <a:off x="5016627" y="3291840"/>
            <a:ext cx="3336417" cy="82296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Trusted with more load and more scope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Credited for the outcomes it produced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Tuned and invested in, because the case is visible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Eventually: depended on</a:t>
            </a:r>
            <a:endParaRPr lang="en-US" sz="1088" dirty="0">
              <a:solidFill>
                <a:prstClr val="black"/>
              </a:solidFill>
              <a:latin typeface="Calibri" panose="020F0502020204030204"/>
            </a:endParaRPr>
          </a:p>
        </p:txBody>
      </p:sp>
      <p:sp>
        <p:nvSpPr>
          <p:cNvPr id="13" name="Text 11"/>
          <p:cNvSpPr txBox="1"/>
          <p:nvPr/>
        </p:nvSpPr>
        <p:spPr>
          <a:xfrm>
            <a:off x="514350" y="452628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It is almost never the better system that survives. It is the one whose value somebody can see.</a:t>
            </a:r>
            <a:endParaRPr lang="en-US" sz="1275" dirty="0">
              <a:solidFill>
                <a:prstClr val="black"/>
              </a:solidFill>
              <a:latin typeface="Calibri" panose="020F050202020403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SO HERE IS THE PROBLEM</a:t>
            </a:r>
            <a:endParaRPr lang="en-US" sz="900" dirty="0">
              <a:solidFill>
                <a:prstClr val="black"/>
              </a:solidFill>
              <a:latin typeface="Calibri" panose="020F0502020204030204"/>
            </a:endParaRPr>
          </a:p>
        </p:txBody>
      </p:sp>
      <p:sp>
        <p:nvSpPr>
          <p:cNvPr id="4" name="Text 2"/>
          <p:cNvSpPr txBox="1"/>
          <p:nvPr/>
        </p:nvSpPr>
        <p:spPr>
          <a:xfrm>
            <a:off x="514350" y="768096"/>
            <a:ext cx="8113014" cy="1303020"/>
          </a:xfrm>
          <a:prstGeom prst="rect">
            <a:avLst/>
          </a:prstGeom>
          <a:noFill/>
          <a:ln/>
        </p:spPr>
        <p:txBody>
          <a:bodyPr wrap="square" lIns="0" tIns="0" rIns="0" bIns="0" rtlCol="0" anchor="t"/>
          <a:lstStyle/>
          <a:p>
            <a:pPr defTabSz="685800">
              <a:lnSpc>
                <a:spcPts val="2933"/>
              </a:lnSpc>
            </a:pPr>
            <a:r>
              <a:rPr lang="en-US" sz="2550" b="1" dirty="0">
                <a:solidFill>
                  <a:srgbClr val="FFFFFF"/>
                </a:solidFill>
                <a:latin typeface="Cambria" pitchFamily="34" charset="0"/>
                <a:ea typeface="Cambria" pitchFamily="34" charset="-122"/>
                <a:cs typeface="Cambria" pitchFamily="34" charset="-120"/>
              </a:rPr>
              <a:t>If logging were only about failure,</a:t>
            </a:r>
            <a:endParaRPr lang="en-US" sz="2550" dirty="0">
              <a:solidFill>
                <a:prstClr val="black"/>
              </a:solidFill>
              <a:latin typeface="Calibri" panose="020F0502020204030204"/>
            </a:endParaRPr>
          </a:p>
          <a:p>
            <a:pPr defTabSz="685800">
              <a:lnSpc>
                <a:spcPts val="2933"/>
              </a:lnSpc>
            </a:pPr>
            <a:r>
              <a:rPr lang="en-US" sz="2550" b="1" dirty="0">
                <a:solidFill>
                  <a:srgbClr val="FFFFFF"/>
                </a:solidFill>
                <a:latin typeface="Cambria" pitchFamily="34" charset="0"/>
                <a:ea typeface="Cambria" pitchFamily="34" charset="-122"/>
                <a:cs typeface="Cambria" pitchFamily="34" charset="-120"/>
              </a:rPr>
              <a:t>the safest system would be</a:t>
            </a:r>
            <a:endParaRPr lang="en-US" sz="2550" dirty="0">
              <a:solidFill>
                <a:prstClr val="black"/>
              </a:solidFill>
              <a:latin typeface="Calibri" panose="020F0502020204030204"/>
            </a:endParaRPr>
          </a:p>
          <a:p>
            <a:pPr defTabSz="685800">
              <a:lnSpc>
                <a:spcPts val="2933"/>
              </a:lnSpc>
            </a:pPr>
            <a:r>
              <a:rPr lang="en-US" sz="2550" b="1" dirty="0">
                <a:solidFill>
                  <a:srgbClr val="FFFFFF"/>
                </a:solidFill>
                <a:latin typeface="Cambria" pitchFamily="34" charset="0"/>
                <a:ea typeface="Cambria" pitchFamily="34" charset="-122"/>
                <a:cs typeface="Cambria" pitchFamily="34" charset="-120"/>
              </a:rPr>
              <a:t>the silent one.</a:t>
            </a:r>
            <a:endParaRPr lang="en-US" sz="2550" dirty="0">
              <a:solidFill>
                <a:prstClr val="black"/>
              </a:solidFill>
              <a:latin typeface="Calibri" panose="020F0502020204030204"/>
            </a:endParaRPr>
          </a:p>
        </p:txBody>
      </p:sp>
      <p:sp>
        <p:nvSpPr>
          <p:cNvPr id="5" name="Text 3"/>
          <p:cNvSpPr txBox="1"/>
          <p:nvPr/>
        </p:nvSpPr>
        <p:spPr>
          <a:xfrm>
            <a:off x="514350" y="2537460"/>
            <a:ext cx="6192774" cy="1508760"/>
          </a:xfrm>
          <a:prstGeom prst="rect">
            <a:avLst/>
          </a:prstGeom>
          <a:noFill/>
          <a:ln/>
        </p:spPr>
        <p:txBody>
          <a:bodyPr wrap="square" lIns="0" tIns="0" rIns="0" bIns="0" rtlCol="0" anchor="t"/>
          <a:lstStyle/>
          <a:p>
            <a:pPr defTabSz="685800">
              <a:lnSpc>
                <a:spcPts val="2175"/>
              </a:lnSpc>
            </a:pPr>
            <a:r>
              <a:rPr lang="en-US" sz="1500" dirty="0">
                <a:solidFill>
                  <a:srgbClr val="C9D4DE"/>
                </a:solidFill>
                <a:latin typeface="Calibri" pitchFamily="34" charset="0"/>
                <a:ea typeface="Calibri" pitchFamily="34" charset="-122"/>
                <a:cs typeface="Calibri" pitchFamily="34" charset="-120"/>
              </a:rPr>
              <a:t>Emit nothing, and nothing can ever be traced back to you. No noise. No blame. No incidents with your name on them.</a:t>
            </a:r>
            <a:endParaRPr lang="en-US" sz="1500" dirty="0">
              <a:solidFill>
                <a:prstClr val="black"/>
              </a:solidFill>
              <a:latin typeface="Calibri" panose="020F0502020204030204"/>
            </a:endParaRPr>
          </a:p>
          <a:p>
            <a:pPr defTabSz="685800">
              <a:lnSpc>
                <a:spcPts val="2175"/>
              </a:lnSpc>
            </a:pPr>
            <a:endParaRPr lang="en-US" sz="1500" dirty="0">
              <a:solidFill>
                <a:prstClr val="black"/>
              </a:solidFill>
              <a:latin typeface="Calibri" panose="020F0502020204030204"/>
            </a:endParaRPr>
          </a:p>
          <a:p>
            <a:pPr defTabSz="685800">
              <a:lnSpc>
                <a:spcPts val="2175"/>
              </a:lnSpc>
            </a:pPr>
            <a:r>
              <a:rPr lang="en-US" sz="1500" dirty="0">
                <a:solidFill>
                  <a:srgbClr val="C9D4DE"/>
                </a:solidFill>
                <a:latin typeface="Calibri" pitchFamily="34" charset="0"/>
                <a:ea typeface="Calibri" pitchFamily="34" charset="-122"/>
                <a:cs typeface="Calibri" pitchFamily="34" charset="-120"/>
              </a:rPr>
              <a:t>That is a coherent strategy. It is also, almost exactly, the career a lot of us have built.</a:t>
            </a:r>
            <a:endParaRPr lang="en-US" sz="1500" dirty="0">
              <a:solidFill>
                <a:prstClr val="black"/>
              </a:solidFill>
              <a:latin typeface="Calibri" panose="020F050202020403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REFRAME</a:t>
            </a:r>
            <a:endParaRPr lang="en-US" sz="900" dirty="0">
              <a:solidFill>
                <a:prstClr val="black"/>
              </a:solidFill>
              <a:latin typeface="Calibri" panose="020F0502020204030204"/>
            </a:endParaRPr>
          </a:p>
        </p:txBody>
      </p:sp>
      <p:sp>
        <p:nvSpPr>
          <p:cNvPr id="4" name="Text 2"/>
          <p:cNvSpPr txBox="1"/>
          <p:nvPr/>
        </p:nvSpPr>
        <p:spPr>
          <a:xfrm>
            <a:off x="514350" y="768096"/>
            <a:ext cx="8113014" cy="102870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Your work is a service running</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in production with no logging.</a:t>
            </a:r>
            <a:endParaRPr lang="en-US" sz="2550" dirty="0">
              <a:solidFill>
                <a:prstClr val="black"/>
              </a:solidFill>
              <a:latin typeface="Calibri" panose="020F0502020204030204"/>
            </a:endParaRPr>
          </a:p>
        </p:txBody>
      </p:sp>
      <p:sp>
        <p:nvSpPr>
          <p:cNvPr id="5" name="Text 3"/>
          <p:cNvSpPr txBox="1"/>
          <p:nvPr/>
        </p:nvSpPr>
        <p:spPr>
          <a:xfrm>
            <a:off x="514350" y="2160270"/>
            <a:ext cx="5918454" cy="1508760"/>
          </a:xfrm>
          <a:prstGeom prst="rect">
            <a:avLst/>
          </a:prstGeom>
          <a:noFill/>
          <a:ln/>
        </p:spPr>
        <p:txBody>
          <a:bodyPr wrap="square" lIns="0" tIns="0" rIns="0" bIns="0" rtlCol="0" anchor="t"/>
          <a:lstStyle/>
          <a:p>
            <a:pPr defTabSz="685800">
              <a:lnSpc>
                <a:spcPts val="2066"/>
              </a:lnSpc>
            </a:pPr>
            <a:r>
              <a:rPr lang="en-US" sz="1425" dirty="0">
                <a:solidFill>
                  <a:srgbClr val="5C6B7A"/>
                </a:solidFill>
                <a:latin typeface="Calibri" pitchFamily="34" charset="0"/>
                <a:ea typeface="Calibri" pitchFamily="34" charset="-122"/>
                <a:cs typeface="Calibri" pitchFamily="34" charset="-120"/>
              </a:rPr>
              <a:t>It is well built. It is handling load. It is doing exactly what it should.</a:t>
            </a:r>
            <a:endParaRPr lang="en-US" sz="1425" dirty="0">
              <a:solidFill>
                <a:prstClr val="black"/>
              </a:solidFill>
              <a:latin typeface="Calibri" panose="020F0502020204030204"/>
            </a:endParaRPr>
          </a:p>
          <a:p>
            <a:pPr defTabSz="685800">
              <a:lnSpc>
                <a:spcPts val="2066"/>
              </a:lnSpc>
            </a:pPr>
            <a:endParaRPr lang="en-US" sz="1425" dirty="0">
              <a:solidFill>
                <a:prstClr val="black"/>
              </a:solidFill>
              <a:latin typeface="Calibri" panose="020F0502020204030204"/>
            </a:endParaRPr>
          </a:p>
          <a:p>
            <a:pPr defTabSz="685800">
              <a:lnSpc>
                <a:spcPts val="2066"/>
              </a:lnSpc>
            </a:pPr>
            <a:r>
              <a:rPr lang="en-US" sz="1425" dirty="0">
                <a:solidFill>
                  <a:srgbClr val="5C6B7A"/>
                </a:solidFill>
                <a:latin typeface="Calibri" pitchFamily="34" charset="0"/>
                <a:ea typeface="Calibri" pitchFamily="34" charset="-122"/>
                <a:cs typeface="Calibri" pitchFamily="34" charset="-120"/>
              </a:rPr>
              <a:t>And when someone has to decide what to fund, who to promote, who to call, there is no data. Only whoever's dashboard happened to be open.</a:t>
            </a:r>
            <a:endParaRPr lang="en-US" sz="1425" dirty="0">
              <a:solidFill>
                <a:prstClr val="black"/>
              </a:solidFill>
              <a:latin typeface="Calibri" panose="020F050202020403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MAP FOR THE REST OF THIS HOUR</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Same five reasons. Different system.</a:t>
            </a:r>
            <a:endParaRPr lang="en-US" sz="2850" dirty="0">
              <a:solidFill>
                <a:prstClr val="black"/>
              </a:solidFill>
              <a:latin typeface="Calibri" panose="020F0502020204030204"/>
            </a:endParaRPr>
          </a:p>
        </p:txBody>
      </p:sp>
      <p:sp>
        <p:nvSpPr>
          <p:cNvPr id="5" name="Shape 3"/>
          <p:cNvSpPr/>
          <p:nvPr/>
        </p:nvSpPr>
        <p:spPr>
          <a:xfrm>
            <a:off x="514350" y="1714500"/>
            <a:ext cx="3154680" cy="480060"/>
          </a:xfrm>
          <a:prstGeom prst="roundRect">
            <a:avLst>
              <a:gd name="adj" fmla="val 10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54380" y="1714500"/>
            <a:ext cx="2674620" cy="480060"/>
          </a:xfrm>
          <a:prstGeom prst="rect">
            <a:avLst/>
          </a:prstGeom>
          <a:noFill/>
          <a:ln/>
        </p:spPr>
        <p:txBody>
          <a:bodyPr wrap="square" lIns="0" tIns="0" rIns="0" bIns="0" rtlCol="0" anchor="ctr"/>
          <a:lstStyle/>
          <a:p>
            <a:pPr defTabSz="685800"/>
            <a:r>
              <a:rPr lang="en-US" sz="1125" b="1" dirty="0">
                <a:solidFill>
                  <a:srgbClr val="5C6B7A"/>
                </a:solidFill>
                <a:latin typeface="Calibri" pitchFamily="34" charset="0"/>
                <a:ea typeface="Calibri" pitchFamily="34" charset="-122"/>
                <a:cs typeface="Calibri" pitchFamily="34" charset="-120"/>
              </a:rPr>
              <a:t>Failure</a:t>
            </a:r>
            <a:endParaRPr lang="en-US" sz="1125" dirty="0">
              <a:solidFill>
                <a:prstClr val="black"/>
              </a:solidFill>
              <a:latin typeface="Calibri" panose="020F0502020204030204"/>
            </a:endParaRPr>
          </a:p>
        </p:txBody>
      </p:sp>
      <p:sp>
        <p:nvSpPr>
          <p:cNvPr id="7" name="Text 5"/>
          <p:cNvSpPr txBox="1"/>
          <p:nvPr/>
        </p:nvSpPr>
        <p:spPr>
          <a:xfrm>
            <a:off x="3669030" y="1714500"/>
            <a:ext cx="617220" cy="480060"/>
          </a:xfrm>
          <a:prstGeom prst="rect">
            <a:avLst/>
          </a:prstGeom>
          <a:noFill/>
          <a:ln/>
        </p:spPr>
        <p:txBody>
          <a:bodyPr wrap="square" lIns="0" tIns="0" rIns="0" bIns="0" rtlCol="0" anchor="ctr"/>
          <a:lstStyle/>
          <a:p>
            <a:pPr algn="ctr" defTabSz="685800"/>
            <a:r>
              <a:rPr lang="en-US" sz="1275" b="1" dirty="0">
                <a:solidFill>
                  <a:srgbClr val="9A7F00"/>
                </a:solidFill>
                <a:latin typeface="Calibri" pitchFamily="34" charset="0"/>
                <a:ea typeface="Calibri" pitchFamily="34" charset="-122"/>
                <a:cs typeface="Calibri" pitchFamily="34" charset="-120"/>
              </a:rPr>
              <a:t>→</a:t>
            </a:r>
            <a:endParaRPr lang="en-US" sz="1275" dirty="0">
              <a:solidFill>
                <a:prstClr val="black"/>
              </a:solidFill>
              <a:latin typeface="Calibri" panose="020F0502020204030204"/>
            </a:endParaRPr>
          </a:p>
        </p:txBody>
      </p:sp>
      <p:sp>
        <p:nvSpPr>
          <p:cNvPr id="8" name="Shape 6"/>
          <p:cNvSpPr/>
          <p:nvPr/>
        </p:nvSpPr>
        <p:spPr>
          <a:xfrm>
            <a:off x="4286250" y="1714500"/>
            <a:ext cx="4341114" cy="480060"/>
          </a:xfrm>
          <a:prstGeom prst="roundRect">
            <a:avLst>
              <a:gd name="adj" fmla="val 10000"/>
            </a:avLst>
          </a:prstGeom>
          <a:solidFill>
            <a:srgbClr val="FFFFFF"/>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9" name="Text 7"/>
          <p:cNvSpPr txBox="1"/>
          <p:nvPr/>
        </p:nvSpPr>
        <p:spPr>
          <a:xfrm>
            <a:off x="4526280" y="1714500"/>
            <a:ext cx="3861054" cy="480060"/>
          </a:xfrm>
          <a:prstGeom prst="rect">
            <a:avLst/>
          </a:prstGeom>
          <a:noFill/>
          <a:ln/>
        </p:spPr>
        <p:txBody>
          <a:bodyPr wrap="square" lIns="0" tIns="0" rIns="0" bIns="0" rtlCol="0" anchor="ctr"/>
          <a:lstStyle/>
          <a:p>
            <a:pPr defTabSz="685800"/>
            <a:r>
              <a:rPr lang="en-US" sz="1125" dirty="0">
                <a:solidFill>
                  <a:srgbClr val="1B2733"/>
                </a:solidFill>
                <a:latin typeface="Calibri" pitchFamily="34" charset="0"/>
                <a:ea typeface="Calibri" pitchFamily="34" charset="-122"/>
                <a:cs typeface="Calibri" pitchFamily="34" charset="-120"/>
              </a:rPr>
              <a:t>The incident you handled, and what it taught the team</a:t>
            </a:r>
            <a:endParaRPr lang="en-US" sz="1125" dirty="0">
              <a:solidFill>
                <a:prstClr val="black"/>
              </a:solidFill>
              <a:latin typeface="Calibri" panose="020F0502020204030204"/>
            </a:endParaRPr>
          </a:p>
        </p:txBody>
      </p:sp>
      <p:sp>
        <p:nvSpPr>
          <p:cNvPr id="10" name="Shape 8"/>
          <p:cNvSpPr/>
          <p:nvPr/>
        </p:nvSpPr>
        <p:spPr>
          <a:xfrm>
            <a:off x="514350" y="2290572"/>
            <a:ext cx="3154680" cy="480060"/>
          </a:xfrm>
          <a:prstGeom prst="roundRect">
            <a:avLst>
              <a:gd name="adj" fmla="val 10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1" name="Text 9"/>
          <p:cNvSpPr txBox="1"/>
          <p:nvPr/>
        </p:nvSpPr>
        <p:spPr>
          <a:xfrm>
            <a:off x="754380" y="2290572"/>
            <a:ext cx="2674620" cy="480060"/>
          </a:xfrm>
          <a:prstGeom prst="rect">
            <a:avLst/>
          </a:prstGeom>
          <a:noFill/>
          <a:ln/>
        </p:spPr>
        <p:txBody>
          <a:bodyPr wrap="square" lIns="0" tIns="0" rIns="0" bIns="0" rtlCol="0" anchor="ctr"/>
          <a:lstStyle/>
          <a:p>
            <a:pPr defTabSz="685800"/>
            <a:r>
              <a:rPr lang="en-US" sz="1125" b="1" dirty="0">
                <a:solidFill>
                  <a:srgbClr val="5C6B7A"/>
                </a:solidFill>
                <a:latin typeface="Calibri" pitchFamily="34" charset="0"/>
                <a:ea typeface="Calibri" pitchFamily="34" charset="-122"/>
                <a:cs typeface="Calibri" pitchFamily="34" charset="-120"/>
              </a:rPr>
              <a:t>Performance</a:t>
            </a:r>
            <a:endParaRPr lang="en-US" sz="1125" dirty="0">
              <a:solidFill>
                <a:prstClr val="black"/>
              </a:solidFill>
              <a:latin typeface="Calibri" panose="020F0502020204030204"/>
            </a:endParaRPr>
          </a:p>
        </p:txBody>
      </p:sp>
      <p:sp>
        <p:nvSpPr>
          <p:cNvPr id="12" name="Text 10"/>
          <p:cNvSpPr txBox="1"/>
          <p:nvPr/>
        </p:nvSpPr>
        <p:spPr>
          <a:xfrm>
            <a:off x="3669030" y="2290572"/>
            <a:ext cx="617220" cy="480060"/>
          </a:xfrm>
          <a:prstGeom prst="rect">
            <a:avLst/>
          </a:prstGeom>
          <a:noFill/>
          <a:ln/>
        </p:spPr>
        <p:txBody>
          <a:bodyPr wrap="square" lIns="0" tIns="0" rIns="0" bIns="0" rtlCol="0" anchor="ctr"/>
          <a:lstStyle/>
          <a:p>
            <a:pPr algn="ctr" defTabSz="685800"/>
            <a:r>
              <a:rPr lang="en-US" sz="1275" b="1" dirty="0">
                <a:solidFill>
                  <a:srgbClr val="9A7F00"/>
                </a:solidFill>
                <a:latin typeface="Calibri" pitchFamily="34" charset="0"/>
                <a:ea typeface="Calibri" pitchFamily="34" charset="-122"/>
                <a:cs typeface="Calibri" pitchFamily="34" charset="-120"/>
              </a:rPr>
              <a:t>→</a:t>
            </a:r>
            <a:endParaRPr lang="en-US" sz="1275" dirty="0">
              <a:solidFill>
                <a:prstClr val="black"/>
              </a:solidFill>
              <a:latin typeface="Calibri" panose="020F0502020204030204"/>
            </a:endParaRPr>
          </a:p>
        </p:txBody>
      </p:sp>
      <p:sp>
        <p:nvSpPr>
          <p:cNvPr id="13" name="Shape 11"/>
          <p:cNvSpPr/>
          <p:nvPr/>
        </p:nvSpPr>
        <p:spPr>
          <a:xfrm>
            <a:off x="4286250" y="2290572"/>
            <a:ext cx="4341114" cy="480060"/>
          </a:xfrm>
          <a:prstGeom prst="roundRect">
            <a:avLst>
              <a:gd name="adj" fmla="val 10000"/>
            </a:avLst>
          </a:prstGeom>
          <a:solidFill>
            <a:srgbClr val="FFFFFF"/>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4" name="Text 12"/>
          <p:cNvSpPr txBox="1"/>
          <p:nvPr/>
        </p:nvSpPr>
        <p:spPr>
          <a:xfrm>
            <a:off x="4526280" y="2290572"/>
            <a:ext cx="3861054" cy="480060"/>
          </a:xfrm>
          <a:prstGeom prst="rect">
            <a:avLst/>
          </a:prstGeom>
          <a:noFill/>
          <a:ln/>
        </p:spPr>
        <p:txBody>
          <a:bodyPr wrap="square" lIns="0" tIns="0" rIns="0" bIns="0" rtlCol="0" anchor="ctr"/>
          <a:lstStyle/>
          <a:p>
            <a:pPr defTabSz="685800"/>
            <a:r>
              <a:rPr lang="en-US" sz="1125" dirty="0">
                <a:solidFill>
                  <a:srgbClr val="1B2733"/>
                </a:solidFill>
                <a:latin typeface="Calibri" pitchFamily="34" charset="0"/>
                <a:ea typeface="Calibri" pitchFamily="34" charset="-122"/>
                <a:cs typeface="Calibri" pitchFamily="34" charset="-120"/>
              </a:rPr>
              <a:t>Not “I'm busy.” Whether the work is actually moving anything</a:t>
            </a:r>
            <a:endParaRPr lang="en-US" sz="1125" dirty="0">
              <a:solidFill>
                <a:prstClr val="black"/>
              </a:solidFill>
              <a:latin typeface="Calibri" panose="020F0502020204030204"/>
            </a:endParaRPr>
          </a:p>
        </p:txBody>
      </p:sp>
      <p:sp>
        <p:nvSpPr>
          <p:cNvPr id="15" name="Shape 13"/>
          <p:cNvSpPr/>
          <p:nvPr/>
        </p:nvSpPr>
        <p:spPr>
          <a:xfrm>
            <a:off x="514350" y="2866644"/>
            <a:ext cx="3154680" cy="480060"/>
          </a:xfrm>
          <a:prstGeom prst="roundRect">
            <a:avLst>
              <a:gd name="adj" fmla="val 10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6" name="Text 14"/>
          <p:cNvSpPr txBox="1"/>
          <p:nvPr/>
        </p:nvSpPr>
        <p:spPr>
          <a:xfrm>
            <a:off x="754380" y="2866644"/>
            <a:ext cx="2674620" cy="480060"/>
          </a:xfrm>
          <a:prstGeom prst="rect">
            <a:avLst/>
          </a:prstGeom>
          <a:noFill/>
          <a:ln/>
        </p:spPr>
        <p:txBody>
          <a:bodyPr wrap="square" lIns="0" tIns="0" rIns="0" bIns="0" rtlCol="0" anchor="ctr"/>
          <a:lstStyle/>
          <a:p>
            <a:pPr defTabSz="685800"/>
            <a:r>
              <a:rPr lang="en-US" sz="1125" b="1" dirty="0">
                <a:solidFill>
                  <a:srgbClr val="5C6B7A"/>
                </a:solidFill>
                <a:latin typeface="Calibri" pitchFamily="34" charset="0"/>
                <a:ea typeface="Calibri" pitchFamily="34" charset="-122"/>
                <a:cs typeface="Calibri" pitchFamily="34" charset="-120"/>
              </a:rPr>
              <a:t>Correlation</a:t>
            </a:r>
            <a:endParaRPr lang="en-US" sz="1125" dirty="0">
              <a:solidFill>
                <a:prstClr val="black"/>
              </a:solidFill>
              <a:latin typeface="Calibri" panose="020F0502020204030204"/>
            </a:endParaRPr>
          </a:p>
        </p:txBody>
      </p:sp>
      <p:sp>
        <p:nvSpPr>
          <p:cNvPr id="17" name="Text 15"/>
          <p:cNvSpPr txBox="1"/>
          <p:nvPr/>
        </p:nvSpPr>
        <p:spPr>
          <a:xfrm>
            <a:off x="3669030" y="2866644"/>
            <a:ext cx="617220" cy="480060"/>
          </a:xfrm>
          <a:prstGeom prst="rect">
            <a:avLst/>
          </a:prstGeom>
          <a:noFill/>
          <a:ln/>
        </p:spPr>
        <p:txBody>
          <a:bodyPr wrap="square" lIns="0" tIns="0" rIns="0" bIns="0" rtlCol="0" anchor="ctr"/>
          <a:lstStyle/>
          <a:p>
            <a:pPr algn="ctr" defTabSz="685800"/>
            <a:r>
              <a:rPr lang="en-US" sz="1275" b="1" dirty="0">
                <a:solidFill>
                  <a:srgbClr val="9A7F00"/>
                </a:solidFill>
                <a:latin typeface="Calibri" pitchFamily="34" charset="0"/>
                <a:ea typeface="Calibri" pitchFamily="34" charset="-122"/>
                <a:cs typeface="Calibri" pitchFamily="34" charset="-120"/>
              </a:rPr>
              <a:t>→</a:t>
            </a:r>
            <a:endParaRPr lang="en-US" sz="1275" dirty="0">
              <a:solidFill>
                <a:prstClr val="black"/>
              </a:solidFill>
              <a:latin typeface="Calibri" panose="020F0502020204030204"/>
            </a:endParaRPr>
          </a:p>
        </p:txBody>
      </p:sp>
      <p:sp>
        <p:nvSpPr>
          <p:cNvPr id="18" name="Shape 16"/>
          <p:cNvSpPr/>
          <p:nvPr/>
        </p:nvSpPr>
        <p:spPr>
          <a:xfrm>
            <a:off x="4286250" y="2866644"/>
            <a:ext cx="4341114" cy="480060"/>
          </a:xfrm>
          <a:prstGeom prst="roundRect">
            <a:avLst>
              <a:gd name="adj" fmla="val 10000"/>
            </a:avLst>
          </a:prstGeom>
          <a:solidFill>
            <a:srgbClr val="173451"/>
          </a:solidFill>
          <a:ln w="12700">
            <a:solidFill>
              <a:srgbClr val="173451"/>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9" name="Text 17"/>
          <p:cNvSpPr txBox="1"/>
          <p:nvPr/>
        </p:nvSpPr>
        <p:spPr>
          <a:xfrm>
            <a:off x="4526280" y="2866644"/>
            <a:ext cx="3861054" cy="480060"/>
          </a:xfrm>
          <a:prstGeom prst="rect">
            <a:avLst/>
          </a:prstGeom>
          <a:noFill/>
          <a:ln/>
        </p:spPr>
        <p:txBody>
          <a:bodyPr wrap="square" lIns="0" tIns="0" rIns="0" bIns="0" rtlCol="0" anchor="ctr"/>
          <a:lstStyle/>
          <a:p>
            <a:pPr defTabSz="685800"/>
            <a:r>
              <a:rPr lang="en-US" sz="1125" b="1" dirty="0">
                <a:solidFill>
                  <a:srgbClr val="FFFFFF"/>
                </a:solidFill>
                <a:latin typeface="Calibri" pitchFamily="34" charset="0"/>
                <a:ea typeface="Calibri" pitchFamily="34" charset="-122"/>
                <a:cs typeface="Calibri" pitchFamily="34" charset="-120"/>
              </a:rPr>
              <a:t>This work caused that outcome. The receipt</a:t>
            </a:r>
            <a:endParaRPr lang="en-US" sz="1125" dirty="0">
              <a:solidFill>
                <a:prstClr val="black"/>
              </a:solidFill>
              <a:latin typeface="Calibri" panose="020F0502020204030204"/>
            </a:endParaRPr>
          </a:p>
        </p:txBody>
      </p:sp>
      <p:sp>
        <p:nvSpPr>
          <p:cNvPr id="20" name="Shape 18"/>
          <p:cNvSpPr/>
          <p:nvPr/>
        </p:nvSpPr>
        <p:spPr>
          <a:xfrm>
            <a:off x="514350" y="3442716"/>
            <a:ext cx="3154680" cy="480060"/>
          </a:xfrm>
          <a:prstGeom prst="roundRect">
            <a:avLst>
              <a:gd name="adj" fmla="val 10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21" name="Text 19"/>
          <p:cNvSpPr txBox="1"/>
          <p:nvPr/>
        </p:nvSpPr>
        <p:spPr>
          <a:xfrm>
            <a:off x="754380" y="3442716"/>
            <a:ext cx="2674620" cy="480060"/>
          </a:xfrm>
          <a:prstGeom prst="rect">
            <a:avLst/>
          </a:prstGeom>
          <a:noFill/>
          <a:ln/>
        </p:spPr>
        <p:txBody>
          <a:bodyPr wrap="square" lIns="0" tIns="0" rIns="0" bIns="0" rtlCol="0" anchor="ctr"/>
          <a:lstStyle/>
          <a:p>
            <a:pPr defTabSz="685800"/>
            <a:r>
              <a:rPr lang="en-US" sz="1125" b="1" dirty="0">
                <a:solidFill>
                  <a:srgbClr val="5C6B7A"/>
                </a:solidFill>
                <a:latin typeface="Calibri" pitchFamily="34" charset="0"/>
                <a:ea typeface="Calibri" pitchFamily="34" charset="-122"/>
                <a:cs typeface="Calibri" pitchFamily="34" charset="-120"/>
              </a:rPr>
              <a:t>Trend</a:t>
            </a:r>
            <a:endParaRPr lang="en-US" sz="1125" dirty="0">
              <a:solidFill>
                <a:prstClr val="black"/>
              </a:solidFill>
              <a:latin typeface="Calibri" panose="020F0502020204030204"/>
            </a:endParaRPr>
          </a:p>
        </p:txBody>
      </p:sp>
      <p:sp>
        <p:nvSpPr>
          <p:cNvPr id="22" name="Text 20"/>
          <p:cNvSpPr txBox="1"/>
          <p:nvPr/>
        </p:nvSpPr>
        <p:spPr>
          <a:xfrm>
            <a:off x="3669030" y="3442716"/>
            <a:ext cx="617220" cy="480060"/>
          </a:xfrm>
          <a:prstGeom prst="rect">
            <a:avLst/>
          </a:prstGeom>
          <a:noFill/>
          <a:ln/>
        </p:spPr>
        <p:txBody>
          <a:bodyPr wrap="square" lIns="0" tIns="0" rIns="0" bIns="0" rtlCol="0" anchor="ctr"/>
          <a:lstStyle/>
          <a:p>
            <a:pPr algn="ctr" defTabSz="685800"/>
            <a:r>
              <a:rPr lang="en-US" sz="1275" b="1" dirty="0">
                <a:solidFill>
                  <a:srgbClr val="9A7F00"/>
                </a:solidFill>
                <a:latin typeface="Calibri" pitchFamily="34" charset="0"/>
                <a:ea typeface="Calibri" pitchFamily="34" charset="-122"/>
                <a:cs typeface="Calibri" pitchFamily="34" charset="-120"/>
              </a:rPr>
              <a:t>→</a:t>
            </a:r>
            <a:endParaRPr lang="en-US" sz="1275" dirty="0">
              <a:solidFill>
                <a:prstClr val="black"/>
              </a:solidFill>
              <a:latin typeface="Calibri" panose="020F0502020204030204"/>
            </a:endParaRPr>
          </a:p>
        </p:txBody>
      </p:sp>
      <p:sp>
        <p:nvSpPr>
          <p:cNvPr id="23" name="Shape 21"/>
          <p:cNvSpPr/>
          <p:nvPr/>
        </p:nvSpPr>
        <p:spPr>
          <a:xfrm>
            <a:off x="4286250" y="3442716"/>
            <a:ext cx="4341114" cy="480060"/>
          </a:xfrm>
          <a:prstGeom prst="roundRect">
            <a:avLst>
              <a:gd name="adj" fmla="val 10000"/>
            </a:avLst>
          </a:prstGeom>
          <a:solidFill>
            <a:srgbClr val="FFFFFF"/>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24" name="Text 22"/>
          <p:cNvSpPr txBox="1"/>
          <p:nvPr/>
        </p:nvSpPr>
        <p:spPr>
          <a:xfrm>
            <a:off x="4526280" y="3442716"/>
            <a:ext cx="3861054" cy="480060"/>
          </a:xfrm>
          <a:prstGeom prst="rect">
            <a:avLst/>
          </a:prstGeom>
          <a:noFill/>
          <a:ln/>
        </p:spPr>
        <p:txBody>
          <a:bodyPr wrap="square" lIns="0" tIns="0" rIns="0" bIns="0" rtlCol="0" anchor="ctr"/>
          <a:lstStyle/>
          <a:p>
            <a:pPr defTabSz="685800"/>
            <a:r>
              <a:rPr lang="en-US" sz="1125" dirty="0">
                <a:solidFill>
                  <a:srgbClr val="1B2733"/>
                </a:solidFill>
                <a:latin typeface="Calibri" pitchFamily="34" charset="0"/>
                <a:ea typeface="Calibri" pitchFamily="34" charset="-122"/>
                <a:cs typeface="Calibri" pitchFamily="34" charset="-120"/>
              </a:rPr>
              <a:t>Where you are going, not just where you have been</a:t>
            </a:r>
            <a:endParaRPr lang="en-US" sz="1125" dirty="0">
              <a:solidFill>
                <a:prstClr val="black"/>
              </a:solidFill>
              <a:latin typeface="Calibri" panose="020F0502020204030204"/>
            </a:endParaRPr>
          </a:p>
        </p:txBody>
      </p:sp>
      <p:sp>
        <p:nvSpPr>
          <p:cNvPr id="25" name="Shape 23"/>
          <p:cNvSpPr/>
          <p:nvPr/>
        </p:nvSpPr>
        <p:spPr>
          <a:xfrm>
            <a:off x="514350" y="4018788"/>
            <a:ext cx="3154680" cy="480060"/>
          </a:xfrm>
          <a:prstGeom prst="roundRect">
            <a:avLst>
              <a:gd name="adj" fmla="val 10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26" name="Text 24"/>
          <p:cNvSpPr txBox="1"/>
          <p:nvPr/>
        </p:nvSpPr>
        <p:spPr>
          <a:xfrm>
            <a:off x="754380" y="4018788"/>
            <a:ext cx="2674620" cy="480060"/>
          </a:xfrm>
          <a:prstGeom prst="rect">
            <a:avLst/>
          </a:prstGeom>
          <a:noFill/>
          <a:ln/>
        </p:spPr>
        <p:txBody>
          <a:bodyPr wrap="square" lIns="0" tIns="0" rIns="0" bIns="0" rtlCol="0" anchor="ctr"/>
          <a:lstStyle/>
          <a:p>
            <a:pPr defTabSz="685800"/>
            <a:r>
              <a:rPr lang="en-US" sz="1125" b="1" dirty="0">
                <a:solidFill>
                  <a:srgbClr val="5C6B7A"/>
                </a:solidFill>
                <a:latin typeface="Calibri" pitchFamily="34" charset="0"/>
                <a:ea typeface="Calibri" pitchFamily="34" charset="-122"/>
                <a:cs typeface="Calibri" pitchFamily="34" charset="-120"/>
              </a:rPr>
              <a:t>Attribution</a:t>
            </a:r>
            <a:endParaRPr lang="en-US" sz="1125" dirty="0">
              <a:solidFill>
                <a:prstClr val="black"/>
              </a:solidFill>
              <a:latin typeface="Calibri" panose="020F0502020204030204"/>
            </a:endParaRPr>
          </a:p>
        </p:txBody>
      </p:sp>
      <p:sp>
        <p:nvSpPr>
          <p:cNvPr id="27" name="Text 25"/>
          <p:cNvSpPr txBox="1"/>
          <p:nvPr/>
        </p:nvSpPr>
        <p:spPr>
          <a:xfrm>
            <a:off x="3669030" y="4018788"/>
            <a:ext cx="617220" cy="480060"/>
          </a:xfrm>
          <a:prstGeom prst="rect">
            <a:avLst/>
          </a:prstGeom>
          <a:noFill/>
          <a:ln/>
        </p:spPr>
        <p:txBody>
          <a:bodyPr wrap="square" lIns="0" tIns="0" rIns="0" bIns="0" rtlCol="0" anchor="ctr"/>
          <a:lstStyle/>
          <a:p>
            <a:pPr algn="ctr" defTabSz="685800"/>
            <a:r>
              <a:rPr lang="en-US" sz="1275" b="1" dirty="0">
                <a:solidFill>
                  <a:srgbClr val="9A7F00"/>
                </a:solidFill>
                <a:latin typeface="Calibri" pitchFamily="34" charset="0"/>
                <a:ea typeface="Calibri" pitchFamily="34" charset="-122"/>
                <a:cs typeface="Calibri" pitchFamily="34" charset="-120"/>
              </a:rPr>
              <a:t>→</a:t>
            </a:r>
            <a:endParaRPr lang="en-US" sz="1275" dirty="0">
              <a:solidFill>
                <a:prstClr val="black"/>
              </a:solidFill>
              <a:latin typeface="Calibri" panose="020F0502020204030204"/>
            </a:endParaRPr>
          </a:p>
        </p:txBody>
      </p:sp>
      <p:sp>
        <p:nvSpPr>
          <p:cNvPr id="28" name="Shape 26"/>
          <p:cNvSpPr/>
          <p:nvPr/>
        </p:nvSpPr>
        <p:spPr>
          <a:xfrm>
            <a:off x="4286250" y="4018788"/>
            <a:ext cx="4341114" cy="480060"/>
          </a:xfrm>
          <a:prstGeom prst="roundRect">
            <a:avLst>
              <a:gd name="adj" fmla="val 10000"/>
            </a:avLst>
          </a:prstGeom>
          <a:solidFill>
            <a:srgbClr val="173451"/>
          </a:solidFill>
          <a:ln w="12700">
            <a:solidFill>
              <a:srgbClr val="173451"/>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29" name="Text 27"/>
          <p:cNvSpPr txBox="1"/>
          <p:nvPr/>
        </p:nvSpPr>
        <p:spPr>
          <a:xfrm>
            <a:off x="4526280" y="4018788"/>
            <a:ext cx="3861054" cy="480060"/>
          </a:xfrm>
          <a:prstGeom prst="rect">
            <a:avLst/>
          </a:prstGeom>
          <a:noFill/>
          <a:ln/>
        </p:spPr>
        <p:txBody>
          <a:bodyPr wrap="square" lIns="0" tIns="0" rIns="0" bIns="0" rtlCol="0" anchor="ctr"/>
          <a:lstStyle/>
          <a:p>
            <a:pPr defTabSz="685800"/>
            <a:r>
              <a:rPr lang="en-US" sz="1125" b="1" dirty="0">
                <a:solidFill>
                  <a:srgbClr val="FFFFFF"/>
                </a:solidFill>
                <a:latin typeface="Calibri" pitchFamily="34" charset="0"/>
                <a:ea typeface="Calibri" pitchFamily="34" charset="-122"/>
                <a:cs typeface="Calibri" pitchFamily="34" charset="-120"/>
              </a:rPr>
              <a:t>Whose work it was, on the record, before someone else answers</a:t>
            </a:r>
            <a:endParaRPr lang="en-US" sz="1125" dirty="0">
              <a:solidFill>
                <a:prstClr val="black"/>
              </a:solidFill>
              <a:latin typeface="Calibri" panose="020F0502020204030204"/>
            </a:endParaRPr>
          </a:p>
        </p:txBody>
      </p:sp>
      <p:sp>
        <p:nvSpPr>
          <p:cNvPr id="30" name="Text 28"/>
          <p:cNvSpPr txBox="1"/>
          <p:nvPr/>
        </p:nvSpPr>
        <p:spPr>
          <a:xfrm>
            <a:off x="514350" y="462915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You already know how to do this for a system you did not write. You have just never pointed it at your own.</a:t>
            </a:r>
            <a:endParaRPr lang="en-US" sz="1275" dirty="0">
              <a:solidFill>
                <a:prstClr val="black"/>
              </a:solidFill>
              <a:latin typeface="Calibri" panose="020F050202020403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TWO WAYS THIS FAILS</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Emit, then route.</a:t>
            </a:r>
            <a:endParaRPr lang="en-US" sz="2850" dirty="0">
              <a:solidFill>
                <a:prstClr val="black"/>
              </a:solidFill>
              <a:latin typeface="Calibri" panose="020F0502020204030204"/>
            </a:endParaRPr>
          </a:p>
        </p:txBody>
      </p:sp>
      <p:sp>
        <p:nvSpPr>
          <p:cNvPr id="5" name="Shape 3"/>
          <p:cNvSpPr/>
          <p:nvPr/>
        </p:nvSpPr>
        <p:spPr>
          <a:xfrm>
            <a:off x="514350" y="1680210"/>
            <a:ext cx="3936492" cy="2263140"/>
          </a:xfrm>
          <a:prstGeom prst="roundRect">
            <a:avLst>
              <a:gd name="adj" fmla="val 24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331720"/>
            <a:ext cx="3456432"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No signal emitted</a:t>
            </a:r>
            <a:endParaRPr lang="en-US" sz="1425" dirty="0">
              <a:solidFill>
                <a:prstClr val="black"/>
              </a:solidFill>
              <a:latin typeface="Calibri" panose="020F0502020204030204"/>
            </a:endParaRPr>
          </a:p>
        </p:txBody>
      </p:sp>
      <p:sp>
        <p:nvSpPr>
          <p:cNvPr id="9" name="Text 7"/>
          <p:cNvSpPr txBox="1"/>
          <p:nvPr/>
        </p:nvSpPr>
        <p:spPr>
          <a:xfrm>
            <a:off x="754380" y="2791206"/>
            <a:ext cx="3456432" cy="89154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 work happened and left no trace anywhere anyone reads. Excellent system, zero observability.</a:t>
            </a:r>
            <a:endParaRPr lang="en-US" sz="1050" dirty="0">
              <a:solidFill>
                <a:prstClr val="black"/>
              </a:solidFill>
              <a:latin typeface="Calibri" panose="020F0502020204030204"/>
            </a:endParaRPr>
          </a:p>
        </p:txBody>
      </p:sp>
      <p:sp>
        <p:nvSpPr>
          <p:cNvPr id="10" name="Shape 8"/>
          <p:cNvSpPr/>
          <p:nvPr/>
        </p:nvSpPr>
        <p:spPr>
          <a:xfrm>
            <a:off x="4690872" y="1680210"/>
            <a:ext cx="3936492" cy="2263140"/>
          </a:xfrm>
          <a:prstGeom prst="roundRect">
            <a:avLst>
              <a:gd name="adj" fmla="val 24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4930902"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4930902"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4930902" y="2331720"/>
            <a:ext cx="3456432"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Emitted, never routed</a:t>
            </a:r>
            <a:endParaRPr lang="en-US" sz="1425" dirty="0">
              <a:solidFill>
                <a:prstClr val="black"/>
              </a:solidFill>
              <a:latin typeface="Calibri" panose="020F0502020204030204"/>
            </a:endParaRPr>
          </a:p>
        </p:txBody>
      </p:sp>
      <p:sp>
        <p:nvSpPr>
          <p:cNvPr id="14" name="Text 12"/>
          <p:cNvSpPr txBox="1"/>
          <p:nvPr/>
        </p:nvSpPr>
        <p:spPr>
          <a:xfrm>
            <a:off x="4930902" y="2791206"/>
            <a:ext cx="3456432" cy="89154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You told your lead in a hallway. It went to a log nobody tails. The signal existed. It just never reached a consumer.</a:t>
            </a:r>
            <a:endParaRPr lang="en-US" sz="1050" dirty="0">
              <a:solidFill>
                <a:prstClr val="black"/>
              </a:solidFill>
              <a:latin typeface="Calibri" panose="020F0502020204030204"/>
            </a:endParaRPr>
          </a:p>
        </p:txBody>
      </p:sp>
      <p:sp>
        <p:nvSpPr>
          <p:cNvPr id="15" name="Text 13"/>
          <p:cNvSpPr txBox="1"/>
          <p:nvPr/>
        </p:nvSpPr>
        <p:spPr>
          <a:xfrm>
            <a:off x="514350" y="414909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Most of us have hit both. The second one is the underrated failure, and most of this session is about it.</a:t>
            </a:r>
            <a:endParaRPr lang="en-US" sz="1275" dirty="0">
              <a:solidFill>
                <a:prstClr val="black"/>
              </a:solidFill>
              <a:latin typeface="Calibri" panose="020F050202020403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Seventeen years designing the whole ecosystem: servers, identity, integrations, the migration nobody else could finish. None of the code is mine to show. It was all for nothing.</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SYSTEMS ARCHITECT, 17 YEARS AT ONE INSTITUTION,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He was not underqualified. He was illegible.</a:t>
            </a:r>
            <a:endParaRPr lang="en-US" sz="1650" dirty="0">
              <a:solidFill>
                <a:prstClr val="black"/>
              </a:solidFill>
              <a:latin typeface="Calibri" panose="020F050202020403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WHY LAST YEAR STOPPED COUNTING</a:t>
            </a:r>
            <a:endParaRPr lang="en-US" sz="900" dirty="0">
              <a:solidFill>
                <a:prstClr val="black"/>
              </a:solidFill>
              <a:latin typeface="Calibri" panose="020F0502020204030204"/>
            </a:endParaRPr>
          </a:p>
        </p:txBody>
      </p:sp>
      <p:sp>
        <p:nvSpPr>
          <p:cNvPr id="4" name="Text 2"/>
          <p:cNvSpPr txBox="1"/>
          <p:nvPr/>
        </p:nvSpPr>
        <p:spPr>
          <a:xfrm>
            <a:off x="514350" y="768096"/>
            <a:ext cx="8113014" cy="102870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Your manager's model of you</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is a cache. It has a TTL.</a:t>
            </a:r>
            <a:endParaRPr lang="en-US" sz="2550" dirty="0">
              <a:solidFill>
                <a:prstClr val="black"/>
              </a:solidFill>
              <a:latin typeface="Calibri" panose="020F0502020204030204"/>
            </a:endParaRPr>
          </a:p>
        </p:txBody>
      </p:sp>
      <p:sp>
        <p:nvSpPr>
          <p:cNvPr id="5" name="Text 3"/>
          <p:cNvSpPr txBox="1"/>
          <p:nvPr/>
        </p:nvSpPr>
        <p:spPr>
          <a:xfrm>
            <a:off x="514350" y="2194560"/>
            <a:ext cx="6055614" cy="1508760"/>
          </a:xfrm>
          <a:prstGeom prst="rect">
            <a:avLst/>
          </a:prstGeom>
          <a:noFill/>
          <a:ln/>
        </p:spPr>
        <p:txBody>
          <a:bodyPr wrap="square" lIns="0" tIns="0" rIns="0" bIns="0" rtlCol="0" anchor="t"/>
          <a:lstStyle/>
          <a:p>
            <a:pPr defTabSz="685800">
              <a:lnSpc>
                <a:spcPts val="2066"/>
              </a:lnSpc>
            </a:pPr>
            <a:r>
              <a:rPr lang="en-US" sz="1425" dirty="0">
                <a:solidFill>
                  <a:srgbClr val="5C6B7A"/>
                </a:solidFill>
                <a:latin typeface="Calibri" pitchFamily="34" charset="0"/>
                <a:ea typeface="Calibri" pitchFamily="34" charset="-122"/>
                <a:cs typeface="Calibri" pitchFamily="34" charset="-120"/>
              </a:rPr>
              <a:t>You shipped something significant fourteen months ago. It does not come up anymore. That is not ingratitude and it is not politics. The entry expired and nothing refreshed it.</a:t>
            </a:r>
            <a:endParaRPr lang="en-US" sz="1425" dirty="0">
              <a:solidFill>
                <a:prstClr val="black"/>
              </a:solidFill>
              <a:latin typeface="Calibri" panose="020F0502020204030204"/>
            </a:endParaRPr>
          </a:p>
          <a:p>
            <a:pPr defTabSz="685800">
              <a:lnSpc>
                <a:spcPts val="2066"/>
              </a:lnSpc>
            </a:pPr>
            <a:endParaRPr lang="en-US" sz="1425" dirty="0">
              <a:solidFill>
                <a:prstClr val="black"/>
              </a:solidFill>
              <a:latin typeface="Calibri" panose="020F0502020204030204"/>
            </a:endParaRPr>
          </a:p>
          <a:p>
            <a:pPr defTabSz="685800">
              <a:lnSpc>
                <a:spcPts val="2066"/>
              </a:lnSpc>
            </a:pPr>
            <a:r>
              <a:rPr lang="en-US" sz="1425" dirty="0">
                <a:solidFill>
                  <a:srgbClr val="5C6B7A"/>
                </a:solidFill>
                <a:latin typeface="Calibri" pitchFamily="34" charset="0"/>
                <a:ea typeface="Calibri" pitchFamily="34" charset="-122"/>
                <a:cs typeface="Calibri" pitchFamily="34" charset="-120"/>
              </a:rPr>
              <a:t>This is the entire argument for cadence, and you already understand it.</a:t>
            </a:r>
            <a:endParaRPr lang="en-US" sz="1425" dirty="0">
              <a:solidFill>
                <a:prstClr val="black"/>
              </a:solidFill>
              <a:latin typeface="Calibri" panose="020F050202020403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SAY IT OUT LOUD</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“Isn't this just self-promotion?”</a:t>
            </a:r>
            <a:endParaRPr lang="en-US" sz="2850" dirty="0">
              <a:solidFill>
                <a:prstClr val="black"/>
              </a:solidFill>
              <a:latin typeface="Calibri" panose="020F0502020204030204"/>
            </a:endParaRPr>
          </a:p>
        </p:txBody>
      </p:sp>
      <p:sp>
        <p:nvSpPr>
          <p:cNvPr id="5" name="Shape 3"/>
          <p:cNvSpPr/>
          <p:nvPr/>
        </p:nvSpPr>
        <p:spPr>
          <a:xfrm>
            <a:off x="514350" y="1645920"/>
            <a:ext cx="3885057" cy="2537460"/>
          </a:xfrm>
          <a:prstGeom prst="roundRect">
            <a:avLst>
              <a:gd name="adj" fmla="val 216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88670" y="1885950"/>
            <a:ext cx="3336417" cy="342900"/>
          </a:xfrm>
          <a:prstGeom prst="rect">
            <a:avLst/>
          </a:prstGeom>
          <a:noFill/>
          <a:ln/>
        </p:spPr>
        <p:txBody>
          <a:bodyPr wrap="square" lIns="0" tIns="0" rIns="0" bIns="0" rtlCol="0" anchor="ctr"/>
          <a:lstStyle/>
          <a:p>
            <a:pPr defTabSz="685800"/>
            <a:r>
              <a:rPr lang="en-US" sz="975" b="1" kern="0" spc="113" dirty="0">
                <a:solidFill>
                  <a:srgbClr val="C0392B"/>
                </a:solidFill>
                <a:latin typeface="Calibri" pitchFamily="34" charset="0"/>
                <a:ea typeface="Calibri" pitchFamily="34" charset="-122"/>
                <a:cs typeface="Calibri" pitchFamily="34" charset="-120"/>
              </a:rPr>
              <a:t>NOISE</a:t>
            </a:r>
            <a:endParaRPr lang="en-US" sz="975" dirty="0">
              <a:solidFill>
                <a:prstClr val="black"/>
              </a:solidFill>
              <a:latin typeface="Calibri" panose="020F0502020204030204"/>
            </a:endParaRPr>
          </a:p>
        </p:txBody>
      </p:sp>
      <p:sp>
        <p:nvSpPr>
          <p:cNvPr id="7" name="Text 5"/>
          <p:cNvSpPr txBox="1"/>
          <p:nvPr/>
        </p:nvSpPr>
        <p:spPr>
          <a:xfrm>
            <a:off x="788670" y="22631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Log everything</a:t>
            </a:r>
            <a:endParaRPr lang="en-US" sz="1650" dirty="0">
              <a:solidFill>
                <a:prstClr val="black"/>
              </a:solidFill>
              <a:latin typeface="Calibri" panose="020F0502020204030204"/>
            </a:endParaRPr>
          </a:p>
        </p:txBody>
      </p:sp>
      <p:sp>
        <p:nvSpPr>
          <p:cNvPr id="8" name="Text 6"/>
          <p:cNvSpPr txBox="1"/>
          <p:nvPr/>
        </p:nvSpPr>
        <p:spPr>
          <a:xfrm>
            <a:off x="788670" y="2983230"/>
            <a:ext cx="3336417" cy="96012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Volume with no signal</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Nothing is prioritized, so nothing is readable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Useless at 3am, which is when it is needed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The consumer stops reading entirely</a:t>
            </a:r>
            <a:endParaRPr lang="en-US" sz="1088" dirty="0">
              <a:solidFill>
                <a:prstClr val="black"/>
              </a:solidFill>
              <a:latin typeface="Calibri" panose="020F0502020204030204"/>
            </a:endParaRPr>
          </a:p>
        </p:txBody>
      </p:sp>
      <p:sp>
        <p:nvSpPr>
          <p:cNvPr id="9" name="Shape 7"/>
          <p:cNvSpPr/>
          <p:nvPr/>
        </p:nvSpPr>
        <p:spPr>
          <a:xfrm>
            <a:off x="4742307" y="1645920"/>
            <a:ext cx="3885057" cy="2537460"/>
          </a:xfrm>
          <a:prstGeom prst="roundRect">
            <a:avLst>
              <a:gd name="adj" fmla="val 216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0" name="Text 8"/>
          <p:cNvSpPr txBox="1"/>
          <p:nvPr/>
        </p:nvSpPr>
        <p:spPr>
          <a:xfrm>
            <a:off x="5016627" y="1885950"/>
            <a:ext cx="3336417" cy="342900"/>
          </a:xfrm>
          <a:prstGeom prst="rect">
            <a:avLst/>
          </a:prstGeom>
          <a:noFill/>
          <a:ln/>
        </p:spPr>
        <p:txBody>
          <a:bodyPr wrap="square" lIns="0" tIns="0" rIns="0" bIns="0" rtlCol="0" anchor="ctr"/>
          <a:lstStyle/>
          <a:p>
            <a:pPr defTabSz="685800"/>
            <a:r>
              <a:rPr lang="en-US" sz="975" b="1" kern="0" spc="113" dirty="0">
                <a:solidFill>
                  <a:srgbClr val="1E7A4B"/>
                </a:solidFill>
                <a:latin typeface="Calibri" pitchFamily="34" charset="0"/>
                <a:ea typeface="Calibri" pitchFamily="34" charset="-122"/>
                <a:cs typeface="Calibri" pitchFamily="34" charset="-120"/>
              </a:rPr>
              <a:t>SIGNAL</a:t>
            </a:r>
            <a:endParaRPr lang="en-US" sz="975" dirty="0">
              <a:solidFill>
                <a:prstClr val="black"/>
              </a:solidFill>
              <a:latin typeface="Calibri" panose="020F0502020204030204"/>
            </a:endParaRPr>
          </a:p>
        </p:txBody>
      </p:sp>
      <p:sp>
        <p:nvSpPr>
          <p:cNvPr id="11" name="Text 9"/>
          <p:cNvSpPr txBox="1"/>
          <p:nvPr/>
        </p:nvSpPr>
        <p:spPr>
          <a:xfrm>
            <a:off x="5016627" y="22631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Instrument deliberately</a:t>
            </a:r>
            <a:endParaRPr lang="en-US" sz="1650" dirty="0">
              <a:solidFill>
                <a:prstClr val="black"/>
              </a:solidFill>
              <a:latin typeface="Calibri" panose="020F0502020204030204"/>
            </a:endParaRPr>
          </a:p>
        </p:txBody>
      </p:sp>
      <p:sp>
        <p:nvSpPr>
          <p:cNvPr id="12" name="Text 10"/>
          <p:cNvSpPr txBox="1"/>
          <p:nvPr/>
        </p:nvSpPr>
        <p:spPr>
          <a:xfrm>
            <a:off x="5016627" y="2983230"/>
            <a:ext cx="3336417" cy="96012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What to emit, at what level</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Aimed at a specific consumer</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Legible when a decision is being made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The consumer keeps reading</a:t>
            </a:r>
            <a:endParaRPr lang="en-US" sz="1088" dirty="0">
              <a:solidFill>
                <a:prstClr val="black"/>
              </a:solidFill>
              <a:latin typeface="Calibri" panose="020F050202020403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txBox="1"/>
          <p:nvPr/>
        </p:nvSpPr>
        <p:spPr>
          <a:xfrm>
            <a:off x="720090" y="1371600"/>
            <a:ext cx="7152894" cy="2057400"/>
          </a:xfrm>
          <a:prstGeom prst="rect">
            <a:avLst/>
          </a:prstGeom>
          <a:noFill/>
          <a:ln/>
        </p:spPr>
        <p:txBody>
          <a:bodyPr wrap="square" lIns="0" tIns="0" rIns="0" bIns="0" rtlCol="0" anchor="ctr"/>
          <a:lstStyle/>
          <a:p>
            <a:pPr defTabSz="685800">
              <a:lnSpc>
                <a:spcPts val="3600"/>
              </a:lnSpc>
            </a:pPr>
            <a:r>
              <a:rPr lang="en-US" sz="2850" b="1" dirty="0">
                <a:solidFill>
                  <a:srgbClr val="FFFFFF"/>
                </a:solidFill>
                <a:latin typeface="Cambria" pitchFamily="34" charset="0"/>
                <a:ea typeface="Cambria" pitchFamily="34" charset="-122"/>
                <a:cs typeface="Cambria" pitchFamily="34" charset="-120"/>
              </a:rPr>
              <a:t>What to emit. </a:t>
            </a: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At what level. </a:t>
            </a: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To which consumer.</a:t>
            </a:r>
            <a:endParaRPr lang="en-US" sz="2850" dirty="0">
              <a:solidFill>
                <a:prstClr val="black"/>
              </a:solidFill>
              <a:latin typeface="Calibri" panose="020F0502020204030204"/>
            </a:endParaRP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How often.</a:t>
            </a:r>
            <a:endParaRPr lang="en-US" sz="2850" dirty="0">
              <a:solidFill>
                <a:prstClr val="black"/>
              </a:solidFill>
              <a:latin typeface="Calibri" panose="020F0502020204030204"/>
            </a:endParaRPr>
          </a:p>
          <a:p>
            <a:pPr defTabSz="685800">
              <a:lnSpc>
                <a:spcPts val="3600"/>
              </a:lnSpc>
            </a:pPr>
            <a:endParaRPr lang="en-US" sz="2850" dirty="0">
              <a:solidFill>
                <a:prstClr val="black"/>
              </a:solidFill>
              <a:latin typeface="Calibri" panose="020F0502020204030204"/>
            </a:endParaRP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Those are design decisions with tradeoffs.</a:t>
            </a:r>
            <a:endParaRPr lang="en-US" sz="2850" dirty="0">
              <a:solidFill>
                <a:prstClr val="black"/>
              </a:solidFill>
              <a:latin typeface="Calibri" panose="020F0502020204030204"/>
            </a:endParaRPr>
          </a:p>
        </p:txBody>
      </p:sp>
      <p:sp>
        <p:nvSpPr>
          <p:cNvPr id="3" name="Text 1"/>
          <p:cNvSpPr txBox="1"/>
          <p:nvPr/>
        </p:nvSpPr>
        <p:spPr>
          <a:xfrm>
            <a:off x="720090" y="3634740"/>
            <a:ext cx="7152894" cy="274320"/>
          </a:xfrm>
          <a:prstGeom prst="rect">
            <a:avLst/>
          </a:prstGeom>
          <a:noFill/>
          <a:ln/>
        </p:spPr>
        <p:txBody>
          <a:bodyPr wrap="square" lIns="0" tIns="0" rIns="0" bIns="0" rtlCol="0" anchor="ctr"/>
          <a:lstStyle/>
          <a:p>
            <a:pPr defTabSz="685800"/>
            <a:r>
              <a:rPr lang="en-US" sz="1050" kern="0" spc="75" dirty="0">
                <a:solidFill>
                  <a:srgbClr val="FFD915"/>
                </a:solidFill>
                <a:latin typeface="Calibri" pitchFamily="34" charset="0"/>
                <a:ea typeface="Calibri" pitchFamily="34" charset="-122"/>
                <a:cs typeface="Calibri" pitchFamily="34" charset="-120"/>
              </a:rPr>
              <a:t>Which is what makes it a skill rather than a personality</a:t>
            </a:r>
            <a:endParaRPr lang="en-US" sz="1050" dirty="0">
              <a:solidFill>
                <a:prstClr val="black"/>
              </a:solidFill>
              <a:latin typeface="Calibri" panose="020F050202020403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Shape 0"/>
          <p:cNvSpPr/>
          <p:nvPr/>
        </p:nvSpPr>
        <p:spPr>
          <a:xfrm>
            <a:off x="514350" y="1779651"/>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1748790"/>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ACT II</a:t>
            </a:r>
            <a:endParaRPr lang="en-US" sz="900" dirty="0">
              <a:solidFill>
                <a:prstClr val="black"/>
              </a:solidFill>
              <a:latin typeface="Calibri" panose="020F0502020204030204"/>
            </a:endParaRPr>
          </a:p>
        </p:txBody>
      </p:sp>
      <p:sp>
        <p:nvSpPr>
          <p:cNvPr id="4" name="Text 2"/>
          <p:cNvSpPr txBox="1"/>
          <p:nvPr/>
        </p:nvSpPr>
        <p:spPr>
          <a:xfrm>
            <a:off x="514350" y="2057400"/>
            <a:ext cx="7290054" cy="1028700"/>
          </a:xfrm>
          <a:prstGeom prst="rect">
            <a:avLst/>
          </a:prstGeom>
          <a:noFill/>
          <a:ln/>
        </p:spPr>
        <p:txBody>
          <a:bodyPr wrap="square" lIns="0" tIns="0" rIns="0" bIns="0" rtlCol="0" anchor="t"/>
          <a:lstStyle/>
          <a:p>
            <a:pPr defTabSz="685800">
              <a:lnSpc>
                <a:spcPts val="3750"/>
              </a:lnSpc>
            </a:pPr>
            <a:r>
              <a:rPr lang="en-US" sz="3300" b="1" dirty="0">
                <a:solidFill>
                  <a:srgbClr val="FFFFFF"/>
                </a:solidFill>
                <a:latin typeface="Cambria" pitchFamily="34" charset="0"/>
                <a:ea typeface="Cambria" pitchFamily="34" charset="-122"/>
                <a:cs typeface="Cambria" pitchFamily="34" charset="-120"/>
              </a:rPr>
              <a:t>Emit</a:t>
            </a:r>
            <a:endParaRPr lang="en-US" sz="3300" dirty="0">
              <a:solidFill>
                <a:prstClr val="black"/>
              </a:solidFill>
              <a:latin typeface="Calibri" panose="020F0502020204030204"/>
            </a:endParaRPr>
          </a:p>
        </p:txBody>
      </p:sp>
      <p:sp>
        <p:nvSpPr>
          <p:cNvPr id="5" name="Text 3"/>
          <p:cNvSpPr txBox="1"/>
          <p:nvPr/>
        </p:nvSpPr>
        <p:spPr>
          <a:xfrm>
            <a:off x="514350" y="3120390"/>
            <a:ext cx="6329934" cy="617220"/>
          </a:xfrm>
          <a:prstGeom prst="rect">
            <a:avLst/>
          </a:prstGeom>
          <a:noFill/>
          <a:ln/>
        </p:spPr>
        <p:txBody>
          <a:bodyPr wrap="square" lIns="0" tIns="0" rIns="0" bIns="0" rtlCol="0" anchor="t"/>
          <a:lstStyle/>
          <a:p>
            <a:pPr defTabSz="685800">
              <a:lnSpc>
                <a:spcPts val="1740"/>
              </a:lnSpc>
            </a:pPr>
            <a:r>
              <a:rPr lang="en-US" sz="1200" dirty="0">
                <a:solidFill>
                  <a:srgbClr val="C9D4DE"/>
                </a:solidFill>
                <a:latin typeface="Calibri" pitchFamily="34" charset="0"/>
                <a:ea typeface="Calibri" pitchFamily="34" charset="-122"/>
                <a:cs typeface="Calibri" pitchFamily="34" charset="-120"/>
              </a:rPr>
              <a:t>Making the signal exist, across the work you are already doing.</a:t>
            </a:r>
            <a:endParaRPr lang="en-US" sz="1200" dirty="0">
              <a:solidFill>
                <a:prstClr val="black"/>
              </a:solidFill>
              <a:latin typeface="Calibri" panose="020F050202020403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ONE PIECE OF WORK, CARRIED ALL THE WAY THROUGH</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We need something to instrument.</a:t>
            </a:r>
            <a:endParaRPr lang="en-US" sz="2850" dirty="0">
              <a:solidFill>
                <a:prstClr val="black"/>
              </a:solidFill>
              <a:latin typeface="Calibri" panose="020F0502020204030204"/>
            </a:endParaRPr>
          </a:p>
        </p:txBody>
      </p:sp>
      <p:sp>
        <p:nvSpPr>
          <p:cNvPr id="5" name="Shape 3"/>
          <p:cNvSpPr/>
          <p:nvPr/>
        </p:nvSpPr>
        <p:spPr>
          <a:xfrm>
            <a:off x="514350"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Spot</a:t>
            </a:r>
            <a:endParaRPr lang="en-US" sz="1425" dirty="0">
              <a:solidFill>
                <a:prstClr val="black"/>
              </a:solidFill>
              <a:latin typeface="Calibri" panose="020F0502020204030204"/>
            </a:endParaRPr>
          </a:p>
        </p:txBody>
      </p:sp>
      <p:sp>
        <p:nvSpPr>
          <p:cNvPr id="9" name="Text 7"/>
          <p:cNvSpPr txBox="1"/>
          <p:nvPr/>
        </p:nvSpPr>
        <p:spPr>
          <a:xfrm>
            <a:off x="754380"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A real problem area you can name. Logging that told you nothing during incidents.</a:t>
            </a:r>
            <a:endParaRPr lang="en-US" sz="1050" dirty="0">
              <a:solidFill>
                <a:prstClr val="black"/>
              </a:solidFill>
              <a:latin typeface="Calibri" panose="020F0502020204030204"/>
            </a:endParaRPr>
          </a:p>
        </p:txBody>
      </p:sp>
      <p:sp>
        <p:nvSpPr>
          <p:cNvPr id="10" name="Shape 8"/>
          <p:cNvSpPr/>
          <p:nvPr/>
        </p:nvSpPr>
        <p:spPr>
          <a:xfrm>
            <a:off x="3298698"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Drive</a:t>
            </a:r>
            <a:endParaRPr lang="en-US" sz="1425" dirty="0">
              <a:solidFill>
                <a:prstClr val="black"/>
              </a:solidFill>
              <a:latin typeface="Calibri" panose="020F0502020204030204"/>
            </a:endParaRPr>
          </a:p>
        </p:txBody>
      </p:sp>
      <p:sp>
        <p:nvSpPr>
          <p:cNvPr id="14" name="Text 12"/>
          <p:cNvSpPr txBox="1"/>
          <p:nvPr/>
        </p:nvSpPr>
        <p:spPr>
          <a:xfrm>
            <a:off x="3538728"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Have the conversations. Not a soapbox. A proposal, and the people who have to agree to it.</a:t>
            </a:r>
            <a:endParaRPr lang="en-US" sz="1050" dirty="0">
              <a:solidFill>
                <a:prstClr val="black"/>
              </a:solidFill>
              <a:latin typeface="Calibri" panose="020F0502020204030204"/>
            </a:endParaRPr>
          </a:p>
        </p:txBody>
      </p:sp>
      <p:sp>
        <p:nvSpPr>
          <p:cNvPr id="15" name="Shape 13"/>
          <p:cNvSpPr/>
          <p:nvPr/>
        </p:nvSpPr>
        <p:spPr>
          <a:xfrm>
            <a:off x="6083046"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Ship</a:t>
            </a:r>
            <a:endParaRPr lang="en-US" sz="1425" dirty="0">
              <a:solidFill>
                <a:prstClr val="black"/>
              </a:solidFill>
              <a:latin typeface="Calibri" panose="020F0502020204030204"/>
            </a:endParaRPr>
          </a:p>
        </p:txBody>
      </p:sp>
      <p:sp>
        <p:nvSpPr>
          <p:cNvPr id="19" name="Text 17"/>
          <p:cNvSpPr txBox="1"/>
          <p:nvPr/>
        </p:nvSpPr>
        <p:spPr>
          <a:xfrm>
            <a:off x="6323076"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Small enough to actually finish. Dependency injection and structured logging, done.</a:t>
            </a:r>
            <a:endParaRPr lang="en-US" sz="1050" dirty="0">
              <a:solidFill>
                <a:prstClr val="black"/>
              </a:solidFill>
              <a:latin typeface="Calibri" panose="020F0502020204030204"/>
            </a:endParaRPr>
          </a:p>
        </p:txBody>
      </p:sp>
      <p:sp>
        <p:nvSpPr>
          <p:cNvPr id="20" name="Text 18"/>
          <p:cNvSpPr txBox="1"/>
          <p:nvPr/>
        </p:nvSpPr>
        <p:spPr>
          <a:xfrm>
            <a:off x="514350" y="4183380"/>
            <a:ext cx="8113014" cy="41148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Nothing heroic. No permission required. This is a real example from a developer I coach, and we are going to follow it all the way out of the building.</a:t>
            </a:r>
            <a:endParaRPr lang="en-US" sz="1275" dirty="0">
              <a:solidFill>
                <a:prstClr val="black"/>
              </a:solidFill>
              <a:latin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WHERE THE SIGNAL CAN EXIST</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You already touch five surfaces a week.</a:t>
            </a:r>
            <a:endParaRPr lang="en-US" sz="2850" dirty="0">
              <a:solidFill>
                <a:prstClr val="black"/>
              </a:solidFill>
              <a:latin typeface="Calibri" panose="020F0502020204030204"/>
            </a:endParaRPr>
          </a:p>
        </p:txBody>
      </p:sp>
      <p:sp>
        <p:nvSpPr>
          <p:cNvPr id="5" name="Shape 3"/>
          <p:cNvSpPr/>
          <p:nvPr/>
        </p:nvSpPr>
        <p:spPr>
          <a:xfrm>
            <a:off x="514350" y="1645920"/>
            <a:ext cx="2544318" cy="1714500"/>
          </a:xfrm>
          <a:prstGeom prst="roundRect">
            <a:avLst>
              <a:gd name="adj" fmla="val 32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88595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88595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29743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The PR</a:t>
            </a:r>
            <a:endParaRPr lang="en-US" sz="1425" dirty="0">
              <a:solidFill>
                <a:prstClr val="black"/>
              </a:solidFill>
              <a:latin typeface="Calibri" panose="020F0502020204030204"/>
            </a:endParaRPr>
          </a:p>
        </p:txBody>
      </p:sp>
      <p:sp>
        <p:nvSpPr>
          <p:cNvPr id="9" name="Text 7"/>
          <p:cNvSpPr txBox="1"/>
          <p:nvPr/>
        </p:nvSpPr>
        <p:spPr>
          <a:xfrm>
            <a:off x="754380" y="2756916"/>
            <a:ext cx="2064258" cy="3429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Where the what lives. The why almost never does.</a:t>
            </a:r>
            <a:endParaRPr lang="en-US" sz="1050" dirty="0">
              <a:solidFill>
                <a:prstClr val="black"/>
              </a:solidFill>
              <a:latin typeface="Calibri" panose="020F0502020204030204"/>
            </a:endParaRPr>
          </a:p>
        </p:txBody>
      </p:sp>
      <p:sp>
        <p:nvSpPr>
          <p:cNvPr id="10" name="Shape 8"/>
          <p:cNvSpPr/>
          <p:nvPr/>
        </p:nvSpPr>
        <p:spPr>
          <a:xfrm>
            <a:off x="3298698" y="1645920"/>
            <a:ext cx="2544318" cy="1714500"/>
          </a:xfrm>
          <a:prstGeom prst="roundRect">
            <a:avLst>
              <a:gd name="adj" fmla="val 32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188595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188595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29743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The decision</a:t>
            </a:r>
            <a:endParaRPr lang="en-US" sz="1425" dirty="0">
              <a:solidFill>
                <a:prstClr val="black"/>
              </a:solidFill>
              <a:latin typeface="Calibri" panose="020F0502020204030204"/>
            </a:endParaRPr>
          </a:p>
        </p:txBody>
      </p:sp>
      <p:sp>
        <p:nvSpPr>
          <p:cNvPr id="14" name="Text 12"/>
          <p:cNvSpPr txBox="1"/>
          <p:nvPr/>
        </p:nvSpPr>
        <p:spPr>
          <a:xfrm>
            <a:off x="3538728" y="2756916"/>
            <a:ext cx="2064258" cy="3429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Architecture choices made in a DM and never written down.</a:t>
            </a:r>
            <a:endParaRPr lang="en-US" sz="1050" dirty="0">
              <a:solidFill>
                <a:prstClr val="black"/>
              </a:solidFill>
              <a:latin typeface="Calibri" panose="020F0502020204030204"/>
            </a:endParaRPr>
          </a:p>
        </p:txBody>
      </p:sp>
      <p:sp>
        <p:nvSpPr>
          <p:cNvPr id="15" name="Shape 13"/>
          <p:cNvSpPr/>
          <p:nvPr/>
        </p:nvSpPr>
        <p:spPr>
          <a:xfrm>
            <a:off x="6083046" y="1645920"/>
            <a:ext cx="2544318" cy="1714500"/>
          </a:xfrm>
          <a:prstGeom prst="roundRect">
            <a:avLst>
              <a:gd name="adj" fmla="val 32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188595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188595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29743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The incident</a:t>
            </a:r>
            <a:endParaRPr lang="en-US" sz="1425" dirty="0">
              <a:solidFill>
                <a:prstClr val="black"/>
              </a:solidFill>
              <a:latin typeface="Calibri" panose="020F0502020204030204"/>
            </a:endParaRPr>
          </a:p>
        </p:txBody>
      </p:sp>
      <p:sp>
        <p:nvSpPr>
          <p:cNvPr id="19" name="Text 17"/>
          <p:cNvSpPr txBox="1"/>
          <p:nvPr/>
        </p:nvSpPr>
        <p:spPr>
          <a:xfrm>
            <a:off x="6323076" y="2756916"/>
            <a:ext cx="2064258" cy="3429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 highest-signal moment you get, routinely thrown away.</a:t>
            </a:r>
            <a:endParaRPr lang="en-US" sz="1050" dirty="0">
              <a:solidFill>
                <a:prstClr val="black"/>
              </a:solidFill>
              <a:latin typeface="Calibri" panose="020F0502020204030204"/>
            </a:endParaRPr>
          </a:p>
        </p:txBody>
      </p:sp>
      <p:sp>
        <p:nvSpPr>
          <p:cNvPr id="20" name="Shape 18"/>
          <p:cNvSpPr/>
          <p:nvPr/>
        </p:nvSpPr>
        <p:spPr>
          <a:xfrm>
            <a:off x="514350" y="3531870"/>
            <a:ext cx="3936492" cy="1165860"/>
          </a:xfrm>
          <a:prstGeom prst="roundRect">
            <a:avLst>
              <a:gd name="adj" fmla="val 470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21" name="Shape 19"/>
          <p:cNvSpPr/>
          <p:nvPr/>
        </p:nvSpPr>
        <p:spPr>
          <a:xfrm>
            <a:off x="754380" y="3737610"/>
            <a:ext cx="260604" cy="260604"/>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22" name="Text 20"/>
          <p:cNvSpPr txBox="1"/>
          <p:nvPr/>
        </p:nvSpPr>
        <p:spPr>
          <a:xfrm>
            <a:off x="754380" y="3737610"/>
            <a:ext cx="260604" cy="260604"/>
          </a:xfrm>
          <a:prstGeom prst="rect">
            <a:avLst/>
          </a:prstGeom>
          <a:noFill/>
          <a:ln/>
        </p:spPr>
        <p:txBody>
          <a:bodyPr wrap="square" lIns="0" tIns="0" rIns="0" bIns="0" rtlCol="0" anchor="ctr"/>
          <a:lstStyle/>
          <a:p>
            <a:pPr algn="ctr" defTabSz="685800"/>
            <a:r>
              <a:rPr lang="en-US" sz="1050" b="1" dirty="0">
                <a:solidFill>
                  <a:srgbClr val="FFD915"/>
                </a:solidFill>
                <a:latin typeface="Calibri" pitchFamily="34" charset="0"/>
                <a:ea typeface="Calibri" pitchFamily="34" charset="-122"/>
                <a:cs typeface="Calibri" pitchFamily="34" charset="-120"/>
              </a:rPr>
              <a:t>4</a:t>
            </a:r>
            <a:endParaRPr lang="en-US" sz="1050" dirty="0">
              <a:solidFill>
                <a:prstClr val="black"/>
              </a:solidFill>
              <a:latin typeface="Calibri" panose="020F0502020204030204"/>
            </a:endParaRPr>
          </a:p>
        </p:txBody>
      </p:sp>
      <p:sp>
        <p:nvSpPr>
          <p:cNvPr id="23" name="Text 21"/>
          <p:cNvSpPr txBox="1"/>
          <p:nvPr/>
        </p:nvSpPr>
        <p:spPr>
          <a:xfrm>
            <a:off x="1097280" y="3723894"/>
            <a:ext cx="3113532" cy="308610"/>
          </a:xfrm>
          <a:prstGeom prst="rect">
            <a:avLst/>
          </a:prstGeom>
          <a:noFill/>
          <a:ln/>
        </p:spPr>
        <p:txBody>
          <a:bodyPr wrap="square" lIns="0" tIns="0" rIns="0" bIns="0" rtlCol="0" anchor="ctr"/>
          <a:lstStyle/>
          <a:p>
            <a:pPr defTabSz="685800"/>
            <a:r>
              <a:rPr lang="en-US" sz="1425" b="1" dirty="0">
                <a:solidFill>
                  <a:srgbClr val="173451"/>
                </a:solidFill>
                <a:latin typeface="Cambria" pitchFamily="34" charset="0"/>
                <a:ea typeface="Cambria" pitchFamily="34" charset="-122"/>
                <a:cs typeface="Cambria" pitchFamily="34" charset="-120"/>
              </a:rPr>
              <a:t>The standup</a:t>
            </a:r>
            <a:endParaRPr lang="en-US" sz="1425" dirty="0">
              <a:solidFill>
                <a:prstClr val="black"/>
              </a:solidFill>
              <a:latin typeface="Calibri" panose="020F0502020204030204"/>
            </a:endParaRPr>
          </a:p>
        </p:txBody>
      </p:sp>
      <p:sp>
        <p:nvSpPr>
          <p:cNvPr id="24" name="Text 22"/>
          <p:cNvSpPr txBox="1"/>
          <p:nvPr/>
        </p:nvSpPr>
        <p:spPr>
          <a:xfrm>
            <a:off x="754380" y="4135374"/>
            <a:ext cx="3456432" cy="445770"/>
          </a:xfrm>
          <a:prstGeom prst="rect">
            <a:avLst/>
          </a:prstGeom>
          <a:noFill/>
          <a:ln/>
        </p:spPr>
        <p:txBody>
          <a:bodyPr wrap="square" lIns="0" tIns="0" rIns="0" bIns="0" rtlCol="0" anchor="t"/>
          <a:lstStyle/>
          <a:p>
            <a:pPr defTabSz="685800">
              <a:lnSpc>
                <a:spcPts val="1425"/>
              </a:lnSpc>
            </a:pPr>
            <a:r>
              <a:rPr lang="en-US" sz="1050" dirty="0">
                <a:solidFill>
                  <a:srgbClr val="5C6B7A"/>
                </a:solidFill>
                <a:latin typeface="Calibri" pitchFamily="34" charset="0"/>
                <a:ea typeface="Calibri" pitchFamily="34" charset="-122"/>
                <a:cs typeface="Calibri" pitchFamily="34" charset="-120"/>
              </a:rPr>
              <a:t>Fifteen seconds a day, aimed at the wrong altitude.</a:t>
            </a:r>
            <a:endParaRPr lang="en-US" sz="1050" dirty="0">
              <a:solidFill>
                <a:prstClr val="black"/>
              </a:solidFill>
              <a:latin typeface="Calibri" panose="020F0502020204030204"/>
            </a:endParaRPr>
          </a:p>
        </p:txBody>
      </p:sp>
      <p:sp>
        <p:nvSpPr>
          <p:cNvPr id="25" name="Shape 23"/>
          <p:cNvSpPr/>
          <p:nvPr/>
        </p:nvSpPr>
        <p:spPr>
          <a:xfrm>
            <a:off x="4690872" y="3531870"/>
            <a:ext cx="3936492" cy="1165860"/>
          </a:xfrm>
          <a:prstGeom prst="roundRect">
            <a:avLst>
              <a:gd name="adj" fmla="val 470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26" name="Shape 24"/>
          <p:cNvSpPr/>
          <p:nvPr/>
        </p:nvSpPr>
        <p:spPr>
          <a:xfrm>
            <a:off x="4930902" y="3737610"/>
            <a:ext cx="260604" cy="260604"/>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27" name="Text 25"/>
          <p:cNvSpPr txBox="1"/>
          <p:nvPr/>
        </p:nvSpPr>
        <p:spPr>
          <a:xfrm>
            <a:off x="4930902" y="3737610"/>
            <a:ext cx="260604" cy="260604"/>
          </a:xfrm>
          <a:prstGeom prst="rect">
            <a:avLst/>
          </a:prstGeom>
          <a:noFill/>
          <a:ln/>
        </p:spPr>
        <p:txBody>
          <a:bodyPr wrap="square" lIns="0" tIns="0" rIns="0" bIns="0" rtlCol="0" anchor="ctr"/>
          <a:lstStyle/>
          <a:p>
            <a:pPr algn="ctr" defTabSz="685800"/>
            <a:r>
              <a:rPr lang="en-US" sz="1050" b="1" dirty="0">
                <a:solidFill>
                  <a:srgbClr val="FFD915"/>
                </a:solidFill>
                <a:latin typeface="Calibri" pitchFamily="34" charset="0"/>
                <a:ea typeface="Calibri" pitchFamily="34" charset="-122"/>
                <a:cs typeface="Calibri" pitchFamily="34" charset="-120"/>
              </a:rPr>
              <a:t>5</a:t>
            </a:r>
            <a:endParaRPr lang="en-US" sz="1050" dirty="0">
              <a:solidFill>
                <a:prstClr val="black"/>
              </a:solidFill>
              <a:latin typeface="Calibri" panose="020F0502020204030204"/>
            </a:endParaRPr>
          </a:p>
        </p:txBody>
      </p:sp>
      <p:sp>
        <p:nvSpPr>
          <p:cNvPr id="28" name="Text 26"/>
          <p:cNvSpPr txBox="1"/>
          <p:nvPr/>
        </p:nvSpPr>
        <p:spPr>
          <a:xfrm>
            <a:off x="5273802" y="3723894"/>
            <a:ext cx="3113532" cy="308610"/>
          </a:xfrm>
          <a:prstGeom prst="rect">
            <a:avLst/>
          </a:prstGeom>
          <a:noFill/>
          <a:ln/>
        </p:spPr>
        <p:txBody>
          <a:bodyPr wrap="square" lIns="0" tIns="0" rIns="0" bIns="0" rtlCol="0" anchor="ctr"/>
          <a:lstStyle/>
          <a:p>
            <a:pPr defTabSz="685800"/>
            <a:r>
              <a:rPr lang="en-US" sz="1425" b="1" dirty="0">
                <a:solidFill>
                  <a:srgbClr val="173451"/>
                </a:solidFill>
                <a:latin typeface="Cambria" pitchFamily="34" charset="0"/>
                <a:ea typeface="Cambria" pitchFamily="34" charset="-122"/>
                <a:cs typeface="Cambria" pitchFamily="34" charset="-120"/>
              </a:rPr>
              <a:t>The async thread</a:t>
            </a:r>
            <a:endParaRPr lang="en-US" sz="1425" dirty="0">
              <a:solidFill>
                <a:prstClr val="black"/>
              </a:solidFill>
              <a:latin typeface="Calibri" panose="020F0502020204030204"/>
            </a:endParaRPr>
          </a:p>
        </p:txBody>
      </p:sp>
      <p:sp>
        <p:nvSpPr>
          <p:cNvPr id="29" name="Text 27"/>
          <p:cNvSpPr txBox="1"/>
          <p:nvPr/>
        </p:nvSpPr>
        <p:spPr>
          <a:xfrm>
            <a:off x="4930902" y="4135374"/>
            <a:ext cx="3456432" cy="445770"/>
          </a:xfrm>
          <a:prstGeom prst="rect">
            <a:avLst/>
          </a:prstGeom>
          <a:noFill/>
          <a:ln/>
        </p:spPr>
        <p:txBody>
          <a:bodyPr wrap="square" lIns="0" tIns="0" rIns="0" bIns="0" rtlCol="0" anchor="t"/>
          <a:lstStyle/>
          <a:p>
            <a:pPr defTabSz="685800">
              <a:lnSpc>
                <a:spcPts val="1425"/>
              </a:lnSpc>
            </a:pPr>
            <a:r>
              <a:rPr lang="en-US" sz="1050" dirty="0">
                <a:solidFill>
                  <a:srgbClr val="5C6B7A"/>
                </a:solidFill>
                <a:latin typeface="Calibri" pitchFamily="34" charset="0"/>
                <a:ea typeface="Calibri" pitchFamily="34" charset="-122"/>
                <a:cs typeface="Calibri" pitchFamily="34" charset="-120"/>
              </a:rPr>
              <a:t>Where distributed teams actually form their opinion of you.</a:t>
            </a:r>
            <a:endParaRPr lang="en-US" sz="1050" dirty="0">
              <a:solidFill>
                <a:prstClr val="black"/>
              </a:solidFill>
              <a:latin typeface="Calibri" panose="020F050202020403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EMITTERS</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What each one looks like</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when it carries signal.</a:t>
            </a:r>
            <a:endParaRPr lang="en-US" sz="2550" dirty="0">
              <a:solidFill>
                <a:prstClr val="black"/>
              </a:solidFill>
              <a:latin typeface="Calibri" panose="020F0502020204030204"/>
            </a:endParaRPr>
          </a:p>
        </p:txBody>
      </p:sp>
      <p:sp>
        <p:nvSpPr>
          <p:cNvPr id="5" name="Shape 3"/>
          <p:cNvSpPr/>
          <p:nvPr/>
        </p:nvSpPr>
        <p:spPr>
          <a:xfrm>
            <a:off x="514350" y="2057400"/>
            <a:ext cx="3885057" cy="2263140"/>
          </a:xfrm>
          <a:prstGeom prst="roundRect">
            <a:avLst>
              <a:gd name="adj" fmla="val 24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88670" y="2297430"/>
            <a:ext cx="3336417" cy="342900"/>
          </a:xfrm>
          <a:prstGeom prst="rect">
            <a:avLst/>
          </a:prstGeom>
          <a:noFill/>
          <a:ln/>
        </p:spPr>
        <p:txBody>
          <a:bodyPr wrap="square" lIns="0" tIns="0" rIns="0" bIns="0" rtlCol="0" anchor="ctr"/>
          <a:lstStyle/>
          <a:p>
            <a:pPr defTabSz="685800"/>
            <a:r>
              <a:rPr lang="en-US" sz="975" b="1" kern="0" spc="113" dirty="0">
                <a:solidFill>
                  <a:srgbClr val="C0392B"/>
                </a:solidFill>
                <a:latin typeface="Calibri" pitchFamily="34" charset="0"/>
                <a:ea typeface="Calibri" pitchFamily="34" charset="-122"/>
                <a:cs typeface="Calibri" pitchFamily="34" charset="-120"/>
              </a:rPr>
              <a:t>WHAT MOST OF US WRITE</a:t>
            </a:r>
            <a:endParaRPr lang="en-US" sz="975" dirty="0">
              <a:solidFill>
                <a:prstClr val="black"/>
              </a:solidFill>
              <a:latin typeface="Calibri" panose="020F0502020204030204"/>
            </a:endParaRPr>
          </a:p>
        </p:txBody>
      </p:sp>
      <p:sp>
        <p:nvSpPr>
          <p:cNvPr id="7" name="Text 5"/>
          <p:cNvSpPr txBox="1"/>
          <p:nvPr/>
        </p:nvSpPr>
        <p:spPr>
          <a:xfrm>
            <a:off x="788670" y="267462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State change</a:t>
            </a:r>
            <a:endParaRPr lang="en-US" sz="1650" dirty="0">
              <a:solidFill>
                <a:prstClr val="black"/>
              </a:solidFill>
              <a:latin typeface="Calibri" panose="020F0502020204030204"/>
            </a:endParaRPr>
          </a:p>
        </p:txBody>
      </p:sp>
      <p:sp>
        <p:nvSpPr>
          <p:cNvPr id="8" name="Text 6"/>
          <p:cNvSpPr txBox="1"/>
          <p:nvPr/>
        </p:nvSpPr>
        <p:spPr>
          <a:xfrm>
            <a:off x="788670" y="3394710"/>
            <a:ext cx="3336417" cy="68580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“Refactored logging module”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“Fixed DI registration”</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“Updated middleware”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Accurate, and unreadable to anyone but you</a:t>
            </a:r>
            <a:endParaRPr lang="en-US" sz="1088" dirty="0">
              <a:solidFill>
                <a:prstClr val="black"/>
              </a:solidFill>
              <a:latin typeface="Calibri" panose="020F0502020204030204"/>
            </a:endParaRPr>
          </a:p>
        </p:txBody>
      </p:sp>
      <p:sp>
        <p:nvSpPr>
          <p:cNvPr id="9" name="Shape 7"/>
          <p:cNvSpPr/>
          <p:nvPr/>
        </p:nvSpPr>
        <p:spPr>
          <a:xfrm>
            <a:off x="4742307" y="2057400"/>
            <a:ext cx="3885057" cy="2263140"/>
          </a:xfrm>
          <a:prstGeom prst="roundRect">
            <a:avLst>
              <a:gd name="adj" fmla="val 24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0" name="Text 8"/>
          <p:cNvSpPr txBox="1"/>
          <p:nvPr/>
        </p:nvSpPr>
        <p:spPr>
          <a:xfrm>
            <a:off x="5016627" y="2297430"/>
            <a:ext cx="3336417" cy="342900"/>
          </a:xfrm>
          <a:prstGeom prst="rect">
            <a:avLst/>
          </a:prstGeom>
          <a:noFill/>
          <a:ln/>
        </p:spPr>
        <p:txBody>
          <a:bodyPr wrap="square" lIns="0" tIns="0" rIns="0" bIns="0" rtlCol="0" anchor="ctr"/>
          <a:lstStyle/>
          <a:p>
            <a:pPr defTabSz="685800"/>
            <a:r>
              <a:rPr lang="en-US" sz="975" b="1" kern="0" spc="113" dirty="0">
                <a:solidFill>
                  <a:srgbClr val="1E7A4B"/>
                </a:solidFill>
                <a:latin typeface="Calibri" pitchFamily="34" charset="0"/>
                <a:ea typeface="Calibri" pitchFamily="34" charset="-122"/>
                <a:cs typeface="Calibri" pitchFamily="34" charset="-120"/>
              </a:rPr>
              <a:t>WHAT CARRIES SIGNAL</a:t>
            </a:r>
            <a:endParaRPr lang="en-US" sz="975" dirty="0">
              <a:solidFill>
                <a:prstClr val="black"/>
              </a:solidFill>
              <a:latin typeface="Calibri" panose="020F0502020204030204"/>
            </a:endParaRPr>
          </a:p>
        </p:txBody>
      </p:sp>
      <p:sp>
        <p:nvSpPr>
          <p:cNvPr id="11" name="Text 9"/>
          <p:cNvSpPr txBox="1"/>
          <p:nvPr/>
        </p:nvSpPr>
        <p:spPr>
          <a:xfrm>
            <a:off x="5016627" y="267462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Decision and consequence</a:t>
            </a:r>
            <a:endParaRPr lang="en-US" sz="1650" dirty="0">
              <a:solidFill>
                <a:prstClr val="black"/>
              </a:solidFill>
              <a:latin typeface="Calibri" panose="020F0502020204030204"/>
            </a:endParaRPr>
          </a:p>
        </p:txBody>
      </p:sp>
      <p:sp>
        <p:nvSpPr>
          <p:cNvPr id="12" name="Text 10"/>
          <p:cNvSpPr txBox="1"/>
          <p:nvPr/>
        </p:nvSpPr>
        <p:spPr>
          <a:xfrm>
            <a:off x="5016627" y="3394710"/>
            <a:ext cx="3336417" cy="68580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What was broken, and for whom</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What you considered and rejected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What it costs and what it saves</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What someone should do differently now</a:t>
            </a:r>
            <a:endParaRPr lang="en-US" sz="1088" dirty="0">
              <a:solidFill>
                <a:prstClr val="black"/>
              </a:solidFill>
              <a:latin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HIGHEST-LEVERAGE EMITTER</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Write the decision down</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where someone will find it.</a:t>
            </a:r>
            <a:endParaRPr lang="en-US" sz="2550" dirty="0">
              <a:solidFill>
                <a:prstClr val="black"/>
              </a:solidFill>
              <a:latin typeface="Calibri" panose="020F0502020204030204"/>
            </a:endParaRPr>
          </a:p>
        </p:txBody>
      </p:sp>
      <p:sp>
        <p:nvSpPr>
          <p:cNvPr id="5" name="Text 3"/>
          <p:cNvSpPr txBox="1"/>
          <p:nvPr/>
        </p:nvSpPr>
        <p:spPr>
          <a:xfrm>
            <a:off x="514350" y="2125980"/>
            <a:ext cx="5781294" cy="1645920"/>
          </a:xfrm>
          <a:prstGeom prst="rect">
            <a:avLst/>
          </a:prstGeom>
          <a:noFill/>
          <a:ln/>
        </p:spPr>
        <p:txBody>
          <a:bodyPr wrap="square" lIns="0" tIns="0" rIns="0" bIns="0" rtlCol="0" anchor="t"/>
          <a:lstStyle/>
          <a:p>
            <a:pPr marL="257175" indent="-257175" defTabSz="685800">
              <a:spcAft>
                <a:spcPts val="750"/>
              </a:spcAft>
              <a:buSzPct val="100000"/>
              <a:buFontTx/>
              <a:buChar char="•"/>
            </a:pPr>
            <a:r>
              <a:rPr lang="en-US" sz="1350" dirty="0">
                <a:solidFill>
                  <a:srgbClr val="5C6B7A"/>
                </a:solidFill>
                <a:latin typeface="Calibri" pitchFamily="34" charset="0"/>
                <a:ea typeface="Calibri" pitchFamily="34" charset="-122"/>
                <a:cs typeface="Calibri" pitchFamily="34" charset="-120"/>
              </a:rPr>
              <a:t>The context: what forced a decision at all</a:t>
            </a:r>
            <a:endParaRPr lang="en-US" sz="1350" dirty="0">
              <a:solidFill>
                <a:prstClr val="black"/>
              </a:solidFill>
              <a:latin typeface="Calibri" panose="020F0502020204030204"/>
            </a:endParaRPr>
          </a:p>
          <a:p>
            <a:pPr marL="257175" indent="-257175" defTabSz="685800">
              <a:spcAft>
                <a:spcPts val="750"/>
              </a:spcAft>
              <a:buSzPct val="100000"/>
              <a:buFontTx/>
              <a:buChar char="•"/>
            </a:pPr>
            <a:r>
              <a:rPr lang="en-US" sz="1350" dirty="0">
                <a:solidFill>
                  <a:srgbClr val="5C6B7A"/>
                </a:solidFill>
                <a:latin typeface="Calibri" pitchFamily="34" charset="0"/>
                <a:ea typeface="Calibri" pitchFamily="34" charset="-122"/>
                <a:cs typeface="Calibri" pitchFamily="34" charset="-120"/>
              </a:rPr>
              <a:t>The options you actually weighed, including the one you rejected</a:t>
            </a:r>
            <a:endParaRPr lang="en-US" sz="1350" dirty="0">
              <a:solidFill>
                <a:prstClr val="black"/>
              </a:solidFill>
              <a:latin typeface="Calibri" panose="020F0502020204030204"/>
            </a:endParaRPr>
          </a:p>
          <a:p>
            <a:pPr marL="257175" indent="-257175" defTabSz="685800">
              <a:spcAft>
                <a:spcPts val="750"/>
              </a:spcAft>
              <a:buSzPct val="100000"/>
              <a:buFontTx/>
              <a:buChar char="•"/>
            </a:pPr>
            <a:r>
              <a:rPr lang="en-US" sz="1350" dirty="0">
                <a:solidFill>
                  <a:srgbClr val="5C6B7A"/>
                </a:solidFill>
                <a:latin typeface="Calibri" pitchFamily="34" charset="0"/>
                <a:ea typeface="Calibri" pitchFamily="34" charset="-122"/>
                <a:cs typeface="Calibri" pitchFamily="34" charset="-120"/>
              </a:rPr>
              <a:t>What you chose, and the tradeoff you knowingly accepted</a:t>
            </a:r>
            <a:endParaRPr lang="en-US" sz="1350" dirty="0">
              <a:solidFill>
                <a:prstClr val="black"/>
              </a:solidFill>
              <a:latin typeface="Calibri" panose="020F0502020204030204"/>
            </a:endParaRPr>
          </a:p>
          <a:p>
            <a:pPr marL="257175" indent="-257175" defTabSz="685800">
              <a:spcAft>
                <a:spcPts val="750"/>
              </a:spcAft>
              <a:buSzPct val="100000"/>
              <a:buFontTx/>
              <a:buChar char="•"/>
            </a:pPr>
            <a:r>
              <a:rPr lang="en-US" sz="1350" dirty="0">
                <a:solidFill>
                  <a:srgbClr val="5C6B7A"/>
                </a:solidFill>
                <a:latin typeface="Calibri" pitchFamily="34" charset="0"/>
                <a:ea typeface="Calibri" pitchFamily="34" charset="-122"/>
                <a:cs typeface="Calibri" pitchFamily="34" charset="-120"/>
              </a:rPr>
              <a:t>What this makes easier, and what it makes harder, six months out</a:t>
            </a:r>
            <a:endParaRPr lang="en-US" sz="1350" dirty="0">
              <a:solidFill>
                <a:prstClr val="black"/>
              </a:solidFill>
              <a:latin typeface="Calibri" panose="020F0502020204030204"/>
            </a:endParaRPr>
          </a:p>
        </p:txBody>
      </p:sp>
      <p:sp>
        <p:nvSpPr>
          <p:cNvPr id="6" name="Text 4"/>
          <p:cNvSpPr txBox="1"/>
          <p:nvPr/>
        </p:nvSpPr>
        <p:spPr>
          <a:xfrm>
            <a:off x="514350" y="3909060"/>
            <a:ext cx="8113014" cy="342900"/>
          </a:xfrm>
          <a:prstGeom prst="rect">
            <a:avLst/>
          </a:prstGeom>
          <a:noFill/>
          <a:ln/>
        </p:spPr>
        <p:txBody>
          <a:bodyPr wrap="square" lIns="0" tIns="0" rIns="0" bIns="0" rtlCol="0" anchor="t"/>
          <a:lstStyle/>
          <a:p>
            <a:pPr defTabSz="685800">
              <a:lnSpc>
                <a:spcPts val="1958"/>
              </a:lnSpc>
            </a:pPr>
            <a:r>
              <a:rPr lang="en-US" sz="1350" dirty="0">
                <a:solidFill>
                  <a:srgbClr val="5C6B7A"/>
                </a:solidFill>
                <a:latin typeface="Calibri" pitchFamily="34" charset="0"/>
                <a:ea typeface="Calibri" pitchFamily="34" charset="-122"/>
                <a:cs typeface="Calibri" pitchFamily="34" charset="-120"/>
              </a:rPr>
              <a:t>Fifteen minutes. In the repo, not in your head.</a:t>
            </a:r>
            <a:endParaRPr lang="en-US" sz="1350" dirty="0">
              <a:solidFill>
                <a:prstClr val="black"/>
              </a:solidFill>
              <a:latin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The challenge isn't what to learn next. It's how to make the right people understand what I already know, the problems I've solved, and where I add value.</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SOLUTION ARCHITECT, ABOUT 15 YEARS IN,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This is the session premise, in someone else's words.</a:t>
            </a:r>
            <a:endParaRPr lang="en-US" sz="1650" dirty="0">
              <a:solidFill>
                <a:prstClr val="black"/>
              </a:solidFill>
              <a:latin typeface="Calibri" panose="020F050202020403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BELIEF THAT STOPS MOST OF US</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“I'll be worth listening to later.”</a:t>
            </a:r>
            <a:endParaRPr lang="en-US" sz="2850" dirty="0">
              <a:solidFill>
                <a:prstClr val="black"/>
              </a:solidFill>
              <a:latin typeface="Calibri" panose="020F0502020204030204"/>
            </a:endParaRPr>
          </a:p>
        </p:txBody>
      </p:sp>
      <p:sp>
        <p:nvSpPr>
          <p:cNvPr id="5" name="Shape 3"/>
          <p:cNvSpPr/>
          <p:nvPr/>
        </p:nvSpPr>
        <p:spPr>
          <a:xfrm>
            <a:off x="514350"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The plan</a:t>
            </a:r>
            <a:endParaRPr lang="en-US" sz="1425" dirty="0">
              <a:solidFill>
                <a:prstClr val="black"/>
              </a:solidFill>
              <a:latin typeface="Calibri" panose="020F0502020204030204"/>
            </a:endParaRPr>
          </a:p>
        </p:txBody>
      </p:sp>
      <p:sp>
        <p:nvSpPr>
          <p:cNvPr id="9" name="Text 7"/>
          <p:cNvSpPr txBox="1"/>
          <p:nvPr/>
        </p:nvSpPr>
        <p:spPr>
          <a:xfrm>
            <a:off x="754380"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Finish the patterns course. Get deeper in the stack. Learn the new thing. Then start writing.</a:t>
            </a:r>
            <a:endParaRPr lang="en-US" sz="1050" dirty="0">
              <a:solidFill>
                <a:prstClr val="black"/>
              </a:solidFill>
              <a:latin typeface="Calibri" panose="020F0502020204030204"/>
            </a:endParaRPr>
          </a:p>
        </p:txBody>
      </p:sp>
      <p:sp>
        <p:nvSpPr>
          <p:cNvPr id="10" name="Shape 8"/>
          <p:cNvSpPr/>
          <p:nvPr/>
        </p:nvSpPr>
        <p:spPr>
          <a:xfrm>
            <a:off x="3298698"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The problem</a:t>
            </a:r>
            <a:endParaRPr lang="en-US" sz="1425" dirty="0">
              <a:solidFill>
                <a:prstClr val="black"/>
              </a:solidFill>
              <a:latin typeface="Calibri" panose="020F0502020204030204"/>
            </a:endParaRPr>
          </a:p>
        </p:txBody>
      </p:sp>
      <p:sp>
        <p:nvSpPr>
          <p:cNvPr id="14" name="Text 12"/>
          <p:cNvSpPr txBox="1"/>
          <p:nvPr/>
        </p:nvSpPr>
        <p:spPr>
          <a:xfrm>
            <a:off x="3538728"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There is no threshold. Every level of the field has people above it, so the bar keeps moving with you.</a:t>
            </a:r>
            <a:endParaRPr lang="en-US" sz="1050" dirty="0">
              <a:solidFill>
                <a:prstClr val="black"/>
              </a:solidFill>
              <a:latin typeface="Calibri" panose="020F0502020204030204"/>
            </a:endParaRPr>
          </a:p>
        </p:txBody>
      </p:sp>
      <p:sp>
        <p:nvSpPr>
          <p:cNvPr id="15" name="Shape 13"/>
          <p:cNvSpPr/>
          <p:nvPr/>
        </p:nvSpPr>
        <p:spPr>
          <a:xfrm>
            <a:off x="6083046"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The cost</a:t>
            </a:r>
            <a:endParaRPr lang="en-US" sz="1425" dirty="0">
              <a:solidFill>
                <a:prstClr val="black"/>
              </a:solidFill>
              <a:latin typeface="Calibri" panose="020F0502020204030204"/>
            </a:endParaRPr>
          </a:p>
        </p:txBody>
      </p:sp>
      <p:sp>
        <p:nvSpPr>
          <p:cNvPr id="19" name="Text 17"/>
          <p:cNvSpPr txBox="1"/>
          <p:nvPr/>
        </p:nvSpPr>
        <p:spPr>
          <a:xfrm>
            <a:off x="6323076"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Meanwhile the work you did this year goes unrecorded, and the details of how you solved it fade.</a:t>
            </a:r>
            <a:endParaRPr lang="en-US" sz="1050" dirty="0">
              <a:solidFill>
                <a:prstClr val="black"/>
              </a:solidFill>
              <a:latin typeface="Calibri" panose="020F0502020204030204"/>
            </a:endParaRPr>
          </a:p>
        </p:txBody>
      </p:sp>
      <p:sp>
        <p:nvSpPr>
          <p:cNvPr id="20" name="Text 18"/>
          <p:cNvSpPr txBox="1"/>
          <p:nvPr/>
        </p:nvSpPr>
        <p:spPr>
          <a:xfrm>
            <a:off x="514350" y="414909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Skill is one variable in the equation, and it is the one most of us are already over-investing in.</a:t>
            </a:r>
            <a:endParaRPr lang="en-US" sz="1275" dirty="0">
              <a:solidFill>
                <a:prstClr val="black"/>
              </a:solidFill>
              <a:latin typeface="Calibri" panose="020F05020202040302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First I want to go deeper in C#, then learn the design and architectural patterns, then do AI training. After finishing these I would maybe start to build something.</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DEVELOPER, ABOUT 5 YEARS IN,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There is no version of this list that finishes.</a:t>
            </a:r>
            <a:endParaRPr lang="en-US" sz="1650" dirty="0">
              <a:solidFill>
                <a:prstClr val="black"/>
              </a:solidFill>
              <a:latin typeface="Calibri" panose="020F050202020403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YOU ALREADY HAVE THE SKILL</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The same person, the same week,</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the same document.</a:t>
            </a:r>
            <a:endParaRPr lang="en-US" sz="2550" dirty="0">
              <a:solidFill>
                <a:prstClr val="black"/>
              </a:solidFill>
              <a:latin typeface="Calibri" panose="020F0502020204030204"/>
            </a:endParaRPr>
          </a:p>
        </p:txBody>
      </p:sp>
      <p:sp>
        <p:nvSpPr>
          <p:cNvPr id="5" name="Shape 3"/>
          <p:cNvSpPr/>
          <p:nvPr/>
        </p:nvSpPr>
        <p:spPr>
          <a:xfrm>
            <a:off x="514350" y="1988820"/>
            <a:ext cx="3885057"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88670" y="2228850"/>
            <a:ext cx="3336417" cy="342900"/>
          </a:xfrm>
          <a:prstGeom prst="rect">
            <a:avLst/>
          </a:prstGeom>
          <a:noFill/>
          <a:ln/>
        </p:spPr>
        <p:txBody>
          <a:bodyPr wrap="square" lIns="0" tIns="0" rIns="0" bIns="0" rtlCol="0" anchor="ctr"/>
          <a:lstStyle/>
          <a:p>
            <a:pPr defTabSz="685800"/>
            <a:r>
              <a:rPr lang="en-US" sz="975" b="1" kern="0" spc="113" dirty="0">
                <a:solidFill>
                  <a:srgbClr val="1E7A4B"/>
                </a:solidFill>
                <a:latin typeface="Calibri" pitchFamily="34" charset="0"/>
                <a:ea typeface="Calibri" pitchFamily="34" charset="-122"/>
                <a:cs typeface="Calibri" pitchFamily="34" charset="-120"/>
              </a:rPr>
              <a:t>THE GOALS SECTION</a:t>
            </a:r>
            <a:endParaRPr lang="en-US" sz="975" dirty="0">
              <a:solidFill>
                <a:prstClr val="black"/>
              </a:solidFill>
              <a:latin typeface="Calibri" panose="020F0502020204030204"/>
            </a:endParaRPr>
          </a:p>
        </p:txBody>
      </p:sp>
      <p:sp>
        <p:nvSpPr>
          <p:cNvPr id="7" name="Text 5"/>
          <p:cNvSpPr txBox="1"/>
          <p:nvPr/>
        </p:nvSpPr>
        <p:spPr>
          <a:xfrm>
            <a:off x="788670" y="26060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Written in outcome language</a:t>
            </a:r>
            <a:endParaRPr lang="en-US" sz="1650" dirty="0">
              <a:solidFill>
                <a:prstClr val="black"/>
              </a:solidFill>
              <a:latin typeface="Calibri" panose="020F0502020204030204"/>
            </a:endParaRPr>
          </a:p>
        </p:txBody>
      </p:sp>
      <p:sp>
        <p:nvSpPr>
          <p:cNvPr id="8" name="Text 6"/>
          <p:cNvSpPr txBox="1"/>
          <p:nvPr/>
        </p:nvSpPr>
        <p:spPr>
          <a:xfrm>
            <a:off x="788670" y="3326130"/>
            <a:ext cx="3336417" cy="75438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Names the result, not the ticket</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Says who benefits and how</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Structured, specific, business-readable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Reads like someone senior</a:t>
            </a:r>
            <a:endParaRPr lang="en-US" sz="1088" dirty="0">
              <a:solidFill>
                <a:prstClr val="black"/>
              </a:solidFill>
              <a:latin typeface="Calibri" panose="020F0502020204030204"/>
            </a:endParaRPr>
          </a:p>
        </p:txBody>
      </p:sp>
      <p:sp>
        <p:nvSpPr>
          <p:cNvPr id="9" name="Shape 7"/>
          <p:cNvSpPr/>
          <p:nvPr/>
        </p:nvSpPr>
        <p:spPr>
          <a:xfrm>
            <a:off x="4742307" y="1988820"/>
            <a:ext cx="3885057"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0" name="Text 8"/>
          <p:cNvSpPr txBox="1"/>
          <p:nvPr/>
        </p:nvSpPr>
        <p:spPr>
          <a:xfrm>
            <a:off x="5016627" y="2228850"/>
            <a:ext cx="3336417" cy="342900"/>
          </a:xfrm>
          <a:prstGeom prst="rect">
            <a:avLst/>
          </a:prstGeom>
          <a:noFill/>
          <a:ln/>
        </p:spPr>
        <p:txBody>
          <a:bodyPr wrap="square" lIns="0" tIns="0" rIns="0" bIns="0" rtlCol="0" anchor="ctr"/>
          <a:lstStyle/>
          <a:p>
            <a:pPr defTabSz="685800"/>
            <a:r>
              <a:rPr lang="en-US" sz="975" b="1" kern="0" spc="113" dirty="0">
                <a:solidFill>
                  <a:srgbClr val="C0392B"/>
                </a:solidFill>
                <a:latin typeface="Calibri" pitchFamily="34" charset="0"/>
                <a:ea typeface="Calibri" pitchFamily="34" charset="-122"/>
                <a:cs typeface="Calibri" pitchFamily="34" charset="-120"/>
              </a:rPr>
              <a:t>THE NARRATIVE SECTION</a:t>
            </a:r>
            <a:endParaRPr lang="en-US" sz="975" dirty="0">
              <a:solidFill>
                <a:prstClr val="black"/>
              </a:solidFill>
              <a:latin typeface="Calibri" panose="020F0502020204030204"/>
            </a:endParaRPr>
          </a:p>
        </p:txBody>
      </p:sp>
      <p:sp>
        <p:nvSpPr>
          <p:cNvPr id="11" name="Text 9"/>
          <p:cNvSpPr txBox="1"/>
          <p:nvPr/>
        </p:nvSpPr>
        <p:spPr>
          <a:xfrm>
            <a:off x="5016627" y="26060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Written as a problem report</a:t>
            </a:r>
            <a:endParaRPr lang="en-US" sz="1650" dirty="0">
              <a:solidFill>
                <a:prstClr val="black"/>
              </a:solidFill>
              <a:latin typeface="Calibri" panose="020F0502020204030204"/>
            </a:endParaRPr>
          </a:p>
        </p:txBody>
      </p:sp>
      <p:sp>
        <p:nvSpPr>
          <p:cNvPr id="12" name="Text 10"/>
          <p:cNvSpPr txBox="1"/>
          <p:nvPr/>
        </p:nvSpPr>
        <p:spPr>
          <a:xfrm>
            <a:off x="5016627" y="3326130"/>
            <a:ext cx="3336417" cy="75438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Lists what went wrong</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Technical detail with no translation</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No mention of what it produced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Reads like someone junior</a:t>
            </a:r>
            <a:endParaRPr lang="en-US" sz="1088" dirty="0">
              <a:solidFill>
                <a:prstClr val="black"/>
              </a:solidFill>
              <a:latin typeface="Calibri" panose="020F0502020204030204"/>
            </a:endParaRPr>
          </a:p>
        </p:txBody>
      </p:sp>
      <p:sp>
        <p:nvSpPr>
          <p:cNvPr id="13" name="Text 11"/>
          <p:cNvSpPr txBox="1"/>
          <p:nvPr/>
        </p:nvSpPr>
        <p:spPr>
          <a:xfrm>
            <a:off x="514350" y="445770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This is one real performance review. The skill is not missing. It is applied in one place and absent in the other.</a:t>
            </a:r>
            <a:endParaRPr lang="en-US" sz="1275" dirty="0">
              <a:solidFill>
                <a:prstClr val="black"/>
              </a:solidFill>
              <a:latin typeface="Calibri" panose="020F0502020204030204"/>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Mostly I owned production incidents and legacy .NET Framework code. It's the boring part of the job. That's why I'm having trouble finding something.</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SOFTWARE ENGINEER, CURRENTLY LOOKING,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The work you discount is the work they cannot hire for.</a:t>
            </a:r>
            <a:endParaRPr lang="en-US" sz="1650" dirty="0">
              <a:solidFill>
                <a:prstClr val="black"/>
              </a:solidFill>
              <a:latin typeface="Calibri" panose="020F050202020403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DO THIS NOW</a:t>
            </a:r>
            <a:endParaRPr lang="en-US" sz="900" dirty="0">
              <a:solidFill>
                <a:prstClr val="black"/>
              </a:solidFill>
              <a:latin typeface="Calibri" panose="020F0502020204030204"/>
            </a:endParaRPr>
          </a:p>
        </p:txBody>
      </p:sp>
      <p:sp>
        <p:nvSpPr>
          <p:cNvPr id="4" name="Text 2"/>
          <p:cNvSpPr txBox="1"/>
          <p:nvPr/>
        </p:nvSpPr>
        <p:spPr>
          <a:xfrm>
            <a:off x="514350" y="768096"/>
            <a:ext cx="8113014" cy="1028700"/>
          </a:xfrm>
          <a:prstGeom prst="rect">
            <a:avLst/>
          </a:prstGeom>
          <a:noFill/>
          <a:ln/>
        </p:spPr>
        <p:txBody>
          <a:bodyPr wrap="square" lIns="0" tIns="0" rIns="0" bIns="0" rtlCol="0" anchor="t"/>
          <a:lstStyle/>
          <a:p>
            <a:pPr defTabSz="685800">
              <a:lnSpc>
                <a:spcPts val="3105"/>
              </a:lnSpc>
            </a:pPr>
            <a:r>
              <a:rPr lang="en-US" sz="2700" b="1" dirty="0">
                <a:solidFill>
                  <a:srgbClr val="FFFFFF"/>
                </a:solidFill>
                <a:latin typeface="Cambria" pitchFamily="34" charset="0"/>
                <a:ea typeface="Cambria" pitchFamily="34" charset="-122"/>
                <a:cs typeface="Cambria" pitchFamily="34" charset="-120"/>
              </a:rPr>
              <a:t>Pick one thing you shipped</a:t>
            </a:r>
            <a:endParaRPr lang="en-US" sz="2700" dirty="0">
              <a:solidFill>
                <a:prstClr val="black"/>
              </a:solidFill>
              <a:latin typeface="Calibri" panose="020F0502020204030204"/>
            </a:endParaRPr>
          </a:p>
          <a:p>
            <a:pPr defTabSz="685800">
              <a:lnSpc>
                <a:spcPts val="3105"/>
              </a:lnSpc>
            </a:pPr>
            <a:r>
              <a:rPr lang="en-US" sz="2700" b="1" dirty="0">
                <a:solidFill>
                  <a:srgbClr val="FFFFFF"/>
                </a:solidFill>
                <a:latin typeface="Cambria" pitchFamily="34" charset="0"/>
                <a:ea typeface="Cambria" pitchFamily="34" charset="-122"/>
                <a:cs typeface="Cambria" pitchFamily="34" charset="-120"/>
              </a:rPr>
              <a:t>in the last two weeks.</a:t>
            </a:r>
            <a:endParaRPr lang="en-US" sz="2700" dirty="0">
              <a:solidFill>
                <a:prstClr val="black"/>
              </a:solidFill>
              <a:latin typeface="Calibri" panose="020F0502020204030204"/>
            </a:endParaRPr>
          </a:p>
        </p:txBody>
      </p:sp>
      <p:sp>
        <p:nvSpPr>
          <p:cNvPr id="5" name="Text 3"/>
          <p:cNvSpPr txBox="1"/>
          <p:nvPr/>
        </p:nvSpPr>
        <p:spPr>
          <a:xfrm>
            <a:off x="514350" y="2194560"/>
            <a:ext cx="6055614" cy="1783080"/>
          </a:xfrm>
          <a:prstGeom prst="rect">
            <a:avLst/>
          </a:prstGeom>
          <a:noFill/>
          <a:ln/>
        </p:spPr>
        <p:txBody>
          <a:bodyPr wrap="square" lIns="0" tIns="0" rIns="0" bIns="0" rtlCol="0" anchor="t"/>
          <a:lstStyle/>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Not the most impressive one. The most recent one.</a:t>
            </a:r>
            <a:endParaRPr lang="en-US" sz="1500" dirty="0">
              <a:solidFill>
                <a:prstClr val="black"/>
              </a:solidFill>
              <a:latin typeface="Calibri" panose="020F0502020204030204"/>
            </a:endParaRPr>
          </a:p>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Write down what was broken before it, and for whom.</a:t>
            </a:r>
            <a:endParaRPr lang="en-US" sz="1500" dirty="0">
              <a:solidFill>
                <a:prstClr val="black"/>
              </a:solidFill>
              <a:latin typeface="Calibri" panose="020F0502020204030204"/>
            </a:endParaRPr>
          </a:p>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Write down the option you considered and rejected.</a:t>
            </a:r>
            <a:endParaRPr lang="en-US" sz="1500" dirty="0">
              <a:solidFill>
                <a:prstClr val="black"/>
              </a:solidFill>
              <a:latin typeface="Calibri" panose="020F0502020204030204"/>
            </a:endParaRPr>
          </a:p>
          <a:p>
            <a:pPr marL="257175" indent="-257175" defTabSz="685800">
              <a:spcAft>
                <a:spcPts val="750"/>
              </a:spcAft>
              <a:buSzPct val="100000"/>
              <a:buFontTx/>
              <a:buChar char="•"/>
            </a:pPr>
            <a:r>
              <a:rPr lang="en-US" sz="1500" dirty="0">
                <a:solidFill>
                  <a:srgbClr val="C9D4DE"/>
                </a:solidFill>
                <a:latin typeface="Calibri" pitchFamily="34" charset="0"/>
                <a:ea typeface="Calibri" pitchFamily="34" charset="-122"/>
                <a:cs typeface="Calibri" pitchFamily="34" charset="-120"/>
              </a:rPr>
              <a:t>Ninety seconds. We are going to use it for the rest of the session.</a:t>
            </a:r>
            <a:endParaRPr lang="en-US" sz="1500" dirty="0">
              <a:solidFill>
                <a:prstClr val="black"/>
              </a:solidFill>
              <a:latin typeface="Calibri" panose="020F0502020204030204"/>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Shape 0"/>
          <p:cNvSpPr/>
          <p:nvPr/>
        </p:nvSpPr>
        <p:spPr>
          <a:xfrm>
            <a:off x="514350" y="1779651"/>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1748790"/>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ACT III</a:t>
            </a:r>
            <a:endParaRPr lang="en-US" sz="900" dirty="0">
              <a:solidFill>
                <a:prstClr val="black"/>
              </a:solidFill>
              <a:latin typeface="Calibri" panose="020F0502020204030204"/>
            </a:endParaRPr>
          </a:p>
        </p:txBody>
      </p:sp>
      <p:sp>
        <p:nvSpPr>
          <p:cNvPr id="4" name="Text 2"/>
          <p:cNvSpPr txBox="1"/>
          <p:nvPr/>
        </p:nvSpPr>
        <p:spPr>
          <a:xfrm>
            <a:off x="514350" y="2057400"/>
            <a:ext cx="7290054" cy="1028700"/>
          </a:xfrm>
          <a:prstGeom prst="rect">
            <a:avLst/>
          </a:prstGeom>
          <a:noFill/>
          <a:ln/>
        </p:spPr>
        <p:txBody>
          <a:bodyPr wrap="square" lIns="0" tIns="0" rIns="0" bIns="0" rtlCol="0" anchor="t"/>
          <a:lstStyle/>
          <a:p>
            <a:pPr defTabSz="685800">
              <a:lnSpc>
                <a:spcPts val="3750"/>
              </a:lnSpc>
            </a:pPr>
            <a:r>
              <a:rPr lang="en-US" sz="3300" b="1" dirty="0">
                <a:solidFill>
                  <a:srgbClr val="FFFFFF"/>
                </a:solidFill>
                <a:latin typeface="Cambria" pitchFamily="34" charset="0"/>
                <a:ea typeface="Cambria" pitchFamily="34" charset="-122"/>
                <a:cs typeface="Cambria" pitchFamily="34" charset="-120"/>
              </a:rPr>
              <a:t>Route</a:t>
            </a:r>
            <a:endParaRPr lang="en-US" sz="3300" dirty="0">
              <a:solidFill>
                <a:prstClr val="black"/>
              </a:solidFill>
              <a:latin typeface="Calibri" panose="020F0502020204030204"/>
            </a:endParaRPr>
          </a:p>
        </p:txBody>
      </p:sp>
      <p:sp>
        <p:nvSpPr>
          <p:cNvPr id="5" name="Text 3"/>
          <p:cNvSpPr txBox="1"/>
          <p:nvPr/>
        </p:nvSpPr>
        <p:spPr>
          <a:xfrm>
            <a:off x="514350" y="3120390"/>
            <a:ext cx="6329934" cy="617220"/>
          </a:xfrm>
          <a:prstGeom prst="rect">
            <a:avLst/>
          </a:prstGeom>
          <a:noFill/>
          <a:ln/>
        </p:spPr>
        <p:txBody>
          <a:bodyPr wrap="square" lIns="0" tIns="0" rIns="0" bIns="0" rtlCol="0" anchor="t"/>
          <a:lstStyle/>
          <a:p>
            <a:pPr defTabSz="685800">
              <a:lnSpc>
                <a:spcPts val="1740"/>
              </a:lnSpc>
            </a:pPr>
            <a:r>
              <a:rPr lang="en-US" sz="1200" dirty="0">
                <a:solidFill>
                  <a:srgbClr val="C9D4DE"/>
                </a:solidFill>
                <a:latin typeface="Calibri" pitchFamily="34" charset="0"/>
                <a:ea typeface="Calibri" pitchFamily="34" charset="-122"/>
                <a:cs typeface="Calibri" pitchFamily="34" charset="-120"/>
              </a:rPr>
              <a:t>Same signal. Four consumers. Each one further from the work.</a:t>
            </a:r>
            <a:endParaRPr lang="en-US" sz="1200" dirty="0">
              <a:solidFill>
                <a:prstClr val="black"/>
              </a:solidFill>
              <a:latin typeface="Calibri" panose="020F0502020204030204"/>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CONSUMER LADDER</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Who is reading?</a:t>
            </a:r>
            <a:endParaRPr lang="en-US" sz="2850" dirty="0">
              <a:solidFill>
                <a:prstClr val="black"/>
              </a:solidFill>
              <a:latin typeface="Calibri" panose="020F0502020204030204"/>
            </a:endParaRPr>
          </a:p>
        </p:txBody>
      </p:sp>
      <p:sp>
        <p:nvSpPr>
          <p:cNvPr id="5" name="Shape 3"/>
          <p:cNvSpPr/>
          <p:nvPr/>
        </p:nvSpPr>
        <p:spPr>
          <a:xfrm>
            <a:off x="1378458" y="1645920"/>
            <a:ext cx="7248906" cy="603504"/>
          </a:xfrm>
          <a:prstGeom prst="roundRect">
            <a:avLst>
              <a:gd name="adj" fmla="val 7955"/>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1584198" y="1803654"/>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1584198" y="1803654"/>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2029968" y="1776222"/>
            <a:ext cx="1440180" cy="342900"/>
          </a:xfrm>
          <a:prstGeom prst="rect">
            <a:avLst/>
          </a:prstGeom>
          <a:noFill/>
          <a:ln/>
        </p:spPr>
        <p:txBody>
          <a:bodyPr wrap="square" lIns="0" tIns="0" rIns="0" bIns="0" rtlCol="0" anchor="ctr"/>
          <a:lstStyle/>
          <a:p>
            <a:pPr defTabSz="685800"/>
            <a:r>
              <a:rPr lang="en-US" sz="1575" b="1" dirty="0">
                <a:solidFill>
                  <a:srgbClr val="173451"/>
                </a:solidFill>
                <a:latin typeface="Cambria" pitchFamily="34" charset="0"/>
                <a:ea typeface="Cambria" pitchFamily="34" charset="-122"/>
                <a:cs typeface="Cambria" pitchFamily="34" charset="-120"/>
              </a:rPr>
              <a:t>Teammate</a:t>
            </a:r>
            <a:endParaRPr lang="en-US" sz="1575" dirty="0">
              <a:solidFill>
                <a:prstClr val="black"/>
              </a:solidFill>
              <a:latin typeface="Calibri" panose="020F0502020204030204"/>
            </a:endParaRPr>
          </a:p>
        </p:txBody>
      </p:sp>
      <p:sp>
        <p:nvSpPr>
          <p:cNvPr id="9" name="Text 7"/>
          <p:cNvSpPr txBox="1"/>
          <p:nvPr/>
        </p:nvSpPr>
        <p:spPr>
          <a:xfrm>
            <a:off x="3634740" y="1776222"/>
            <a:ext cx="4752594" cy="342900"/>
          </a:xfrm>
          <a:prstGeom prst="rect">
            <a:avLst/>
          </a:prstGeom>
          <a:noFill/>
          <a:ln/>
        </p:spPr>
        <p:txBody>
          <a:bodyPr wrap="square" lIns="0" tIns="0" rIns="0" bIns="0" rtlCol="0" anchor="ctr"/>
          <a:lstStyle/>
          <a:p>
            <a:pPr defTabSz="685800"/>
            <a:r>
              <a:rPr lang="en-US" sz="1088" dirty="0">
                <a:solidFill>
                  <a:srgbClr val="5C6B7A"/>
                </a:solidFill>
                <a:latin typeface="Calibri" pitchFamily="34" charset="0"/>
                <a:ea typeface="Calibri" pitchFamily="34" charset="-122"/>
                <a:cs typeface="Calibri" pitchFamily="34" charset="-120"/>
              </a:rPr>
              <a:t>Closest to the work. Needs the least translation. Pays off in days.</a:t>
            </a:r>
            <a:endParaRPr lang="en-US" sz="1088" dirty="0">
              <a:solidFill>
                <a:prstClr val="black"/>
              </a:solidFill>
              <a:latin typeface="Calibri" panose="020F0502020204030204"/>
            </a:endParaRPr>
          </a:p>
        </p:txBody>
      </p:sp>
      <p:sp>
        <p:nvSpPr>
          <p:cNvPr id="10" name="Shape 8"/>
          <p:cNvSpPr/>
          <p:nvPr/>
        </p:nvSpPr>
        <p:spPr>
          <a:xfrm>
            <a:off x="1090422" y="2359152"/>
            <a:ext cx="7536942" cy="603504"/>
          </a:xfrm>
          <a:prstGeom prst="roundRect">
            <a:avLst>
              <a:gd name="adj" fmla="val 7955"/>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1296162" y="2516886"/>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1296162" y="2516886"/>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1741932" y="2489454"/>
            <a:ext cx="1440180" cy="342900"/>
          </a:xfrm>
          <a:prstGeom prst="rect">
            <a:avLst/>
          </a:prstGeom>
          <a:noFill/>
          <a:ln/>
        </p:spPr>
        <p:txBody>
          <a:bodyPr wrap="square" lIns="0" tIns="0" rIns="0" bIns="0" rtlCol="0" anchor="ctr"/>
          <a:lstStyle/>
          <a:p>
            <a:pPr defTabSz="685800"/>
            <a:r>
              <a:rPr lang="en-US" sz="1575" b="1" dirty="0">
                <a:solidFill>
                  <a:srgbClr val="173451"/>
                </a:solidFill>
                <a:latin typeface="Cambria" pitchFamily="34" charset="0"/>
                <a:ea typeface="Cambria" pitchFamily="34" charset="-122"/>
                <a:cs typeface="Cambria" pitchFamily="34" charset="-120"/>
              </a:rPr>
              <a:t>Manager</a:t>
            </a:r>
            <a:endParaRPr lang="en-US" sz="1575" dirty="0">
              <a:solidFill>
                <a:prstClr val="black"/>
              </a:solidFill>
              <a:latin typeface="Calibri" panose="020F0502020204030204"/>
            </a:endParaRPr>
          </a:p>
        </p:txBody>
      </p:sp>
      <p:sp>
        <p:nvSpPr>
          <p:cNvPr id="14" name="Text 12"/>
          <p:cNvSpPr txBox="1"/>
          <p:nvPr/>
        </p:nvSpPr>
        <p:spPr>
          <a:xfrm>
            <a:off x="3634740" y="2489454"/>
            <a:ext cx="4752594" cy="342900"/>
          </a:xfrm>
          <a:prstGeom prst="rect">
            <a:avLst/>
          </a:prstGeom>
          <a:noFill/>
          <a:ln/>
        </p:spPr>
        <p:txBody>
          <a:bodyPr wrap="square" lIns="0" tIns="0" rIns="0" bIns="0" rtlCol="0" anchor="ctr"/>
          <a:lstStyle/>
          <a:p>
            <a:pPr defTabSz="685800"/>
            <a:r>
              <a:rPr lang="en-US" sz="1088" dirty="0">
                <a:solidFill>
                  <a:srgbClr val="5C6B7A"/>
                </a:solidFill>
                <a:latin typeface="Calibri" pitchFamily="34" charset="0"/>
                <a:ea typeface="Calibri" pitchFamily="34" charset="-122"/>
                <a:cs typeface="Calibri" pitchFamily="34" charset="-120"/>
              </a:rPr>
              <a:t>One step removed. Needs the consequence, not the mechanism.</a:t>
            </a:r>
            <a:endParaRPr lang="en-US" sz="1088" dirty="0">
              <a:solidFill>
                <a:prstClr val="black"/>
              </a:solidFill>
              <a:latin typeface="Calibri" panose="020F0502020204030204"/>
            </a:endParaRPr>
          </a:p>
        </p:txBody>
      </p:sp>
      <p:sp>
        <p:nvSpPr>
          <p:cNvPr id="15" name="Shape 13"/>
          <p:cNvSpPr/>
          <p:nvPr/>
        </p:nvSpPr>
        <p:spPr>
          <a:xfrm>
            <a:off x="802386" y="3072384"/>
            <a:ext cx="7824978" cy="603504"/>
          </a:xfrm>
          <a:prstGeom prst="roundRect">
            <a:avLst>
              <a:gd name="adj" fmla="val 7955"/>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1008126" y="3230118"/>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1008126" y="3230118"/>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1453896" y="3202686"/>
            <a:ext cx="1440180" cy="342900"/>
          </a:xfrm>
          <a:prstGeom prst="rect">
            <a:avLst/>
          </a:prstGeom>
          <a:noFill/>
          <a:ln/>
        </p:spPr>
        <p:txBody>
          <a:bodyPr wrap="square" lIns="0" tIns="0" rIns="0" bIns="0" rtlCol="0" anchor="ctr"/>
          <a:lstStyle/>
          <a:p>
            <a:pPr defTabSz="685800"/>
            <a:r>
              <a:rPr lang="en-US" sz="1575" b="1" dirty="0">
                <a:solidFill>
                  <a:srgbClr val="173451"/>
                </a:solidFill>
                <a:latin typeface="Cambria" pitchFamily="34" charset="0"/>
                <a:ea typeface="Cambria" pitchFamily="34" charset="-122"/>
                <a:cs typeface="Cambria" pitchFamily="34" charset="-120"/>
              </a:rPr>
              <a:t>Org</a:t>
            </a:r>
            <a:endParaRPr lang="en-US" sz="1575" dirty="0">
              <a:solidFill>
                <a:prstClr val="black"/>
              </a:solidFill>
              <a:latin typeface="Calibri" panose="020F0502020204030204"/>
            </a:endParaRPr>
          </a:p>
        </p:txBody>
      </p:sp>
      <p:sp>
        <p:nvSpPr>
          <p:cNvPr id="19" name="Text 17"/>
          <p:cNvSpPr txBox="1"/>
          <p:nvPr/>
        </p:nvSpPr>
        <p:spPr>
          <a:xfrm>
            <a:off x="3634740" y="3202686"/>
            <a:ext cx="4752594" cy="342900"/>
          </a:xfrm>
          <a:prstGeom prst="rect">
            <a:avLst/>
          </a:prstGeom>
          <a:noFill/>
          <a:ln/>
        </p:spPr>
        <p:txBody>
          <a:bodyPr wrap="square" lIns="0" tIns="0" rIns="0" bIns="0" rtlCol="0" anchor="ctr"/>
          <a:lstStyle/>
          <a:p>
            <a:pPr defTabSz="685800"/>
            <a:r>
              <a:rPr lang="en-US" sz="1088" dirty="0">
                <a:solidFill>
                  <a:srgbClr val="5C6B7A"/>
                </a:solidFill>
                <a:latin typeface="Calibri" pitchFamily="34" charset="0"/>
                <a:ea typeface="Calibri" pitchFamily="34" charset="-122"/>
                <a:cs typeface="Calibri" pitchFamily="34" charset="-120"/>
              </a:rPr>
              <a:t>Does not know your system exists. Needs a reason to care first.</a:t>
            </a:r>
            <a:endParaRPr lang="en-US" sz="1088" dirty="0">
              <a:solidFill>
                <a:prstClr val="black"/>
              </a:solidFill>
              <a:latin typeface="Calibri" panose="020F0502020204030204"/>
            </a:endParaRPr>
          </a:p>
        </p:txBody>
      </p:sp>
      <p:sp>
        <p:nvSpPr>
          <p:cNvPr id="20" name="Shape 18"/>
          <p:cNvSpPr/>
          <p:nvPr/>
        </p:nvSpPr>
        <p:spPr>
          <a:xfrm>
            <a:off x="514350" y="3785616"/>
            <a:ext cx="8113014" cy="603504"/>
          </a:xfrm>
          <a:prstGeom prst="roundRect">
            <a:avLst>
              <a:gd name="adj" fmla="val 7955"/>
            </a:avLst>
          </a:prstGeom>
          <a:solidFill>
            <a:srgbClr val="173451"/>
          </a:solidFill>
          <a:ln w="12700">
            <a:solidFill>
              <a:srgbClr val="173451"/>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21" name="Shape 19"/>
          <p:cNvSpPr/>
          <p:nvPr/>
        </p:nvSpPr>
        <p:spPr>
          <a:xfrm>
            <a:off x="720090" y="3943350"/>
            <a:ext cx="288036" cy="28803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2" name="Text 20"/>
          <p:cNvSpPr txBox="1"/>
          <p:nvPr/>
        </p:nvSpPr>
        <p:spPr>
          <a:xfrm>
            <a:off x="720090" y="3943350"/>
            <a:ext cx="288036" cy="288036"/>
          </a:xfrm>
          <a:prstGeom prst="rect">
            <a:avLst/>
          </a:prstGeom>
          <a:noFill/>
          <a:ln/>
        </p:spPr>
        <p:txBody>
          <a:bodyPr wrap="square" lIns="0" tIns="0" rIns="0" bIns="0" rtlCol="0" anchor="ctr"/>
          <a:lstStyle/>
          <a:p>
            <a:pPr algn="ctr" defTabSz="685800"/>
            <a:r>
              <a:rPr lang="en-US" sz="1125" b="1" dirty="0">
                <a:solidFill>
                  <a:srgbClr val="173451"/>
                </a:solidFill>
                <a:latin typeface="Calibri" pitchFamily="34" charset="0"/>
                <a:ea typeface="Calibri" pitchFamily="34" charset="-122"/>
                <a:cs typeface="Calibri" pitchFamily="34" charset="-120"/>
              </a:rPr>
              <a:t>4</a:t>
            </a:r>
            <a:endParaRPr lang="en-US" sz="1125" dirty="0">
              <a:solidFill>
                <a:prstClr val="black"/>
              </a:solidFill>
              <a:latin typeface="Calibri" panose="020F0502020204030204"/>
            </a:endParaRPr>
          </a:p>
        </p:txBody>
      </p:sp>
      <p:sp>
        <p:nvSpPr>
          <p:cNvPr id="23" name="Text 21"/>
          <p:cNvSpPr txBox="1"/>
          <p:nvPr/>
        </p:nvSpPr>
        <p:spPr>
          <a:xfrm>
            <a:off x="1165860" y="3915918"/>
            <a:ext cx="1440180" cy="342900"/>
          </a:xfrm>
          <a:prstGeom prst="rect">
            <a:avLst/>
          </a:prstGeom>
          <a:noFill/>
          <a:ln/>
        </p:spPr>
        <p:txBody>
          <a:bodyPr wrap="square" lIns="0" tIns="0" rIns="0" bIns="0" rtlCol="0" anchor="ctr"/>
          <a:lstStyle/>
          <a:p>
            <a:pPr defTabSz="685800"/>
            <a:r>
              <a:rPr lang="en-US" sz="1575" b="1" dirty="0">
                <a:solidFill>
                  <a:srgbClr val="FFFFFF"/>
                </a:solidFill>
                <a:latin typeface="Cambria" pitchFamily="34" charset="0"/>
                <a:ea typeface="Cambria" pitchFamily="34" charset="-122"/>
                <a:cs typeface="Cambria" pitchFamily="34" charset="-120"/>
              </a:rPr>
              <a:t>Industry</a:t>
            </a:r>
            <a:endParaRPr lang="en-US" sz="1575" dirty="0">
              <a:solidFill>
                <a:prstClr val="black"/>
              </a:solidFill>
              <a:latin typeface="Calibri" panose="020F0502020204030204"/>
            </a:endParaRPr>
          </a:p>
        </p:txBody>
      </p:sp>
      <p:sp>
        <p:nvSpPr>
          <p:cNvPr id="24" name="Text 22"/>
          <p:cNvSpPr txBox="1"/>
          <p:nvPr/>
        </p:nvSpPr>
        <p:spPr>
          <a:xfrm>
            <a:off x="3634740" y="3915918"/>
            <a:ext cx="4752594" cy="342900"/>
          </a:xfrm>
          <a:prstGeom prst="rect">
            <a:avLst/>
          </a:prstGeom>
          <a:noFill/>
          <a:ln/>
        </p:spPr>
        <p:txBody>
          <a:bodyPr wrap="square" lIns="0" tIns="0" rIns="0" bIns="0" rtlCol="0" anchor="ctr"/>
          <a:lstStyle/>
          <a:p>
            <a:pPr defTabSz="685800"/>
            <a:r>
              <a:rPr lang="en-US" sz="1088" dirty="0">
                <a:solidFill>
                  <a:srgbClr val="C9D4DE"/>
                </a:solidFill>
                <a:latin typeface="Calibri" pitchFamily="34" charset="0"/>
                <a:ea typeface="Calibri" pitchFamily="34" charset="-122"/>
                <a:cs typeface="Calibri" pitchFamily="34" charset="-120"/>
              </a:rPr>
              <a:t>Does not know you exist. Needs the problem to be theirs too.</a:t>
            </a:r>
            <a:endParaRPr lang="en-US" sz="1088" dirty="0">
              <a:solidFill>
                <a:prstClr val="black"/>
              </a:solidFill>
              <a:latin typeface="Calibri" panose="020F0502020204030204"/>
            </a:endParaRPr>
          </a:p>
        </p:txBody>
      </p:sp>
      <p:sp>
        <p:nvSpPr>
          <p:cNvPr id="25" name="Text 23"/>
          <p:cNvSpPr txBox="1"/>
          <p:nvPr/>
        </p:nvSpPr>
        <p:spPr>
          <a:xfrm>
            <a:off x="514350" y="452628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It is the same piece of work every time. What changes is how much context you can assume, which is why each rung needs more translation than the one below it.</a:t>
            </a:r>
            <a:endParaRPr lang="en-US" sz="1275" dirty="0">
              <a:solidFill>
                <a:prstClr val="black"/>
              </a:solidFill>
              <a:latin typeface="Calibri" panose="020F050202020403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RUNGS ONE AND TWO</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Inside the team.</a:t>
            </a:r>
            <a:endParaRPr lang="en-US" sz="2850" dirty="0">
              <a:solidFill>
                <a:prstClr val="black"/>
              </a:solidFill>
              <a:latin typeface="Calibri" panose="020F0502020204030204"/>
            </a:endParaRPr>
          </a:p>
        </p:txBody>
      </p:sp>
      <p:sp>
        <p:nvSpPr>
          <p:cNvPr id="5" name="Shape 3"/>
          <p:cNvSpPr/>
          <p:nvPr/>
        </p:nvSpPr>
        <p:spPr>
          <a:xfrm>
            <a:off x="514350" y="1645920"/>
            <a:ext cx="3885057"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88670" y="1885950"/>
            <a:ext cx="3336417" cy="342900"/>
          </a:xfrm>
          <a:prstGeom prst="rect">
            <a:avLst/>
          </a:prstGeom>
          <a:noFill/>
          <a:ln/>
        </p:spPr>
        <p:txBody>
          <a:bodyPr wrap="square" lIns="0" tIns="0" rIns="0" bIns="0" rtlCol="0" anchor="ctr"/>
          <a:lstStyle/>
          <a:p>
            <a:pPr defTabSz="685800"/>
            <a:r>
              <a:rPr lang="en-US" sz="975" b="1" kern="0" spc="113" dirty="0">
                <a:solidFill>
                  <a:srgbClr val="C0392B"/>
                </a:solidFill>
                <a:latin typeface="Calibri" pitchFamily="34" charset="0"/>
                <a:ea typeface="Calibri" pitchFamily="34" charset="-122"/>
                <a:cs typeface="Calibri" pitchFamily="34" charset="-120"/>
              </a:rPr>
              <a:t>RUNG 1: TEAMMATE</a:t>
            </a:r>
            <a:endParaRPr lang="en-US" sz="975" dirty="0">
              <a:solidFill>
                <a:prstClr val="black"/>
              </a:solidFill>
              <a:latin typeface="Calibri" panose="020F0502020204030204"/>
            </a:endParaRPr>
          </a:p>
        </p:txBody>
      </p:sp>
      <p:sp>
        <p:nvSpPr>
          <p:cNvPr id="7" name="Text 5"/>
          <p:cNvSpPr txBox="1"/>
          <p:nvPr/>
        </p:nvSpPr>
        <p:spPr>
          <a:xfrm>
            <a:off x="788670" y="22631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Make the reasoning reusable</a:t>
            </a:r>
            <a:endParaRPr lang="en-US" sz="1650" dirty="0">
              <a:solidFill>
                <a:prstClr val="black"/>
              </a:solidFill>
              <a:latin typeface="Calibri" panose="020F0502020204030204"/>
            </a:endParaRPr>
          </a:p>
        </p:txBody>
      </p:sp>
      <p:sp>
        <p:nvSpPr>
          <p:cNvPr id="8" name="Text 6"/>
          <p:cNvSpPr txBox="1"/>
          <p:nvPr/>
        </p:nvSpPr>
        <p:spPr>
          <a:xfrm>
            <a:off x="788670" y="2983230"/>
            <a:ext cx="3336417" cy="89154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The PR that explains why</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The decision record in the repo</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The answer written in the channel, not the DM</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Cost: minutes. Payoff: days.</a:t>
            </a:r>
            <a:endParaRPr lang="en-US" sz="1088" dirty="0">
              <a:solidFill>
                <a:prstClr val="black"/>
              </a:solidFill>
              <a:latin typeface="Calibri" panose="020F0502020204030204"/>
            </a:endParaRPr>
          </a:p>
        </p:txBody>
      </p:sp>
      <p:sp>
        <p:nvSpPr>
          <p:cNvPr id="9" name="Shape 7"/>
          <p:cNvSpPr/>
          <p:nvPr/>
        </p:nvSpPr>
        <p:spPr>
          <a:xfrm>
            <a:off x="4742307" y="1645920"/>
            <a:ext cx="3885057"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0" name="Text 8"/>
          <p:cNvSpPr txBox="1"/>
          <p:nvPr/>
        </p:nvSpPr>
        <p:spPr>
          <a:xfrm>
            <a:off x="5016627" y="1885950"/>
            <a:ext cx="3336417" cy="342900"/>
          </a:xfrm>
          <a:prstGeom prst="rect">
            <a:avLst/>
          </a:prstGeom>
          <a:noFill/>
          <a:ln/>
        </p:spPr>
        <p:txBody>
          <a:bodyPr wrap="square" lIns="0" tIns="0" rIns="0" bIns="0" rtlCol="0" anchor="ctr"/>
          <a:lstStyle/>
          <a:p>
            <a:pPr defTabSz="685800"/>
            <a:r>
              <a:rPr lang="en-US" sz="975" b="1" kern="0" spc="113" dirty="0">
                <a:solidFill>
                  <a:srgbClr val="1E7A4B"/>
                </a:solidFill>
                <a:latin typeface="Calibri" pitchFamily="34" charset="0"/>
                <a:ea typeface="Calibri" pitchFamily="34" charset="-122"/>
                <a:cs typeface="Calibri" pitchFamily="34" charset="-120"/>
              </a:rPr>
              <a:t>RUNG 2: MANAGER</a:t>
            </a:r>
            <a:endParaRPr lang="en-US" sz="975" dirty="0">
              <a:solidFill>
                <a:prstClr val="black"/>
              </a:solidFill>
              <a:latin typeface="Calibri" panose="020F0502020204030204"/>
            </a:endParaRPr>
          </a:p>
        </p:txBody>
      </p:sp>
      <p:sp>
        <p:nvSpPr>
          <p:cNvPr id="11" name="Text 9"/>
          <p:cNvSpPr txBox="1"/>
          <p:nvPr/>
        </p:nvSpPr>
        <p:spPr>
          <a:xfrm>
            <a:off x="5016627" y="22631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Make the consequence legible</a:t>
            </a:r>
            <a:endParaRPr lang="en-US" sz="1650" dirty="0">
              <a:solidFill>
                <a:prstClr val="black"/>
              </a:solidFill>
              <a:latin typeface="Calibri" panose="020F0502020204030204"/>
            </a:endParaRPr>
          </a:p>
        </p:txBody>
      </p:sp>
      <p:sp>
        <p:nvSpPr>
          <p:cNvPr id="12" name="Text 10"/>
          <p:cNvSpPr txBox="1"/>
          <p:nvPr/>
        </p:nvSpPr>
        <p:spPr>
          <a:xfrm>
            <a:off x="5016627" y="2983230"/>
            <a:ext cx="3336417" cy="89154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A short weekly signal, not a report you submit</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Consequence first, mechanism only if asked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One paragraph, same time every week</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Cost: minutes. Payoff: weeks.</a:t>
            </a:r>
            <a:endParaRPr lang="en-US" sz="1088" dirty="0">
              <a:solidFill>
                <a:prstClr val="black"/>
              </a:solidFill>
              <a:latin typeface="Calibri" panose="020F0502020204030204"/>
            </a:endParaRPr>
          </a:p>
        </p:txBody>
      </p:sp>
      <p:sp>
        <p:nvSpPr>
          <p:cNvPr id="13" name="Text 11"/>
          <p:cNvSpPr txBox="1"/>
          <p:nvPr/>
        </p:nvSpPr>
        <p:spPr>
          <a:xfrm>
            <a:off x="514350" y="428625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If this feels too small to matter, that is the point. These two rungs are where most of the available value is sitting.</a:t>
            </a:r>
            <a:endParaRPr lang="en-US" sz="1275" dirty="0">
              <a:solidFill>
                <a:prstClr val="black"/>
              </a:solidFill>
              <a:latin typeface="Calibri" panose="020F0502020204030204"/>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A developer has to make sure their contributions are seen, or somebody else takes the credit for them.</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FULL STACK ENGINEER,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He is not job hunting. He wants his name on what he built.</a:t>
            </a:r>
            <a:endParaRPr lang="en-US" sz="1650" dirty="0">
              <a:solidFill>
                <a:prstClr val="black"/>
              </a:solidFill>
              <a:latin typeface="Calibri" panose="020F0502020204030204"/>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RUNG THREE: THE ORG</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Outside your team, inside the building.</a:t>
            </a:r>
            <a:endParaRPr lang="en-US" sz="2850" dirty="0">
              <a:solidFill>
                <a:prstClr val="black"/>
              </a:solidFill>
              <a:latin typeface="Calibri" panose="020F0502020204030204"/>
            </a:endParaRPr>
          </a:p>
        </p:txBody>
      </p:sp>
      <p:sp>
        <p:nvSpPr>
          <p:cNvPr id="5" name="Shape 3"/>
          <p:cNvSpPr/>
          <p:nvPr/>
        </p:nvSpPr>
        <p:spPr>
          <a:xfrm>
            <a:off x="514350"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Announce the event</a:t>
            </a:r>
            <a:endParaRPr lang="en-US" sz="1425" dirty="0">
              <a:solidFill>
                <a:prstClr val="black"/>
              </a:solidFill>
              <a:latin typeface="Calibri" panose="020F0502020204030204"/>
            </a:endParaRPr>
          </a:p>
        </p:txBody>
      </p:sp>
      <p:sp>
        <p:nvSpPr>
          <p:cNvPr id="9" name="Text 7"/>
          <p:cNvSpPr txBox="1"/>
          <p:nvPr/>
        </p:nvSpPr>
        <p:spPr>
          <a:xfrm>
            <a:off x="754380"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Milestones and completions already happen. You are not manufacturing occasions, you are using the ones you have and currently waste.</a:t>
            </a:r>
            <a:endParaRPr lang="en-US" sz="1050" dirty="0">
              <a:solidFill>
                <a:prstClr val="black"/>
              </a:solidFill>
              <a:latin typeface="Calibri" panose="020F0502020204030204"/>
            </a:endParaRPr>
          </a:p>
        </p:txBody>
      </p:sp>
      <p:sp>
        <p:nvSpPr>
          <p:cNvPr id="10" name="Shape 8"/>
          <p:cNvSpPr/>
          <p:nvPr/>
        </p:nvSpPr>
        <p:spPr>
          <a:xfrm>
            <a:off x="3298698"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Use the channel you have</a:t>
            </a:r>
            <a:endParaRPr lang="en-US" sz="1425" dirty="0">
              <a:solidFill>
                <a:prstClr val="black"/>
              </a:solidFill>
              <a:latin typeface="Calibri" panose="020F0502020204030204"/>
            </a:endParaRPr>
          </a:p>
        </p:txBody>
      </p:sp>
      <p:sp>
        <p:nvSpPr>
          <p:cNvPr id="14" name="Text 12"/>
          <p:cNvSpPr txBox="1"/>
          <p:nvPr/>
        </p:nvSpPr>
        <p:spPr>
          <a:xfrm>
            <a:off x="3538728"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Most of us already have some access we underuse: a skip-level, a guild, a demo slot. Usually aimed at the wrong altitude.</a:t>
            </a:r>
            <a:endParaRPr lang="en-US" sz="1050" dirty="0">
              <a:solidFill>
                <a:prstClr val="black"/>
              </a:solidFill>
              <a:latin typeface="Calibri" panose="020F0502020204030204"/>
            </a:endParaRPr>
          </a:p>
        </p:txBody>
      </p:sp>
      <p:sp>
        <p:nvSpPr>
          <p:cNvPr id="15" name="Shape 13"/>
          <p:cNvSpPr/>
          <p:nvPr/>
        </p:nvSpPr>
        <p:spPr>
          <a:xfrm>
            <a:off x="6083046" y="1680210"/>
            <a:ext cx="2544318" cy="2331720"/>
          </a:xfrm>
          <a:prstGeom prst="roundRect">
            <a:avLst>
              <a:gd name="adj" fmla="val 235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Keep driving it</a:t>
            </a:r>
            <a:endParaRPr lang="en-US" sz="1425" dirty="0">
              <a:solidFill>
                <a:prstClr val="black"/>
              </a:solidFill>
              <a:latin typeface="Calibri" panose="020F0502020204030204"/>
            </a:endParaRPr>
          </a:p>
        </p:txBody>
      </p:sp>
      <p:sp>
        <p:nvSpPr>
          <p:cNvPr id="19" name="Text 17"/>
          <p:cNvSpPr txBox="1"/>
          <p:nvPr/>
        </p:nvSpPr>
        <p:spPr>
          <a:xfrm>
            <a:off x="6323076" y="2791206"/>
            <a:ext cx="2064258" cy="96012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Stay with the problem after your part is finished. Ownership past your own boundary is what reads as value.</a:t>
            </a:r>
            <a:endParaRPr lang="en-US" sz="1050" dirty="0">
              <a:solidFill>
                <a:prstClr val="black"/>
              </a:solidFill>
              <a:latin typeface="Calibri" panose="020F0502020204030204"/>
            </a:endParaRPr>
          </a:p>
        </p:txBody>
      </p:sp>
      <p:sp>
        <p:nvSpPr>
          <p:cNvPr id="20" name="Text 18"/>
          <p:cNvSpPr txBox="1"/>
          <p:nvPr/>
        </p:nvSpPr>
        <p:spPr>
          <a:xfrm>
            <a:off x="514350" y="414909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Event-driven, not manufactured. That distinction is what keeps this from feeling performative.</a:t>
            </a:r>
            <a:endParaRPr lang="en-US" sz="1275" dirty="0">
              <a:solidFill>
                <a:prstClr val="black"/>
              </a:solidFill>
              <a:latin typeface="Calibri" panose="020F0502020204030204"/>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MOVE NOBODY EXPECTS</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Routing other people's signal</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builds yours.</a:t>
            </a:r>
            <a:endParaRPr lang="en-US" sz="2550" dirty="0">
              <a:solidFill>
                <a:prstClr val="black"/>
              </a:solidFill>
              <a:latin typeface="Calibri" panose="020F0502020204030204"/>
            </a:endParaRPr>
          </a:p>
        </p:txBody>
      </p:sp>
      <p:sp>
        <p:nvSpPr>
          <p:cNvPr id="5" name="Text 3"/>
          <p:cNvSpPr txBox="1"/>
          <p:nvPr/>
        </p:nvSpPr>
        <p:spPr>
          <a:xfrm>
            <a:off x="514350" y="2160270"/>
            <a:ext cx="5918454" cy="1645920"/>
          </a:xfrm>
          <a:prstGeom prst="rect">
            <a:avLst/>
          </a:prstGeom>
          <a:noFill/>
          <a:ln/>
        </p:spPr>
        <p:txBody>
          <a:bodyPr wrap="square" lIns="0" tIns="0" rIns="0" bIns="0" rtlCol="0" anchor="t"/>
          <a:lstStyle/>
          <a:p>
            <a:pPr defTabSz="685800">
              <a:lnSpc>
                <a:spcPts val="2066"/>
              </a:lnSpc>
            </a:pPr>
            <a:r>
              <a:rPr lang="en-US" sz="1425" dirty="0">
                <a:solidFill>
                  <a:srgbClr val="5C6B7A"/>
                </a:solidFill>
                <a:latin typeface="Calibri" pitchFamily="34" charset="0"/>
                <a:ea typeface="Calibri" pitchFamily="34" charset="-122"/>
                <a:cs typeface="Calibri" pitchFamily="34" charset="-120"/>
              </a:rPr>
              <a:t>The most durable reputations in this industry belong to people who spent years pointing at other people's work.</a:t>
            </a:r>
            <a:endParaRPr lang="en-US" sz="1425" dirty="0">
              <a:solidFill>
                <a:prstClr val="black"/>
              </a:solidFill>
              <a:latin typeface="Calibri" panose="020F0502020204030204"/>
            </a:endParaRPr>
          </a:p>
          <a:p>
            <a:pPr defTabSz="685800">
              <a:lnSpc>
                <a:spcPts val="2066"/>
              </a:lnSpc>
            </a:pPr>
            <a:endParaRPr lang="en-US" sz="1425" dirty="0">
              <a:solidFill>
                <a:prstClr val="black"/>
              </a:solidFill>
              <a:latin typeface="Calibri" panose="020F0502020204030204"/>
            </a:endParaRPr>
          </a:p>
          <a:p>
            <a:pPr defTabSz="685800">
              <a:lnSpc>
                <a:spcPts val="2066"/>
              </a:lnSpc>
            </a:pPr>
            <a:r>
              <a:rPr lang="en-US" sz="1425" dirty="0">
                <a:solidFill>
                  <a:srgbClr val="5C6B7A"/>
                </a:solidFill>
                <a:latin typeface="Calibri" pitchFamily="34" charset="0"/>
                <a:ea typeface="Calibri" pitchFamily="34" charset="-122"/>
                <a:cs typeface="Calibri" pitchFamily="34" charset="-120"/>
              </a:rPr>
              <a:t>The developer who wrote the foreword to my book built his by running a site that collected and amplified what other people were publishing. He became the center of that community by being its router.</a:t>
            </a:r>
            <a:endParaRPr lang="en-US" sz="1425" dirty="0">
              <a:solidFill>
                <a:prstClr val="black"/>
              </a:solidFill>
              <a:latin typeface="Calibri" panose="020F0502020204030204"/>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For most of my career the work and the people led me to the next role. Then my network shrank, and that stopped happening.</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SOLUTION ARCHITECT, FIVE MONTHS SEARCHING,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That is not a networking failure. It is a routing failure.</a:t>
            </a:r>
            <a:endParaRPr lang="en-US" sz="1650" dirty="0">
              <a:solidFill>
                <a:prstClr val="black"/>
              </a:solidFill>
              <a:latin typeface="Calibri" panose="020F0502020204030204"/>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HOW HIRING DECISIONS ACTUALLY GET MADE</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Nobody wants to hire a stranger.</a:t>
            </a:r>
            <a:endParaRPr lang="en-US" sz="2850" dirty="0"/>
          </a:p>
        </p:txBody>
      </p:sp>
      <p:sp>
        <p:nvSpPr>
          <p:cNvPr id="5" name="Text 3"/>
          <p:cNvSpPr txBox="1"/>
          <p:nvPr/>
        </p:nvSpPr>
        <p:spPr>
          <a:xfrm>
            <a:off x="514350" y="1611630"/>
            <a:ext cx="6467094" cy="891540"/>
          </a:xfrm>
          <a:prstGeom prst="rect">
            <a:avLst/>
          </a:prstGeom>
          <a:noFill/>
          <a:ln/>
        </p:spPr>
        <p:txBody>
          <a:bodyPr wrap="square" lIns="0" tIns="0" rIns="0" bIns="0" rtlCol="0" anchor="t"/>
          <a:lstStyle/>
          <a:p>
            <a:pPr>
              <a:lnSpc>
                <a:spcPts val="1958"/>
              </a:lnSpc>
            </a:pPr>
            <a:r>
              <a:rPr lang="en-US" sz="1350" dirty="0">
                <a:solidFill>
                  <a:srgbClr val="5C6B7A"/>
                </a:solidFill>
                <a:latin typeface="Calibri" pitchFamily="34" charset="0"/>
                <a:ea typeface="Calibri" pitchFamily="34" charset="-122"/>
                <a:cs typeface="Calibri" pitchFamily="34" charset="-120"/>
              </a:rPr>
              <a:t>Every hire is a bet with incomplete information. A resume is the weakest evidence in the process and everyone involved knows it, which is why the first move in most hiring conversations is asking around for someone who can vouch.</a:t>
            </a:r>
            <a:endParaRPr lang="en-US" sz="1350" dirty="0"/>
          </a:p>
        </p:txBody>
      </p:sp>
      <p:sp>
        <p:nvSpPr>
          <p:cNvPr id="6" name="Shape 4"/>
          <p:cNvSpPr/>
          <p:nvPr/>
        </p:nvSpPr>
        <p:spPr>
          <a:xfrm>
            <a:off x="514350" y="2777490"/>
            <a:ext cx="2544318" cy="1885950"/>
          </a:xfrm>
          <a:prstGeom prst="roundRect">
            <a:avLst>
              <a:gd name="adj" fmla="val 2909"/>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7" name="Shape 5"/>
          <p:cNvSpPr/>
          <p:nvPr/>
        </p:nvSpPr>
        <p:spPr>
          <a:xfrm>
            <a:off x="754380" y="3017520"/>
            <a:ext cx="288036" cy="288036"/>
          </a:xfrm>
          <a:prstGeom prst="ellipse">
            <a:avLst/>
          </a:prstGeom>
          <a:solidFill>
            <a:srgbClr val="173451"/>
          </a:solidFill>
          <a:ln/>
        </p:spPr>
        <p:txBody>
          <a:bodyPr/>
          <a:lstStyle/>
          <a:p>
            <a:endParaRPr lang="en-US" sz="1350"/>
          </a:p>
        </p:txBody>
      </p:sp>
      <p:sp>
        <p:nvSpPr>
          <p:cNvPr id="8" name="Text 6"/>
          <p:cNvSpPr txBox="1"/>
          <p:nvPr/>
        </p:nvSpPr>
        <p:spPr>
          <a:xfrm>
            <a:off x="754380" y="3017520"/>
            <a:ext cx="288036" cy="288036"/>
          </a:xfrm>
          <a:prstGeom prst="rect">
            <a:avLst/>
          </a:prstGeom>
          <a:noFill/>
          <a:ln/>
        </p:spPr>
        <p:txBody>
          <a:bodyPr wrap="square" lIns="0" tIns="0" rIns="0" bIns="0" rtlCol="0" anchor="ctr"/>
          <a:lstStyle/>
          <a:p>
            <a:pPr algn="ctr"/>
            <a:r>
              <a:rPr lang="en-US" sz="1125" b="1" dirty="0">
                <a:solidFill>
                  <a:srgbClr val="FFD915"/>
                </a:solidFill>
                <a:latin typeface="Calibri" pitchFamily="34" charset="0"/>
                <a:ea typeface="Calibri" pitchFamily="34" charset="-122"/>
                <a:cs typeface="Calibri" pitchFamily="34" charset="-120"/>
              </a:rPr>
              <a:t>1</a:t>
            </a:r>
            <a:endParaRPr lang="en-US" sz="1125" dirty="0"/>
          </a:p>
        </p:txBody>
      </p:sp>
      <p:sp>
        <p:nvSpPr>
          <p:cNvPr id="9" name="Text 7"/>
          <p:cNvSpPr txBox="1"/>
          <p:nvPr/>
        </p:nvSpPr>
        <p:spPr>
          <a:xfrm>
            <a:off x="754380" y="3429000"/>
            <a:ext cx="2064258" cy="411480"/>
          </a:xfrm>
          <a:prstGeom prst="rect">
            <a:avLst/>
          </a:prstGeom>
          <a:noFill/>
          <a:ln/>
        </p:spPr>
        <p:txBody>
          <a:bodyPr wrap="square" lIns="0" tIns="0" rIns="0" bIns="0" rtlCol="0" anchor="t"/>
          <a:lstStyle/>
          <a:p>
            <a:pPr>
              <a:lnSpc>
                <a:spcPts val="1800"/>
              </a:lnSpc>
            </a:pPr>
            <a:r>
              <a:rPr lang="en-US" sz="1425" b="1" dirty="0">
                <a:solidFill>
                  <a:srgbClr val="173451"/>
                </a:solidFill>
                <a:latin typeface="Cambria" pitchFamily="34" charset="0"/>
                <a:ea typeface="Cambria" pitchFamily="34" charset="-122"/>
                <a:cs typeface="Cambria" pitchFamily="34" charset="-120"/>
              </a:rPr>
              <a:t>Known beats qualified</a:t>
            </a:r>
            <a:endParaRPr lang="en-US" sz="1425" dirty="0"/>
          </a:p>
        </p:txBody>
      </p:sp>
      <p:sp>
        <p:nvSpPr>
          <p:cNvPr id="10" name="Text 8"/>
          <p:cNvSpPr txBox="1"/>
          <p:nvPr/>
        </p:nvSpPr>
        <p:spPr>
          <a:xfrm>
            <a:off x="754380" y="3888486"/>
            <a:ext cx="2064258" cy="514350"/>
          </a:xfrm>
          <a:prstGeom prst="rect">
            <a:avLst/>
          </a:prstGeom>
          <a:noFill/>
          <a:ln/>
        </p:spPr>
        <p:txBody>
          <a:bodyPr wrap="square" lIns="0" tIns="0" rIns="0" bIns="0" rtlCol="0" anchor="t"/>
          <a:lstStyle/>
          <a:p>
            <a:pPr>
              <a:lnSpc>
                <a:spcPts val="1500"/>
              </a:lnSpc>
            </a:pPr>
            <a:r>
              <a:rPr lang="en-US" sz="1050" dirty="0">
                <a:solidFill>
                  <a:srgbClr val="5C6B7A"/>
                </a:solidFill>
                <a:latin typeface="Calibri" pitchFamily="34" charset="0"/>
                <a:ea typeface="Calibri" pitchFamily="34" charset="-122"/>
                <a:cs typeface="Calibri" pitchFamily="34" charset="-120"/>
              </a:rPr>
              <a:t>Not because it is fair. Because a known quantity is a smaller bet, and the person deciding carries the risk personally.</a:t>
            </a:r>
            <a:endParaRPr lang="en-US" sz="1050" dirty="0"/>
          </a:p>
        </p:txBody>
      </p:sp>
      <p:sp>
        <p:nvSpPr>
          <p:cNvPr id="11" name="Shape 9"/>
          <p:cNvSpPr/>
          <p:nvPr/>
        </p:nvSpPr>
        <p:spPr>
          <a:xfrm>
            <a:off x="3298698" y="2777490"/>
            <a:ext cx="2544318" cy="1885950"/>
          </a:xfrm>
          <a:prstGeom prst="roundRect">
            <a:avLst>
              <a:gd name="adj" fmla="val 2909"/>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2" name="Shape 10"/>
          <p:cNvSpPr/>
          <p:nvPr/>
        </p:nvSpPr>
        <p:spPr>
          <a:xfrm>
            <a:off x="3538728" y="3017520"/>
            <a:ext cx="288036" cy="288036"/>
          </a:xfrm>
          <a:prstGeom prst="ellipse">
            <a:avLst/>
          </a:prstGeom>
          <a:solidFill>
            <a:srgbClr val="173451"/>
          </a:solidFill>
          <a:ln/>
        </p:spPr>
        <p:txBody>
          <a:bodyPr/>
          <a:lstStyle/>
          <a:p>
            <a:endParaRPr lang="en-US" sz="1350"/>
          </a:p>
        </p:txBody>
      </p:sp>
      <p:sp>
        <p:nvSpPr>
          <p:cNvPr id="13" name="Text 11"/>
          <p:cNvSpPr txBox="1"/>
          <p:nvPr/>
        </p:nvSpPr>
        <p:spPr>
          <a:xfrm>
            <a:off x="3538728" y="3017520"/>
            <a:ext cx="288036" cy="288036"/>
          </a:xfrm>
          <a:prstGeom prst="rect">
            <a:avLst/>
          </a:prstGeom>
          <a:noFill/>
          <a:ln/>
        </p:spPr>
        <p:txBody>
          <a:bodyPr wrap="square" lIns="0" tIns="0" rIns="0" bIns="0" rtlCol="0" anchor="ctr"/>
          <a:lstStyle/>
          <a:p>
            <a:pPr algn="ctr"/>
            <a:r>
              <a:rPr lang="en-US" sz="1125" b="1" dirty="0">
                <a:solidFill>
                  <a:srgbClr val="FFD915"/>
                </a:solidFill>
                <a:latin typeface="Calibri" pitchFamily="34" charset="0"/>
                <a:ea typeface="Calibri" pitchFamily="34" charset="-122"/>
                <a:cs typeface="Calibri" pitchFamily="34" charset="-120"/>
              </a:rPr>
              <a:t>2</a:t>
            </a:r>
            <a:endParaRPr lang="en-US" sz="1125" dirty="0"/>
          </a:p>
        </p:txBody>
      </p:sp>
      <p:sp>
        <p:nvSpPr>
          <p:cNvPr id="14" name="Text 12"/>
          <p:cNvSpPr txBox="1"/>
          <p:nvPr/>
        </p:nvSpPr>
        <p:spPr>
          <a:xfrm>
            <a:off x="3538728" y="3429000"/>
            <a:ext cx="2064258" cy="411480"/>
          </a:xfrm>
          <a:prstGeom prst="rect">
            <a:avLst/>
          </a:prstGeom>
          <a:noFill/>
          <a:ln/>
        </p:spPr>
        <p:txBody>
          <a:bodyPr wrap="square" lIns="0" tIns="0" rIns="0" bIns="0" rtlCol="0" anchor="t"/>
          <a:lstStyle/>
          <a:p>
            <a:pPr>
              <a:lnSpc>
                <a:spcPts val="1800"/>
              </a:lnSpc>
            </a:pPr>
            <a:r>
              <a:rPr lang="en-US" sz="1425" b="1" dirty="0">
                <a:solidFill>
                  <a:srgbClr val="173451"/>
                </a:solidFill>
                <a:latin typeface="Cambria" pitchFamily="34" charset="0"/>
                <a:ea typeface="Cambria" pitchFamily="34" charset="-122"/>
                <a:cs typeface="Cambria" pitchFamily="34" charset="-120"/>
              </a:rPr>
              <a:t>Known does not mean friends</a:t>
            </a:r>
            <a:endParaRPr lang="en-US" sz="1425" dirty="0"/>
          </a:p>
        </p:txBody>
      </p:sp>
      <p:sp>
        <p:nvSpPr>
          <p:cNvPr id="15" name="Text 13"/>
          <p:cNvSpPr txBox="1"/>
          <p:nvPr/>
        </p:nvSpPr>
        <p:spPr>
          <a:xfrm>
            <a:off x="3538728" y="3888486"/>
            <a:ext cx="2064258" cy="514350"/>
          </a:xfrm>
          <a:prstGeom prst="rect">
            <a:avLst/>
          </a:prstGeom>
          <a:noFill/>
          <a:ln/>
        </p:spPr>
        <p:txBody>
          <a:bodyPr wrap="square" lIns="0" tIns="0" rIns="0" bIns="0" rtlCol="0" anchor="t"/>
          <a:lstStyle/>
          <a:p>
            <a:pPr>
              <a:lnSpc>
                <a:spcPts val="1500"/>
              </a:lnSpc>
            </a:pPr>
            <a:r>
              <a:rPr lang="en-US" sz="1050" dirty="0">
                <a:solidFill>
                  <a:srgbClr val="5C6B7A"/>
                </a:solidFill>
                <a:latin typeface="Calibri" pitchFamily="34" charset="0"/>
                <a:ea typeface="Calibri" pitchFamily="34" charset="-122"/>
                <a:cs typeface="Calibri" pitchFamily="34" charset="-120"/>
              </a:rPr>
              <a:t>It means they have seen how you think. Two comments and one conversation is often the whole of it.</a:t>
            </a:r>
            <a:endParaRPr lang="en-US" sz="1050" dirty="0"/>
          </a:p>
        </p:txBody>
      </p:sp>
      <p:sp>
        <p:nvSpPr>
          <p:cNvPr id="16" name="Shape 14"/>
          <p:cNvSpPr/>
          <p:nvPr/>
        </p:nvSpPr>
        <p:spPr>
          <a:xfrm>
            <a:off x="6083046" y="2777490"/>
            <a:ext cx="2544318" cy="1885950"/>
          </a:xfrm>
          <a:prstGeom prst="roundRect">
            <a:avLst>
              <a:gd name="adj" fmla="val 2909"/>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7" name="Shape 15"/>
          <p:cNvSpPr/>
          <p:nvPr/>
        </p:nvSpPr>
        <p:spPr>
          <a:xfrm>
            <a:off x="6323076" y="3017520"/>
            <a:ext cx="288036" cy="288036"/>
          </a:xfrm>
          <a:prstGeom prst="ellipse">
            <a:avLst/>
          </a:prstGeom>
          <a:solidFill>
            <a:srgbClr val="173451"/>
          </a:solidFill>
          <a:ln/>
        </p:spPr>
        <p:txBody>
          <a:bodyPr/>
          <a:lstStyle/>
          <a:p>
            <a:endParaRPr lang="en-US" sz="1350"/>
          </a:p>
        </p:txBody>
      </p:sp>
      <p:sp>
        <p:nvSpPr>
          <p:cNvPr id="18" name="Text 16"/>
          <p:cNvSpPr txBox="1"/>
          <p:nvPr/>
        </p:nvSpPr>
        <p:spPr>
          <a:xfrm>
            <a:off x="6323076" y="3017520"/>
            <a:ext cx="288036" cy="288036"/>
          </a:xfrm>
          <a:prstGeom prst="rect">
            <a:avLst/>
          </a:prstGeom>
          <a:noFill/>
          <a:ln/>
        </p:spPr>
        <p:txBody>
          <a:bodyPr wrap="square" lIns="0" tIns="0" rIns="0" bIns="0" rtlCol="0" anchor="ctr"/>
          <a:lstStyle/>
          <a:p>
            <a:pPr algn="ctr"/>
            <a:r>
              <a:rPr lang="en-US" sz="1125" b="1" dirty="0">
                <a:solidFill>
                  <a:srgbClr val="FFD915"/>
                </a:solidFill>
                <a:latin typeface="Calibri" pitchFamily="34" charset="0"/>
                <a:ea typeface="Calibri" pitchFamily="34" charset="-122"/>
                <a:cs typeface="Calibri" pitchFamily="34" charset="-120"/>
              </a:rPr>
              <a:t>3</a:t>
            </a:r>
            <a:endParaRPr lang="en-US" sz="1125" dirty="0"/>
          </a:p>
        </p:txBody>
      </p:sp>
      <p:sp>
        <p:nvSpPr>
          <p:cNvPr id="19" name="Text 17"/>
          <p:cNvSpPr txBox="1"/>
          <p:nvPr/>
        </p:nvSpPr>
        <p:spPr>
          <a:xfrm>
            <a:off x="6323076" y="3429000"/>
            <a:ext cx="2064258" cy="411480"/>
          </a:xfrm>
          <a:prstGeom prst="rect">
            <a:avLst/>
          </a:prstGeom>
          <a:noFill/>
          <a:ln/>
        </p:spPr>
        <p:txBody>
          <a:bodyPr wrap="square" lIns="0" tIns="0" rIns="0" bIns="0" rtlCol="0" anchor="t"/>
          <a:lstStyle/>
          <a:p>
            <a:pPr>
              <a:lnSpc>
                <a:spcPts val="1800"/>
              </a:lnSpc>
            </a:pPr>
            <a:r>
              <a:rPr lang="en-US" sz="1425" b="1" dirty="0">
                <a:solidFill>
                  <a:srgbClr val="173451"/>
                </a:solidFill>
                <a:latin typeface="Cambria" pitchFamily="34" charset="0"/>
                <a:ea typeface="Cambria" pitchFamily="34" charset="-122"/>
                <a:cs typeface="Cambria" pitchFamily="34" charset="-120"/>
              </a:rPr>
              <a:t>It compounds quietly</a:t>
            </a:r>
            <a:endParaRPr lang="en-US" sz="1425" dirty="0"/>
          </a:p>
        </p:txBody>
      </p:sp>
      <p:sp>
        <p:nvSpPr>
          <p:cNvPr id="20" name="Text 18"/>
          <p:cNvSpPr txBox="1"/>
          <p:nvPr/>
        </p:nvSpPr>
        <p:spPr>
          <a:xfrm>
            <a:off x="6323076" y="3888486"/>
            <a:ext cx="2064258" cy="514350"/>
          </a:xfrm>
          <a:prstGeom prst="rect">
            <a:avLst/>
          </a:prstGeom>
          <a:noFill/>
          <a:ln/>
        </p:spPr>
        <p:txBody>
          <a:bodyPr wrap="square" lIns="0" tIns="0" rIns="0" bIns="0" rtlCol="0" anchor="t"/>
          <a:lstStyle/>
          <a:p>
            <a:pPr>
              <a:lnSpc>
                <a:spcPts val="1500"/>
              </a:lnSpc>
            </a:pPr>
            <a:r>
              <a:rPr lang="en-US" sz="1050" dirty="0">
                <a:solidFill>
                  <a:srgbClr val="5C6B7A"/>
                </a:solidFill>
                <a:latin typeface="Calibri" pitchFamily="34" charset="0"/>
                <a:ea typeface="Calibri" pitchFamily="34" charset="-122"/>
                <a:cs typeface="Calibri" pitchFamily="34" charset="-120"/>
              </a:rPr>
              <a:t>The people who know your work today are the shortlist for roles that do not exist yet.</a:t>
            </a:r>
            <a:endParaRPr lang="en-US"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FIELD NOTE</a:t>
            </a:r>
            <a:endParaRPr lang="en-US" sz="900" dirty="0">
              <a:solidFill>
                <a:prstClr val="black"/>
              </a:solidFill>
              <a:latin typeface="Calibri" panose="020F0502020204030204"/>
            </a:endParaRPr>
          </a:p>
        </p:txBody>
      </p:sp>
      <p:sp>
        <p:nvSpPr>
          <p:cNvPr id="4" name="Shape 2"/>
          <p:cNvSpPr/>
          <p:nvPr/>
        </p:nvSpPr>
        <p:spPr>
          <a:xfrm>
            <a:off x="514350" y="960120"/>
            <a:ext cx="8113014" cy="2160270"/>
          </a:xfrm>
          <a:prstGeom prst="roundRect">
            <a:avLst>
              <a:gd name="adj" fmla="val 285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5" name="Shape 3"/>
          <p:cNvSpPr/>
          <p:nvPr/>
        </p:nvSpPr>
        <p:spPr>
          <a:xfrm>
            <a:off x="891540" y="1268730"/>
            <a:ext cx="274320" cy="27432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91540" y="1227582"/>
            <a:ext cx="274320" cy="274320"/>
          </a:xfrm>
          <a:prstGeom prst="rect">
            <a:avLst/>
          </a:prstGeom>
          <a:noFill/>
          <a:ln/>
        </p:spPr>
        <p:txBody>
          <a:bodyPr wrap="square" lIns="0" tIns="0" rIns="0" bIns="0" rtlCol="0" anchor="t"/>
          <a:lstStyle/>
          <a:p>
            <a:pPr algn="ctr" defTabSz="685800"/>
            <a:r>
              <a:rPr lang="en-US" b="1" dirty="0">
                <a:solidFill>
                  <a:srgbClr val="FFD915"/>
                </a:solidFill>
                <a:latin typeface="Cambria" pitchFamily="34" charset="0"/>
                <a:ea typeface="Cambria" pitchFamily="34" charset="-122"/>
                <a:cs typeface="Cambria" pitchFamily="34" charset="-120"/>
              </a:rPr>
              <a:t>“</a:t>
            </a:r>
            <a:endParaRPr lang="en-US" dirty="0">
              <a:solidFill>
                <a:prstClr val="black"/>
              </a:solidFill>
              <a:latin typeface="Calibri" panose="020F0502020204030204"/>
            </a:endParaRPr>
          </a:p>
        </p:txBody>
      </p:sp>
      <p:sp>
        <p:nvSpPr>
          <p:cNvPr id="7" name="Text 5"/>
          <p:cNvSpPr txBox="1"/>
          <p:nvPr/>
        </p:nvSpPr>
        <p:spPr>
          <a:xfrm>
            <a:off x="1337310" y="1200150"/>
            <a:ext cx="6672834" cy="1371600"/>
          </a:xfrm>
          <a:prstGeom prst="rect">
            <a:avLst/>
          </a:prstGeom>
          <a:noFill/>
          <a:ln/>
        </p:spPr>
        <p:txBody>
          <a:bodyPr wrap="square" lIns="0" tIns="0" rIns="0" bIns="0" rtlCol="0" anchor="ctr"/>
          <a:lstStyle/>
          <a:p>
            <a:pPr defTabSz="685800">
              <a:lnSpc>
                <a:spcPts val="2400"/>
              </a:lnSpc>
            </a:pPr>
            <a:r>
              <a:rPr lang="en-US" sz="1725" i="1" dirty="0">
                <a:solidFill>
                  <a:srgbClr val="173451"/>
                </a:solidFill>
                <a:latin typeface="Cambria" pitchFamily="34" charset="0"/>
                <a:ea typeface="Cambria" pitchFamily="34" charset="-122"/>
                <a:cs typeface="Cambria" pitchFamily="34" charset="-120"/>
              </a:rPr>
              <a:t>Both of my last two roles came from being known rather than applying. My message reached a founder before the job was posted. I had never looked at it that way before.</a:t>
            </a:r>
            <a:endParaRPr lang="en-US" sz="1725" dirty="0">
              <a:solidFill>
                <a:prstClr val="black"/>
              </a:solidFill>
              <a:latin typeface="Calibri" panose="020F0502020204030204"/>
            </a:endParaRPr>
          </a:p>
        </p:txBody>
      </p:sp>
      <p:sp>
        <p:nvSpPr>
          <p:cNvPr id="8" name="Text 6"/>
          <p:cNvSpPr txBox="1"/>
          <p:nvPr/>
        </p:nvSpPr>
        <p:spPr>
          <a:xfrm>
            <a:off x="1337310" y="2640330"/>
            <a:ext cx="6672834" cy="240030"/>
          </a:xfrm>
          <a:prstGeom prst="rect">
            <a:avLst/>
          </a:prstGeom>
          <a:noFill/>
          <a:ln/>
        </p:spPr>
        <p:txBody>
          <a:bodyPr wrap="square" lIns="0" tIns="0" rIns="0" bIns="0" rtlCol="0" anchor="ctr"/>
          <a:lstStyle/>
          <a:p>
            <a:pPr defTabSz="685800"/>
            <a:r>
              <a:rPr lang="en-US" sz="975" b="1" kern="0" spc="75" dirty="0">
                <a:solidFill>
                  <a:srgbClr val="5C6B7A"/>
                </a:solidFill>
                <a:latin typeface="Calibri" pitchFamily="34" charset="0"/>
                <a:ea typeface="Calibri" pitchFamily="34" charset="-122"/>
                <a:cs typeface="Calibri" pitchFamily="34" charset="-120"/>
              </a:rPr>
              <a:t>DEVELOPER TARGETING US COMPANIES, AUGUST 2026</a:t>
            </a:r>
            <a:endParaRPr lang="en-US" sz="975" dirty="0">
              <a:solidFill>
                <a:prstClr val="black"/>
              </a:solidFill>
              <a:latin typeface="Calibri" panose="020F0502020204030204"/>
            </a:endParaRPr>
          </a:p>
        </p:txBody>
      </p:sp>
      <p:sp>
        <p:nvSpPr>
          <p:cNvPr id="9" name="Text 7"/>
          <p:cNvSpPr txBox="1"/>
          <p:nvPr/>
        </p:nvSpPr>
        <p:spPr>
          <a:xfrm>
            <a:off x="514350" y="3463290"/>
            <a:ext cx="8113014" cy="685800"/>
          </a:xfrm>
          <a:prstGeom prst="rect">
            <a:avLst/>
          </a:prstGeom>
          <a:noFill/>
          <a:ln/>
        </p:spPr>
        <p:txBody>
          <a:bodyPr wrap="square" lIns="0" tIns="0" rIns="0" bIns="0" rtlCol="0" anchor="t"/>
          <a:lstStyle/>
          <a:p>
            <a:pPr defTabSz="685800">
              <a:lnSpc>
                <a:spcPts val="2100"/>
              </a:lnSpc>
            </a:pPr>
            <a:r>
              <a:rPr lang="en-US" sz="1650" b="1" dirty="0">
                <a:solidFill>
                  <a:srgbClr val="1B2733"/>
                </a:solidFill>
                <a:latin typeface="Calibri" pitchFamily="34" charset="0"/>
                <a:ea typeface="Calibri" pitchFamily="34" charset="-122"/>
                <a:cs typeface="Calibri" pitchFamily="34" charset="-120"/>
              </a:rPr>
              <a:t>Trace your own last two roles. Most people find the same thing.</a:t>
            </a:r>
            <a:endParaRPr lang="en-US" sz="1650" dirty="0">
              <a:solidFill>
                <a:prstClr val="black"/>
              </a:solidFill>
              <a:latin typeface="Calibri" panose="020F0502020204030204"/>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BACK TO THE THIRD QUESTION</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Screened, or recruited.</a:t>
            </a:r>
            <a:endParaRPr lang="en-US" sz="2850" dirty="0">
              <a:solidFill>
                <a:prstClr val="black"/>
              </a:solidFill>
              <a:latin typeface="Calibri" panose="020F0502020204030204"/>
            </a:endParaRPr>
          </a:p>
        </p:txBody>
      </p:sp>
      <p:sp>
        <p:nvSpPr>
          <p:cNvPr id="5" name="Text 3"/>
          <p:cNvSpPr txBox="1"/>
          <p:nvPr/>
        </p:nvSpPr>
        <p:spPr>
          <a:xfrm>
            <a:off x="514350" y="1611630"/>
            <a:ext cx="6467094" cy="891540"/>
          </a:xfrm>
          <a:prstGeom prst="rect">
            <a:avLst/>
          </a:prstGeom>
          <a:noFill/>
          <a:ln/>
        </p:spPr>
        <p:txBody>
          <a:bodyPr wrap="square" lIns="0" tIns="0" rIns="0" bIns="0" rtlCol="0" anchor="t"/>
          <a:lstStyle/>
          <a:p>
            <a:pPr defTabSz="685800">
              <a:lnSpc>
                <a:spcPts val="1958"/>
              </a:lnSpc>
            </a:pPr>
            <a:r>
              <a:rPr lang="en-US" sz="1350" dirty="0">
                <a:solidFill>
                  <a:srgbClr val="5C6B7A"/>
                </a:solidFill>
                <a:latin typeface="Calibri" pitchFamily="34" charset="0"/>
                <a:ea typeface="Calibri" pitchFamily="34" charset="-122"/>
                <a:cs typeface="Calibri" pitchFamily="34" charset="-120"/>
              </a:rPr>
              <a:t>A resume is a proxy for evidence that does not exist yet, the same way years of experience and keyword filters are proxies. Nobody prefers the proxy. When the evidence already exists, the proxy gets skipped.</a:t>
            </a:r>
            <a:endParaRPr lang="en-US" sz="1350" dirty="0">
              <a:solidFill>
                <a:prstClr val="black"/>
              </a:solidFill>
              <a:latin typeface="Calibri" panose="020F0502020204030204"/>
            </a:endParaRPr>
          </a:p>
        </p:txBody>
      </p:sp>
      <p:sp>
        <p:nvSpPr>
          <p:cNvPr id="6" name="Shape 4"/>
          <p:cNvSpPr/>
          <p:nvPr/>
        </p:nvSpPr>
        <p:spPr>
          <a:xfrm>
            <a:off x="514350" y="2777490"/>
            <a:ext cx="2544318" cy="1885950"/>
          </a:xfrm>
          <a:prstGeom prst="roundRect">
            <a:avLst>
              <a:gd name="adj" fmla="val 2909"/>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7" name="Shape 5"/>
          <p:cNvSpPr/>
          <p:nvPr/>
        </p:nvSpPr>
        <p:spPr>
          <a:xfrm>
            <a:off x="754380" y="301752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8" name="Text 6"/>
          <p:cNvSpPr txBox="1"/>
          <p:nvPr/>
        </p:nvSpPr>
        <p:spPr>
          <a:xfrm>
            <a:off x="754380" y="301752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9" name="Text 7"/>
          <p:cNvSpPr txBox="1"/>
          <p:nvPr/>
        </p:nvSpPr>
        <p:spPr>
          <a:xfrm>
            <a:off x="754380" y="342900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It arrives</a:t>
            </a:r>
            <a:endParaRPr lang="en-US" sz="1425" dirty="0">
              <a:solidFill>
                <a:prstClr val="black"/>
              </a:solidFill>
              <a:latin typeface="Calibri" panose="020F0502020204030204"/>
            </a:endParaRPr>
          </a:p>
        </p:txBody>
      </p:sp>
      <p:sp>
        <p:nvSpPr>
          <p:cNvPr id="10" name="Text 8"/>
          <p:cNvSpPr txBox="1"/>
          <p:nvPr/>
        </p:nvSpPr>
        <p:spPr>
          <a:xfrm>
            <a:off x="754380" y="3888486"/>
            <a:ext cx="2064258" cy="51435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Opportunities come to you instead of being applied for. That is the third question from earlier.</a:t>
            </a:r>
            <a:endParaRPr lang="en-US" sz="1050" dirty="0">
              <a:solidFill>
                <a:prstClr val="black"/>
              </a:solidFill>
              <a:latin typeface="Calibri" panose="020F0502020204030204"/>
            </a:endParaRPr>
          </a:p>
        </p:txBody>
      </p:sp>
      <p:sp>
        <p:nvSpPr>
          <p:cNvPr id="11" name="Shape 9"/>
          <p:cNvSpPr/>
          <p:nvPr/>
        </p:nvSpPr>
        <p:spPr>
          <a:xfrm>
            <a:off x="3298698" y="2777490"/>
            <a:ext cx="2544318" cy="1885950"/>
          </a:xfrm>
          <a:prstGeom prst="roundRect">
            <a:avLst>
              <a:gd name="adj" fmla="val 2909"/>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2" name="Shape 10"/>
          <p:cNvSpPr/>
          <p:nvPr/>
        </p:nvSpPr>
        <p:spPr>
          <a:xfrm>
            <a:off x="3538728" y="301752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txBox="1"/>
          <p:nvPr/>
        </p:nvSpPr>
        <p:spPr>
          <a:xfrm>
            <a:off x="3538728" y="301752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4" name="Text 12"/>
          <p:cNvSpPr txBox="1"/>
          <p:nvPr/>
        </p:nvSpPr>
        <p:spPr>
          <a:xfrm>
            <a:off x="3538728" y="342900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It is insurance</a:t>
            </a:r>
            <a:endParaRPr lang="en-US" sz="1425" dirty="0">
              <a:solidFill>
                <a:prstClr val="black"/>
              </a:solidFill>
              <a:latin typeface="Calibri" panose="020F0502020204030204"/>
            </a:endParaRPr>
          </a:p>
        </p:txBody>
      </p:sp>
      <p:sp>
        <p:nvSpPr>
          <p:cNvPr id="15" name="Text 13"/>
          <p:cNvSpPr txBox="1"/>
          <p:nvPr/>
        </p:nvSpPr>
        <p:spPr>
          <a:xfrm>
            <a:off x="3538728" y="3888486"/>
            <a:ext cx="2064258" cy="51435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 network that carries you to the next role has to exist before you need it. It decays quietly when you are heads down.</a:t>
            </a:r>
            <a:endParaRPr lang="en-US" sz="1050" dirty="0">
              <a:solidFill>
                <a:prstClr val="black"/>
              </a:solidFill>
              <a:latin typeface="Calibri" panose="020F0502020204030204"/>
            </a:endParaRPr>
          </a:p>
        </p:txBody>
      </p:sp>
      <p:sp>
        <p:nvSpPr>
          <p:cNvPr id="16" name="Shape 14"/>
          <p:cNvSpPr/>
          <p:nvPr/>
        </p:nvSpPr>
        <p:spPr>
          <a:xfrm>
            <a:off x="6083046" y="2777490"/>
            <a:ext cx="2544318" cy="1885950"/>
          </a:xfrm>
          <a:prstGeom prst="roundRect">
            <a:avLst>
              <a:gd name="adj" fmla="val 2909"/>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7" name="Shape 15"/>
          <p:cNvSpPr/>
          <p:nvPr/>
        </p:nvSpPr>
        <p:spPr>
          <a:xfrm>
            <a:off x="6323076" y="301752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8" name="Text 16"/>
          <p:cNvSpPr txBox="1"/>
          <p:nvPr/>
        </p:nvSpPr>
        <p:spPr>
          <a:xfrm>
            <a:off x="6323076" y="301752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9" name="Text 17"/>
          <p:cNvSpPr txBox="1"/>
          <p:nvPr/>
        </p:nvSpPr>
        <p:spPr>
          <a:xfrm>
            <a:off x="6323076" y="342900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It travels</a:t>
            </a:r>
            <a:endParaRPr lang="en-US" sz="1425" dirty="0">
              <a:solidFill>
                <a:prstClr val="black"/>
              </a:solidFill>
              <a:latin typeface="Calibri" panose="020F0502020204030204"/>
            </a:endParaRPr>
          </a:p>
        </p:txBody>
      </p:sp>
      <p:sp>
        <p:nvSpPr>
          <p:cNvPr id="20" name="Text 18"/>
          <p:cNvSpPr txBox="1"/>
          <p:nvPr/>
        </p:nvSpPr>
        <p:spPr>
          <a:xfrm>
            <a:off x="6323076" y="3888486"/>
            <a:ext cx="2064258" cy="51435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Internal visibility raises your value where you are. External visibility makes it portable.</a:t>
            </a:r>
            <a:endParaRPr lang="en-US" sz="1050" dirty="0">
              <a:solidFill>
                <a:prstClr val="black"/>
              </a:solidFill>
              <a:latin typeface="Calibri" panose="020F0502020204030204"/>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PERMISSION</a:t>
            </a:r>
            <a:endParaRPr lang="en-US" sz="900" dirty="0">
              <a:solidFill>
                <a:prstClr val="black"/>
              </a:solidFill>
              <a:latin typeface="Calibri" panose="020F0502020204030204"/>
            </a:endParaRPr>
          </a:p>
        </p:txBody>
      </p:sp>
      <p:sp>
        <p:nvSpPr>
          <p:cNvPr id="4" name="Text 2"/>
          <p:cNvSpPr txBox="1"/>
          <p:nvPr/>
        </p:nvSpPr>
        <p:spPr>
          <a:xfrm>
            <a:off x="514350" y="768096"/>
            <a:ext cx="8113014" cy="1028700"/>
          </a:xfrm>
          <a:prstGeom prst="rect">
            <a:avLst/>
          </a:prstGeom>
          <a:noFill/>
          <a:ln/>
        </p:spPr>
        <p:txBody>
          <a:bodyPr wrap="square" lIns="0" tIns="0" rIns="0" bIns="0" rtlCol="0" anchor="t"/>
          <a:lstStyle/>
          <a:p>
            <a:pPr defTabSz="685800">
              <a:lnSpc>
                <a:spcPts val="2933"/>
              </a:lnSpc>
            </a:pPr>
            <a:r>
              <a:rPr lang="en-US" sz="2550" b="1" dirty="0">
                <a:solidFill>
                  <a:srgbClr val="FFFFFF"/>
                </a:solidFill>
                <a:latin typeface="Cambria" pitchFamily="34" charset="0"/>
                <a:ea typeface="Cambria" pitchFamily="34" charset="-122"/>
                <a:cs typeface="Cambria" pitchFamily="34" charset="-120"/>
              </a:rPr>
              <a:t>You do not have to reach the summit</a:t>
            </a:r>
            <a:endParaRPr lang="en-US" sz="2550" dirty="0">
              <a:solidFill>
                <a:prstClr val="black"/>
              </a:solidFill>
              <a:latin typeface="Calibri" panose="020F0502020204030204"/>
            </a:endParaRPr>
          </a:p>
          <a:p>
            <a:pPr defTabSz="685800">
              <a:lnSpc>
                <a:spcPts val="2933"/>
              </a:lnSpc>
            </a:pPr>
            <a:r>
              <a:rPr lang="en-US" sz="2550" b="1" dirty="0">
                <a:solidFill>
                  <a:srgbClr val="FFFFFF"/>
                </a:solidFill>
                <a:latin typeface="Cambria" pitchFamily="34" charset="0"/>
                <a:ea typeface="Cambria" pitchFamily="34" charset="-122"/>
                <a:cs typeface="Cambria" pitchFamily="34" charset="-120"/>
              </a:rPr>
              <a:t>before you can help someone.</a:t>
            </a:r>
            <a:endParaRPr lang="en-US" sz="2550" dirty="0">
              <a:solidFill>
                <a:prstClr val="black"/>
              </a:solidFill>
              <a:latin typeface="Calibri" panose="020F0502020204030204"/>
            </a:endParaRPr>
          </a:p>
        </p:txBody>
      </p:sp>
      <p:sp>
        <p:nvSpPr>
          <p:cNvPr id="5" name="Text 3"/>
          <p:cNvSpPr txBox="1"/>
          <p:nvPr/>
        </p:nvSpPr>
        <p:spPr>
          <a:xfrm>
            <a:off x="514350" y="2194560"/>
            <a:ext cx="6329934" cy="1783080"/>
          </a:xfrm>
          <a:prstGeom prst="rect">
            <a:avLst/>
          </a:prstGeom>
          <a:noFill/>
          <a:ln/>
        </p:spPr>
        <p:txBody>
          <a:bodyPr wrap="square" lIns="0" tIns="0" rIns="0" bIns="0" rtlCol="0" anchor="t"/>
          <a:lstStyle/>
          <a:p>
            <a:pPr defTabSz="685800">
              <a:lnSpc>
                <a:spcPts val="2066"/>
              </a:lnSpc>
            </a:pPr>
            <a:r>
              <a:rPr lang="en-US" sz="1425" dirty="0">
                <a:solidFill>
                  <a:srgbClr val="C9D4DE"/>
                </a:solidFill>
                <a:latin typeface="Calibri" pitchFamily="34" charset="0"/>
                <a:ea typeface="Calibri" pitchFamily="34" charset="-122"/>
                <a:cs typeface="Calibri" pitchFamily="34" charset="-120"/>
              </a:rPr>
              <a:t>On a climb, the person best placed to help you is not the one at the top. It is the one a single move ahead, because they still remember which handhold was bad and which one held.</a:t>
            </a:r>
            <a:endParaRPr lang="en-US" sz="1425" dirty="0">
              <a:solidFill>
                <a:prstClr val="black"/>
              </a:solidFill>
              <a:latin typeface="Calibri" panose="020F0502020204030204"/>
            </a:endParaRPr>
          </a:p>
          <a:p>
            <a:pPr defTabSz="685800">
              <a:lnSpc>
                <a:spcPts val="2066"/>
              </a:lnSpc>
            </a:pPr>
            <a:endParaRPr lang="en-US" sz="1425" dirty="0">
              <a:solidFill>
                <a:prstClr val="black"/>
              </a:solidFill>
              <a:latin typeface="Calibri" panose="020F0502020204030204"/>
            </a:endParaRPr>
          </a:p>
          <a:p>
            <a:pPr defTabSz="685800">
              <a:lnSpc>
                <a:spcPts val="2066"/>
              </a:lnSpc>
            </a:pPr>
            <a:r>
              <a:rPr lang="en-US" sz="1425" dirty="0">
                <a:solidFill>
                  <a:srgbClr val="C9D4DE"/>
                </a:solidFill>
                <a:latin typeface="Calibri" pitchFamily="34" charset="0"/>
                <a:ea typeface="Calibri" pitchFamily="34" charset="-122"/>
                <a:cs typeface="Calibri" pitchFamily="34" charset="-120"/>
              </a:rPr>
              <a:t>The person at the summit has forgotten. Your memory of the hard part has a shelf life, and that is an argument for writing it down now rather than later.</a:t>
            </a:r>
            <a:endParaRPr lang="en-US" sz="1425" dirty="0">
              <a:solidFill>
                <a:prstClr val="black"/>
              </a:solidFill>
              <a:latin typeface="Calibri" panose="020F0502020204030204"/>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RUNG FOUR: THE INDUSTRY</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The boundary is porous.</a:t>
            </a:r>
            <a:endParaRPr lang="en-US" sz="2850" dirty="0">
              <a:solidFill>
                <a:prstClr val="black"/>
              </a:solidFill>
              <a:latin typeface="Calibri" panose="020F0502020204030204"/>
            </a:endParaRPr>
          </a:p>
        </p:txBody>
      </p:sp>
      <p:sp>
        <p:nvSpPr>
          <p:cNvPr id="5" name="Text 3"/>
          <p:cNvSpPr txBox="1"/>
          <p:nvPr/>
        </p:nvSpPr>
        <p:spPr>
          <a:xfrm>
            <a:off x="514350" y="1645920"/>
            <a:ext cx="5918454" cy="1303020"/>
          </a:xfrm>
          <a:prstGeom prst="rect">
            <a:avLst/>
          </a:prstGeom>
          <a:noFill/>
          <a:ln/>
        </p:spPr>
        <p:txBody>
          <a:bodyPr wrap="square" lIns="0" tIns="0" rIns="0" bIns="0" rtlCol="0" anchor="t"/>
          <a:lstStyle/>
          <a:p>
            <a:pPr defTabSz="685800">
              <a:lnSpc>
                <a:spcPts val="2066"/>
              </a:lnSpc>
            </a:pPr>
            <a:r>
              <a:rPr lang="en-US" sz="1425" dirty="0">
                <a:solidFill>
                  <a:srgbClr val="5C6B7A"/>
                </a:solidFill>
                <a:latin typeface="Calibri" pitchFamily="34" charset="0"/>
                <a:ea typeface="Calibri" pitchFamily="34" charset="-122"/>
                <a:cs typeface="Calibri" pitchFamily="34" charset="-120"/>
              </a:rPr>
              <a:t>The thing you championed inside the building is the first thing you write about outside it, minus anything that is genuinely IP.</a:t>
            </a:r>
            <a:endParaRPr lang="en-US" sz="1425" dirty="0">
              <a:solidFill>
                <a:prstClr val="black"/>
              </a:solidFill>
              <a:latin typeface="Calibri" panose="020F0502020204030204"/>
            </a:endParaRPr>
          </a:p>
          <a:p>
            <a:pPr defTabSz="685800">
              <a:lnSpc>
                <a:spcPts val="2066"/>
              </a:lnSpc>
            </a:pPr>
            <a:endParaRPr lang="en-US" sz="1425" dirty="0">
              <a:solidFill>
                <a:prstClr val="black"/>
              </a:solidFill>
              <a:latin typeface="Calibri" panose="020F0502020204030204"/>
            </a:endParaRPr>
          </a:p>
          <a:p>
            <a:pPr defTabSz="685800">
              <a:lnSpc>
                <a:spcPts val="2066"/>
              </a:lnSpc>
            </a:pPr>
            <a:r>
              <a:rPr lang="en-US" sz="1425" dirty="0">
                <a:solidFill>
                  <a:srgbClr val="5C6B7A"/>
                </a:solidFill>
                <a:latin typeface="Calibri" pitchFamily="34" charset="0"/>
                <a:ea typeface="Calibri" pitchFamily="34" charset="-122"/>
                <a:cs typeface="Calibri" pitchFamily="34" charset="-120"/>
              </a:rPr>
              <a:t>You do not need new material. You need the material you already have, aimed one rung further out.</a:t>
            </a:r>
            <a:endParaRPr lang="en-US" sz="1425" dirty="0">
              <a:solidFill>
                <a:prstClr val="black"/>
              </a:solidFill>
              <a:latin typeface="Calibri" panose="020F0502020204030204"/>
            </a:endParaRPr>
          </a:p>
        </p:txBody>
      </p:sp>
      <p:sp>
        <p:nvSpPr>
          <p:cNvPr id="6" name="Shape 4"/>
          <p:cNvSpPr/>
          <p:nvPr/>
        </p:nvSpPr>
        <p:spPr>
          <a:xfrm>
            <a:off x="514350" y="2983230"/>
            <a:ext cx="2544318" cy="1714500"/>
          </a:xfrm>
          <a:prstGeom prst="roundRect">
            <a:avLst>
              <a:gd name="adj" fmla="val 32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7" name="Shape 5"/>
          <p:cNvSpPr/>
          <p:nvPr/>
        </p:nvSpPr>
        <p:spPr>
          <a:xfrm>
            <a:off x="754380" y="322326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8" name="Text 6"/>
          <p:cNvSpPr txBox="1"/>
          <p:nvPr/>
        </p:nvSpPr>
        <p:spPr>
          <a:xfrm>
            <a:off x="754380" y="322326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9" name="Text 7"/>
          <p:cNvSpPr txBox="1"/>
          <p:nvPr/>
        </p:nvSpPr>
        <p:spPr>
          <a:xfrm>
            <a:off x="754380" y="363474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Platform</a:t>
            </a:r>
            <a:endParaRPr lang="en-US" sz="1425" dirty="0">
              <a:solidFill>
                <a:prstClr val="black"/>
              </a:solidFill>
              <a:latin typeface="Calibri" panose="020F0502020204030204"/>
            </a:endParaRPr>
          </a:p>
        </p:txBody>
      </p:sp>
      <p:sp>
        <p:nvSpPr>
          <p:cNvPr id="10" name="Text 8"/>
          <p:cNvSpPr txBox="1"/>
          <p:nvPr/>
        </p:nvSpPr>
        <p:spPr>
          <a:xfrm>
            <a:off x="754380" y="4094226"/>
            <a:ext cx="2064258" cy="3429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One place. Not five. The one where the people you want to reach already are.</a:t>
            </a:r>
            <a:endParaRPr lang="en-US" sz="1050" dirty="0">
              <a:solidFill>
                <a:prstClr val="black"/>
              </a:solidFill>
              <a:latin typeface="Calibri" panose="020F0502020204030204"/>
            </a:endParaRPr>
          </a:p>
        </p:txBody>
      </p:sp>
      <p:sp>
        <p:nvSpPr>
          <p:cNvPr id="11" name="Shape 9"/>
          <p:cNvSpPr/>
          <p:nvPr/>
        </p:nvSpPr>
        <p:spPr>
          <a:xfrm>
            <a:off x="3298698" y="2983230"/>
            <a:ext cx="2544318" cy="1714500"/>
          </a:xfrm>
          <a:prstGeom prst="roundRect">
            <a:avLst>
              <a:gd name="adj" fmla="val 32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2" name="Shape 10"/>
          <p:cNvSpPr/>
          <p:nvPr/>
        </p:nvSpPr>
        <p:spPr>
          <a:xfrm>
            <a:off x="3538728" y="322326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txBox="1"/>
          <p:nvPr/>
        </p:nvSpPr>
        <p:spPr>
          <a:xfrm>
            <a:off x="3538728" y="322326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4" name="Text 12"/>
          <p:cNvSpPr txBox="1"/>
          <p:nvPr/>
        </p:nvSpPr>
        <p:spPr>
          <a:xfrm>
            <a:off x="3538728" y="363474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Proof</a:t>
            </a:r>
            <a:endParaRPr lang="en-US" sz="1425" dirty="0">
              <a:solidFill>
                <a:prstClr val="black"/>
              </a:solidFill>
              <a:latin typeface="Calibri" panose="020F0502020204030204"/>
            </a:endParaRPr>
          </a:p>
        </p:txBody>
      </p:sp>
      <p:sp>
        <p:nvSpPr>
          <p:cNvPr id="15" name="Text 13"/>
          <p:cNvSpPr txBox="1"/>
          <p:nvPr/>
        </p:nvSpPr>
        <p:spPr>
          <a:xfrm>
            <a:off x="3538728" y="4094226"/>
            <a:ext cx="2064258" cy="3429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 work itself, written down, in public, repeatedly.</a:t>
            </a:r>
            <a:endParaRPr lang="en-US" sz="1050" dirty="0">
              <a:solidFill>
                <a:prstClr val="black"/>
              </a:solidFill>
              <a:latin typeface="Calibri" panose="020F0502020204030204"/>
            </a:endParaRPr>
          </a:p>
        </p:txBody>
      </p:sp>
      <p:sp>
        <p:nvSpPr>
          <p:cNvPr id="16" name="Shape 14"/>
          <p:cNvSpPr/>
          <p:nvPr/>
        </p:nvSpPr>
        <p:spPr>
          <a:xfrm>
            <a:off x="6083046" y="2983230"/>
            <a:ext cx="2544318" cy="1714500"/>
          </a:xfrm>
          <a:prstGeom prst="roundRect">
            <a:avLst>
              <a:gd name="adj" fmla="val 3200"/>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7" name="Shape 15"/>
          <p:cNvSpPr/>
          <p:nvPr/>
        </p:nvSpPr>
        <p:spPr>
          <a:xfrm>
            <a:off x="6323076" y="322326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8" name="Text 16"/>
          <p:cNvSpPr txBox="1"/>
          <p:nvPr/>
        </p:nvSpPr>
        <p:spPr>
          <a:xfrm>
            <a:off x="6323076" y="322326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9" name="Text 17"/>
          <p:cNvSpPr txBox="1"/>
          <p:nvPr/>
        </p:nvSpPr>
        <p:spPr>
          <a:xfrm>
            <a:off x="6323076" y="363474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Positioning</a:t>
            </a:r>
            <a:endParaRPr lang="en-US" sz="1425" dirty="0">
              <a:solidFill>
                <a:prstClr val="black"/>
              </a:solidFill>
              <a:latin typeface="Calibri" panose="020F0502020204030204"/>
            </a:endParaRPr>
          </a:p>
        </p:txBody>
      </p:sp>
      <p:sp>
        <p:nvSpPr>
          <p:cNvPr id="20" name="Text 18"/>
          <p:cNvSpPr txBox="1"/>
          <p:nvPr/>
        </p:nvSpPr>
        <p:spPr>
          <a:xfrm>
            <a:off x="6323076" y="4094226"/>
            <a:ext cx="2064258" cy="34290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 lane you keep returning to. You get known for it by repetition, not by declaring it.</a:t>
            </a:r>
            <a:endParaRPr lang="en-US" sz="1050" dirty="0">
              <a:solidFill>
                <a:prstClr val="black"/>
              </a:solidFill>
              <a:latin typeface="Calibri" panose="020F0502020204030204"/>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RUNG FOUR HAS TWO HALVES</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The record and the conversation.</a:t>
            </a:r>
            <a:endParaRPr lang="en-US" sz="2850" dirty="0"/>
          </a:p>
        </p:txBody>
      </p:sp>
      <p:sp>
        <p:nvSpPr>
          <p:cNvPr id="5" name="Shape 3"/>
          <p:cNvSpPr/>
          <p:nvPr/>
        </p:nvSpPr>
        <p:spPr>
          <a:xfrm>
            <a:off x="514350" y="1645920"/>
            <a:ext cx="3885057"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6" name="Text 4"/>
          <p:cNvSpPr txBox="1"/>
          <p:nvPr/>
        </p:nvSpPr>
        <p:spPr>
          <a:xfrm>
            <a:off x="788670" y="1885950"/>
            <a:ext cx="3336417" cy="342900"/>
          </a:xfrm>
          <a:prstGeom prst="rect">
            <a:avLst/>
          </a:prstGeom>
          <a:noFill/>
          <a:ln/>
        </p:spPr>
        <p:txBody>
          <a:bodyPr wrap="square" lIns="0" tIns="0" rIns="0" bIns="0" rtlCol="0" anchor="ctr"/>
          <a:lstStyle/>
          <a:p>
            <a:r>
              <a:rPr lang="en-US" sz="975" b="1" kern="0" spc="113" dirty="0">
                <a:solidFill>
                  <a:srgbClr val="173451"/>
                </a:solidFill>
                <a:latin typeface="Calibri" pitchFamily="34" charset="0"/>
                <a:ea typeface="Calibri" pitchFamily="34" charset="-122"/>
                <a:cs typeface="Calibri" pitchFamily="34" charset="-120"/>
              </a:rPr>
              <a:t>PUBLISHING</a:t>
            </a:r>
            <a:endParaRPr lang="en-US" sz="975" dirty="0"/>
          </a:p>
        </p:txBody>
      </p:sp>
      <p:sp>
        <p:nvSpPr>
          <p:cNvPr id="7" name="Text 5"/>
          <p:cNvSpPr txBox="1"/>
          <p:nvPr/>
        </p:nvSpPr>
        <p:spPr>
          <a:xfrm>
            <a:off x="788670" y="2263140"/>
            <a:ext cx="3336417" cy="582930"/>
          </a:xfrm>
          <a:prstGeom prst="rect">
            <a:avLst/>
          </a:prstGeom>
          <a:noFill/>
          <a:ln/>
        </p:spPr>
        <p:txBody>
          <a:bodyPr wrap="square" lIns="0" tIns="0" rIns="0" bIns="0" rtlCol="0" anchor="ctr"/>
          <a:lstStyle/>
          <a:p>
            <a:pPr>
              <a:lnSpc>
                <a:spcPts val="2025"/>
              </a:lnSpc>
            </a:pPr>
            <a:r>
              <a:rPr lang="en-US" sz="1650" b="1" dirty="0">
                <a:solidFill>
                  <a:srgbClr val="173451"/>
                </a:solidFill>
                <a:latin typeface="Cambria" pitchFamily="34" charset="0"/>
                <a:ea typeface="Cambria" pitchFamily="34" charset="-122"/>
                <a:cs typeface="Cambria" pitchFamily="34" charset="-120"/>
              </a:rPr>
              <a:t>One to many</a:t>
            </a:r>
            <a:endParaRPr lang="en-US" sz="1650" dirty="0"/>
          </a:p>
        </p:txBody>
      </p:sp>
      <p:sp>
        <p:nvSpPr>
          <p:cNvPr id="8" name="Text 6"/>
          <p:cNvSpPr txBox="1"/>
          <p:nvPr/>
        </p:nvSpPr>
        <p:spPr>
          <a:xfrm>
            <a:off x="788670" y="2983230"/>
            <a:ext cx="3336417" cy="822960"/>
          </a:xfrm>
          <a:prstGeom prst="rect">
            <a:avLst/>
          </a:prstGeom>
          <a:noFill/>
          <a:ln/>
        </p:spPr>
        <p:txBody>
          <a:bodyPr wrap="square" lIns="0" tIns="0" rIns="0" bIns="0" rtlCol="0" anchor="t"/>
          <a:lstStyle/>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Builds the record that makes you credible</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Works while you are asleep</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Slow, and indifferent to who reads it</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On its own, it feels like shouting</a:t>
            </a:r>
            <a:endParaRPr lang="en-US" sz="1088" dirty="0"/>
          </a:p>
        </p:txBody>
      </p:sp>
      <p:sp>
        <p:nvSpPr>
          <p:cNvPr id="9" name="Shape 7"/>
          <p:cNvSpPr/>
          <p:nvPr/>
        </p:nvSpPr>
        <p:spPr>
          <a:xfrm>
            <a:off x="4742307" y="1645920"/>
            <a:ext cx="3885057"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0" name="Text 8"/>
          <p:cNvSpPr txBox="1"/>
          <p:nvPr/>
        </p:nvSpPr>
        <p:spPr>
          <a:xfrm>
            <a:off x="5016627" y="1885950"/>
            <a:ext cx="3336417" cy="342900"/>
          </a:xfrm>
          <a:prstGeom prst="rect">
            <a:avLst/>
          </a:prstGeom>
          <a:noFill/>
          <a:ln/>
        </p:spPr>
        <p:txBody>
          <a:bodyPr wrap="square" lIns="0" tIns="0" rIns="0" bIns="0" rtlCol="0" anchor="ctr"/>
          <a:lstStyle/>
          <a:p>
            <a:r>
              <a:rPr lang="en-US" sz="975" b="1" kern="0" spc="113" dirty="0">
                <a:solidFill>
                  <a:srgbClr val="173451"/>
                </a:solidFill>
                <a:latin typeface="Calibri" pitchFamily="34" charset="0"/>
                <a:ea typeface="Calibri" pitchFamily="34" charset="-122"/>
                <a:cs typeface="Calibri" pitchFamily="34" charset="-120"/>
              </a:rPr>
              <a:t>CONVERSATION</a:t>
            </a:r>
            <a:endParaRPr lang="en-US" sz="975" dirty="0"/>
          </a:p>
        </p:txBody>
      </p:sp>
      <p:sp>
        <p:nvSpPr>
          <p:cNvPr id="11" name="Text 9"/>
          <p:cNvSpPr txBox="1"/>
          <p:nvPr/>
        </p:nvSpPr>
        <p:spPr>
          <a:xfrm>
            <a:off x="5016627" y="2263140"/>
            <a:ext cx="3336417" cy="582930"/>
          </a:xfrm>
          <a:prstGeom prst="rect">
            <a:avLst/>
          </a:prstGeom>
          <a:noFill/>
          <a:ln/>
        </p:spPr>
        <p:txBody>
          <a:bodyPr wrap="square" lIns="0" tIns="0" rIns="0" bIns="0" rtlCol="0" anchor="ctr"/>
          <a:lstStyle/>
          <a:p>
            <a:pPr>
              <a:lnSpc>
                <a:spcPts val="2025"/>
              </a:lnSpc>
            </a:pPr>
            <a:r>
              <a:rPr lang="en-US" sz="1650" b="1" dirty="0">
                <a:solidFill>
                  <a:srgbClr val="173451"/>
                </a:solidFill>
                <a:latin typeface="Cambria" pitchFamily="34" charset="0"/>
                <a:ea typeface="Cambria" pitchFamily="34" charset="-122"/>
                <a:cs typeface="Cambria" pitchFamily="34" charset="-120"/>
              </a:rPr>
              <a:t>One to one</a:t>
            </a:r>
            <a:endParaRPr lang="en-US" sz="1650" dirty="0"/>
          </a:p>
        </p:txBody>
      </p:sp>
      <p:sp>
        <p:nvSpPr>
          <p:cNvPr id="12" name="Text 10"/>
          <p:cNvSpPr txBox="1"/>
          <p:nvPr/>
        </p:nvSpPr>
        <p:spPr>
          <a:xfrm>
            <a:off x="5016627" y="2983230"/>
            <a:ext cx="3336417" cy="822960"/>
          </a:xfrm>
          <a:prstGeom prst="rect">
            <a:avLst/>
          </a:prstGeom>
          <a:noFill/>
          <a:ln/>
        </p:spPr>
        <p:txBody>
          <a:bodyPr wrap="square" lIns="0" tIns="0" rIns="0" bIns="0" rtlCol="0" anchor="t"/>
          <a:lstStyle/>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Turns a reader into someone who knows you</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Specific people, chosen deliberately</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Fast, and it does not scale</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On its own, you have nothing to point at</a:t>
            </a:r>
            <a:endParaRPr lang="en-US" sz="1088" dirty="0"/>
          </a:p>
        </p:txBody>
      </p:sp>
      <p:sp>
        <p:nvSpPr>
          <p:cNvPr id="13" name="Text 11"/>
          <p:cNvSpPr txBox="1"/>
          <p:nvPr/>
        </p:nvSpPr>
        <p:spPr>
          <a:xfrm>
            <a:off x="514350" y="4217670"/>
            <a:ext cx="8113014" cy="411480"/>
          </a:xfrm>
          <a:prstGeom prst="rect">
            <a:avLst/>
          </a:prstGeom>
          <a:noFill/>
          <a:ln/>
        </p:spPr>
        <p:txBody>
          <a:bodyPr wrap="square" lIns="0" tIns="0" rIns="0" bIns="0" rtlCol="0" anchor="t"/>
          <a:lstStyle/>
          <a:p>
            <a:pPr>
              <a:lnSpc>
                <a:spcPts val="1849"/>
              </a:lnSpc>
            </a:pPr>
            <a:r>
              <a:rPr lang="en-US" sz="1275" dirty="0">
                <a:solidFill>
                  <a:srgbClr val="5C6B7A"/>
                </a:solidFill>
                <a:latin typeface="Calibri" pitchFamily="34" charset="0"/>
                <a:ea typeface="Calibri" pitchFamily="34" charset="-122"/>
                <a:cs typeface="Calibri" pitchFamily="34" charset="-120"/>
              </a:rPr>
              <a:t>Most people who try this do the first half only, get no result in six weeks, and conclude the whole thing does not work.</a:t>
            </a:r>
            <a:endParaRPr lang="en-US" sz="127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WHAT YOU ACTUALLY WRITE</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It is the decision record again.</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Aimed at a stranger.</a:t>
            </a:r>
            <a:endParaRPr lang="en-US" sz="2550" dirty="0">
              <a:solidFill>
                <a:prstClr val="black"/>
              </a:solidFill>
              <a:latin typeface="Calibri" panose="020F0502020204030204"/>
            </a:endParaRPr>
          </a:p>
        </p:txBody>
      </p:sp>
      <p:sp>
        <p:nvSpPr>
          <p:cNvPr id="5" name="Text 3"/>
          <p:cNvSpPr txBox="1"/>
          <p:nvPr/>
        </p:nvSpPr>
        <p:spPr>
          <a:xfrm>
            <a:off x="514350" y="1954530"/>
            <a:ext cx="7015734" cy="2331720"/>
          </a:xfrm>
          <a:prstGeom prst="rect">
            <a:avLst/>
          </a:prstGeom>
          <a:noFill/>
          <a:ln/>
        </p:spPr>
        <p:txBody>
          <a:bodyPr wrap="square" lIns="0" tIns="0" rIns="0" bIns="0" rtlCol="0" anchor="t"/>
          <a:lstStyle/>
          <a:p>
            <a:pPr marL="257175" indent="-257175" defTabSz="685800">
              <a:spcAft>
                <a:spcPts val="750"/>
              </a:spcAft>
              <a:buSzPct val="100000"/>
              <a:buFontTx/>
              <a:buChar char="•"/>
            </a:pPr>
            <a:r>
              <a:rPr lang="en-US" sz="1238" dirty="0">
                <a:solidFill>
                  <a:srgbClr val="5C6B7A"/>
                </a:solidFill>
                <a:latin typeface="Calibri" pitchFamily="34" charset="0"/>
                <a:ea typeface="Calibri" pitchFamily="34" charset="-122"/>
                <a:cs typeface="Calibri" pitchFamily="34" charset="-120"/>
              </a:rPr>
              <a:t>Open with their problem, not your project. Nobody outside your company cares that your logging was bad. They care that theirs is.</a:t>
            </a:r>
            <a:endParaRPr lang="en-US" sz="1238" dirty="0">
              <a:solidFill>
                <a:prstClr val="black"/>
              </a:solidFill>
              <a:latin typeface="Calibri" panose="020F0502020204030204"/>
            </a:endParaRPr>
          </a:p>
          <a:p>
            <a:pPr marL="257175" indent="-257175" defTabSz="685800">
              <a:spcAft>
                <a:spcPts val="750"/>
              </a:spcAft>
              <a:buSzPct val="100000"/>
              <a:buFontTx/>
              <a:buChar char="•"/>
            </a:pPr>
            <a:r>
              <a:rPr lang="en-US" sz="1238" dirty="0">
                <a:solidFill>
                  <a:srgbClr val="5C6B7A"/>
                </a:solidFill>
                <a:latin typeface="Calibri" pitchFamily="34" charset="0"/>
                <a:ea typeface="Calibri" pitchFamily="34" charset="-122"/>
                <a:cs typeface="Calibri" pitchFamily="34" charset="-120"/>
              </a:rPr>
              <a:t>What you tried that did not work. This is the part people skip, and it is the part that earns trust.</a:t>
            </a:r>
            <a:endParaRPr lang="en-US" sz="1238" dirty="0">
              <a:solidFill>
                <a:prstClr val="black"/>
              </a:solidFill>
              <a:latin typeface="Calibri" panose="020F0502020204030204"/>
            </a:endParaRPr>
          </a:p>
          <a:p>
            <a:pPr marL="257175" indent="-257175" defTabSz="685800">
              <a:spcAft>
                <a:spcPts val="750"/>
              </a:spcAft>
              <a:buSzPct val="100000"/>
              <a:buFontTx/>
              <a:buChar char="•"/>
            </a:pPr>
            <a:r>
              <a:rPr lang="en-US" sz="1238" dirty="0">
                <a:solidFill>
                  <a:srgbClr val="5C6B7A"/>
                </a:solidFill>
                <a:latin typeface="Calibri" pitchFamily="34" charset="0"/>
                <a:ea typeface="Calibri" pitchFamily="34" charset="-122"/>
                <a:cs typeface="Calibri" pitchFamily="34" charset="-120"/>
              </a:rPr>
              <a:t>The decision, and the tradeoff you knowingly accepted.</a:t>
            </a:r>
            <a:endParaRPr lang="en-US" sz="1238" dirty="0">
              <a:solidFill>
                <a:prstClr val="black"/>
              </a:solidFill>
              <a:latin typeface="Calibri" panose="020F0502020204030204"/>
            </a:endParaRPr>
          </a:p>
          <a:p>
            <a:pPr marL="257175" indent="-257175" defTabSz="685800">
              <a:spcAft>
                <a:spcPts val="750"/>
              </a:spcAft>
              <a:buSzPct val="100000"/>
              <a:buFontTx/>
              <a:buChar char="•"/>
            </a:pPr>
            <a:r>
              <a:rPr lang="en-US" sz="1238" dirty="0">
                <a:solidFill>
                  <a:srgbClr val="5C6B7A"/>
                </a:solidFill>
                <a:latin typeface="Calibri" pitchFamily="34" charset="0"/>
                <a:ea typeface="Calibri" pitchFamily="34" charset="-122"/>
                <a:cs typeface="Calibri" pitchFamily="34" charset="-120"/>
              </a:rPr>
              <a:t>What actually changed afterward. A number if you have one, an honest description if you do not.</a:t>
            </a:r>
            <a:endParaRPr lang="en-US" sz="1238" dirty="0">
              <a:solidFill>
                <a:prstClr val="black"/>
              </a:solidFill>
              <a:latin typeface="Calibri" panose="020F0502020204030204"/>
            </a:endParaRPr>
          </a:p>
          <a:p>
            <a:pPr marL="257175" indent="-257175" defTabSz="685800">
              <a:spcAft>
                <a:spcPts val="750"/>
              </a:spcAft>
              <a:buSzPct val="100000"/>
              <a:buFontTx/>
              <a:buChar char="•"/>
            </a:pPr>
            <a:r>
              <a:rPr lang="en-US" sz="1238" dirty="0">
                <a:solidFill>
                  <a:srgbClr val="5C6B7A"/>
                </a:solidFill>
                <a:latin typeface="Calibri" pitchFamily="34" charset="0"/>
                <a:ea typeface="Calibri" pitchFamily="34" charset="-122"/>
                <a:cs typeface="Calibri" pitchFamily="34" charset="-120"/>
              </a:rPr>
              <a:t>What someone reading this should do differently on Monday.</a:t>
            </a:r>
            <a:endParaRPr lang="en-US" sz="1238" dirty="0">
              <a:solidFill>
                <a:prstClr val="black"/>
              </a:solidFill>
              <a:latin typeface="Calibri" panose="020F0502020204030204"/>
            </a:endParaRPr>
          </a:p>
        </p:txBody>
      </p:sp>
      <p:sp>
        <p:nvSpPr>
          <p:cNvPr id="6" name="Text 4"/>
          <p:cNvSpPr txBox="1"/>
          <p:nvPr/>
        </p:nvSpPr>
        <p:spPr>
          <a:xfrm>
            <a:off x="514350" y="435483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Five hundred words. You are not writing an article. You are writing down something you already know.</a:t>
            </a:r>
            <a:endParaRPr lang="en-US" sz="1275" dirty="0">
              <a:solidFill>
                <a:prstClr val="black"/>
              </a:solidFill>
              <a:latin typeface="Calibri" panose="020F0502020204030204"/>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WHERE THE TIME ACTUALLY GOES</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Seventy on theirs. Thirty on yours.</a:t>
            </a:r>
            <a:endParaRPr lang="en-US" sz="2850" dirty="0"/>
          </a:p>
        </p:txBody>
      </p:sp>
      <p:sp>
        <p:nvSpPr>
          <p:cNvPr id="5" name="Shape 3"/>
          <p:cNvSpPr/>
          <p:nvPr/>
        </p:nvSpPr>
        <p:spPr>
          <a:xfrm>
            <a:off x="514350" y="1714500"/>
            <a:ext cx="8113014" cy="1200150"/>
          </a:xfrm>
          <a:prstGeom prst="roundRect">
            <a:avLst>
              <a:gd name="adj" fmla="val 4571"/>
            </a:avLst>
          </a:prstGeom>
          <a:solidFill>
            <a:srgbClr val="173451"/>
          </a:solidFill>
          <a:ln w="12700">
            <a:solidFill>
              <a:srgbClr val="173451"/>
            </a:solidFill>
            <a:prstDash val="solid"/>
          </a:ln>
          <a:effectLst>
            <a:outerShdw blurRad="127000" dist="25400" dir="5400000" algn="bl" rotWithShape="0">
              <a:srgbClr val="8A97A5">
                <a:alpha val="22000"/>
              </a:srgbClr>
            </a:outerShdw>
          </a:effectLst>
        </p:spPr>
        <p:txBody>
          <a:bodyPr/>
          <a:lstStyle/>
          <a:p>
            <a:endParaRPr lang="en-US" sz="1350"/>
          </a:p>
        </p:txBody>
      </p:sp>
      <p:sp>
        <p:nvSpPr>
          <p:cNvPr id="6" name="Text 4"/>
          <p:cNvSpPr txBox="1"/>
          <p:nvPr/>
        </p:nvSpPr>
        <p:spPr>
          <a:xfrm>
            <a:off x="857250" y="1954530"/>
            <a:ext cx="1303020" cy="685800"/>
          </a:xfrm>
          <a:prstGeom prst="rect">
            <a:avLst/>
          </a:prstGeom>
          <a:noFill/>
          <a:ln/>
        </p:spPr>
        <p:txBody>
          <a:bodyPr wrap="square" lIns="0" tIns="0" rIns="0" bIns="0" rtlCol="0" anchor="ctr"/>
          <a:lstStyle/>
          <a:p>
            <a:r>
              <a:rPr lang="en-US" sz="3000" b="1" dirty="0">
                <a:solidFill>
                  <a:srgbClr val="FFD915"/>
                </a:solidFill>
                <a:latin typeface="Cambria" pitchFamily="34" charset="0"/>
                <a:ea typeface="Cambria" pitchFamily="34" charset="-122"/>
                <a:cs typeface="Cambria" pitchFamily="34" charset="-120"/>
              </a:rPr>
              <a:t>70%</a:t>
            </a:r>
            <a:endParaRPr lang="en-US" sz="3000" dirty="0"/>
          </a:p>
        </p:txBody>
      </p:sp>
      <p:sp>
        <p:nvSpPr>
          <p:cNvPr id="7" name="Text 5"/>
          <p:cNvSpPr txBox="1"/>
          <p:nvPr/>
        </p:nvSpPr>
        <p:spPr>
          <a:xfrm>
            <a:off x="2297430" y="1920240"/>
            <a:ext cx="5918454" cy="342900"/>
          </a:xfrm>
          <a:prstGeom prst="rect">
            <a:avLst/>
          </a:prstGeom>
          <a:noFill/>
          <a:ln/>
        </p:spPr>
        <p:txBody>
          <a:bodyPr wrap="square" lIns="0" tIns="0" rIns="0" bIns="0" rtlCol="0" anchor="ctr"/>
          <a:lstStyle/>
          <a:p>
            <a:r>
              <a:rPr lang="en-US" sz="1650" b="1" dirty="0">
                <a:solidFill>
                  <a:srgbClr val="FFFFFF"/>
                </a:solidFill>
                <a:latin typeface="Cambria" pitchFamily="34" charset="0"/>
                <a:ea typeface="Cambria" pitchFamily="34" charset="-122"/>
                <a:cs typeface="Cambria" pitchFamily="34" charset="-120"/>
              </a:rPr>
              <a:t>On other people's surfaces</a:t>
            </a:r>
            <a:endParaRPr lang="en-US" sz="1650" dirty="0"/>
          </a:p>
        </p:txBody>
      </p:sp>
      <p:sp>
        <p:nvSpPr>
          <p:cNvPr id="8" name="Text 6"/>
          <p:cNvSpPr txBox="1"/>
          <p:nvPr/>
        </p:nvSpPr>
        <p:spPr>
          <a:xfrm>
            <a:off x="2297430" y="2297430"/>
            <a:ext cx="5918454" cy="514350"/>
          </a:xfrm>
          <a:prstGeom prst="rect">
            <a:avLst/>
          </a:prstGeom>
          <a:noFill/>
          <a:ln/>
        </p:spPr>
        <p:txBody>
          <a:bodyPr wrap="square" lIns="0" tIns="0" rIns="0" bIns="0" rtlCol="0" anchor="t"/>
          <a:lstStyle/>
          <a:p>
            <a:pPr>
              <a:lnSpc>
                <a:spcPts val="1575"/>
              </a:lnSpc>
            </a:pPr>
            <a:r>
              <a:rPr lang="en-US" sz="1125" dirty="0">
                <a:solidFill>
                  <a:srgbClr val="C9D4DE"/>
                </a:solidFill>
                <a:latin typeface="Calibri" pitchFamily="34" charset="0"/>
                <a:ea typeface="Calibri" pitchFamily="34" charset="-122"/>
                <a:cs typeface="Calibri" pitchFamily="34" charset="-120"/>
              </a:rPr>
              <a:t>Reading, commenting, answering, adding the detail the post left out. This is where people discover you, and it is the part almost everyone skips.</a:t>
            </a:r>
            <a:endParaRPr lang="en-US" sz="1125" dirty="0"/>
          </a:p>
        </p:txBody>
      </p:sp>
      <p:sp>
        <p:nvSpPr>
          <p:cNvPr id="9" name="Shape 7"/>
          <p:cNvSpPr/>
          <p:nvPr/>
        </p:nvSpPr>
        <p:spPr>
          <a:xfrm>
            <a:off x="514350" y="3086100"/>
            <a:ext cx="8113014" cy="1200150"/>
          </a:xfrm>
          <a:prstGeom prst="roundRect">
            <a:avLst>
              <a:gd name="adj" fmla="val 4571"/>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0" name="Text 8"/>
          <p:cNvSpPr txBox="1"/>
          <p:nvPr/>
        </p:nvSpPr>
        <p:spPr>
          <a:xfrm>
            <a:off x="857250" y="3326130"/>
            <a:ext cx="1303020" cy="685800"/>
          </a:xfrm>
          <a:prstGeom prst="rect">
            <a:avLst/>
          </a:prstGeom>
          <a:noFill/>
          <a:ln/>
        </p:spPr>
        <p:txBody>
          <a:bodyPr wrap="square" lIns="0" tIns="0" rIns="0" bIns="0" rtlCol="0" anchor="ctr"/>
          <a:lstStyle/>
          <a:p>
            <a:r>
              <a:rPr lang="en-US" sz="3000" b="1" dirty="0">
                <a:solidFill>
                  <a:srgbClr val="173451"/>
                </a:solidFill>
                <a:latin typeface="Cambria" pitchFamily="34" charset="0"/>
                <a:ea typeface="Cambria" pitchFamily="34" charset="-122"/>
                <a:cs typeface="Cambria" pitchFamily="34" charset="-120"/>
              </a:rPr>
              <a:t>30%</a:t>
            </a:r>
            <a:endParaRPr lang="en-US" sz="3000" dirty="0"/>
          </a:p>
        </p:txBody>
      </p:sp>
      <p:sp>
        <p:nvSpPr>
          <p:cNvPr id="11" name="Text 9"/>
          <p:cNvSpPr txBox="1"/>
          <p:nvPr/>
        </p:nvSpPr>
        <p:spPr>
          <a:xfrm>
            <a:off x="2297430" y="3291840"/>
            <a:ext cx="5918454" cy="342900"/>
          </a:xfrm>
          <a:prstGeom prst="rect">
            <a:avLst/>
          </a:prstGeom>
          <a:noFill/>
          <a:ln/>
        </p:spPr>
        <p:txBody>
          <a:bodyPr wrap="square" lIns="0" tIns="0" rIns="0" bIns="0" rtlCol="0" anchor="ctr"/>
          <a:lstStyle/>
          <a:p>
            <a:r>
              <a:rPr lang="en-US" sz="1650" b="1" dirty="0">
                <a:solidFill>
                  <a:srgbClr val="173451"/>
                </a:solidFill>
                <a:latin typeface="Cambria" pitchFamily="34" charset="0"/>
                <a:ea typeface="Cambria" pitchFamily="34" charset="-122"/>
                <a:cs typeface="Cambria" pitchFamily="34" charset="-120"/>
              </a:rPr>
              <a:t>On your own material</a:t>
            </a:r>
            <a:endParaRPr lang="en-US" sz="1650" dirty="0"/>
          </a:p>
        </p:txBody>
      </p:sp>
      <p:sp>
        <p:nvSpPr>
          <p:cNvPr id="12" name="Text 10"/>
          <p:cNvSpPr txBox="1"/>
          <p:nvPr/>
        </p:nvSpPr>
        <p:spPr>
          <a:xfrm>
            <a:off x="2297430" y="3669030"/>
            <a:ext cx="5918454" cy="514350"/>
          </a:xfrm>
          <a:prstGeom prst="rect">
            <a:avLst/>
          </a:prstGeom>
          <a:noFill/>
          <a:ln/>
        </p:spPr>
        <p:txBody>
          <a:bodyPr wrap="square" lIns="0" tIns="0" rIns="0" bIns="0" rtlCol="0" anchor="t"/>
          <a:lstStyle/>
          <a:p>
            <a:pPr>
              <a:lnSpc>
                <a:spcPts val="1575"/>
              </a:lnSpc>
            </a:pPr>
            <a:r>
              <a:rPr lang="en-US" sz="1125" dirty="0">
                <a:solidFill>
                  <a:srgbClr val="5C6B7A"/>
                </a:solidFill>
                <a:latin typeface="Calibri" pitchFamily="34" charset="0"/>
                <a:ea typeface="Calibri" pitchFamily="34" charset="-122"/>
                <a:cs typeface="Calibri" pitchFamily="34" charset="-120"/>
              </a:rPr>
              <a:t>The write-ups from the loop. Fewer than you think you need, and they are worth more once the other seventy percent is happening.</a:t>
            </a:r>
            <a:endParaRPr lang="en-US" sz="1125" dirty="0"/>
          </a:p>
        </p:txBody>
      </p:sp>
      <p:sp>
        <p:nvSpPr>
          <p:cNvPr id="13" name="Text 11"/>
          <p:cNvSpPr txBox="1"/>
          <p:nvPr/>
        </p:nvSpPr>
        <p:spPr>
          <a:xfrm>
            <a:off x="514350" y="4560570"/>
            <a:ext cx="8113014" cy="342900"/>
          </a:xfrm>
          <a:prstGeom prst="rect">
            <a:avLst/>
          </a:prstGeom>
          <a:noFill/>
          <a:ln/>
        </p:spPr>
        <p:txBody>
          <a:bodyPr wrap="square" lIns="0" tIns="0" rIns="0" bIns="0" rtlCol="0" anchor="t"/>
          <a:lstStyle/>
          <a:p>
            <a:pPr>
              <a:lnSpc>
                <a:spcPts val="1849"/>
              </a:lnSpc>
            </a:pPr>
            <a:r>
              <a:rPr lang="en-US" sz="1275" dirty="0">
                <a:solidFill>
                  <a:srgbClr val="5C6B7A"/>
                </a:solidFill>
                <a:latin typeface="Calibri" pitchFamily="34" charset="0"/>
                <a:ea typeface="Calibri" pitchFamily="34" charset="-122"/>
                <a:cs typeface="Calibri" pitchFamily="34" charset="-120"/>
              </a:rPr>
              <a:t>A thoughtful comment on the right post reaches more of the right people than your own post will, for a fraction of the effort.</a:t>
            </a:r>
            <a:endParaRPr lang="en-US" sz="127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HOW IT ACTUALLY STARTS</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It is four steps, and none of them are an ask.</a:t>
            </a:r>
            <a:endParaRPr lang="en-US" sz="2850" dirty="0"/>
          </a:p>
        </p:txBody>
      </p:sp>
      <p:sp>
        <p:nvSpPr>
          <p:cNvPr id="5" name="Shape 3"/>
          <p:cNvSpPr/>
          <p:nvPr/>
        </p:nvSpPr>
        <p:spPr>
          <a:xfrm>
            <a:off x="514350" y="1680210"/>
            <a:ext cx="3936492" cy="1268730"/>
          </a:xfrm>
          <a:prstGeom prst="roundRect">
            <a:avLst>
              <a:gd name="adj" fmla="val 43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6" name="Shape 4"/>
          <p:cNvSpPr/>
          <p:nvPr/>
        </p:nvSpPr>
        <p:spPr>
          <a:xfrm>
            <a:off x="754380" y="1885950"/>
            <a:ext cx="260604" cy="260604"/>
          </a:xfrm>
          <a:prstGeom prst="ellipse">
            <a:avLst/>
          </a:prstGeom>
          <a:solidFill>
            <a:srgbClr val="173451"/>
          </a:solidFill>
          <a:ln/>
        </p:spPr>
        <p:txBody>
          <a:bodyPr/>
          <a:lstStyle/>
          <a:p>
            <a:endParaRPr lang="en-US" sz="1350"/>
          </a:p>
        </p:txBody>
      </p:sp>
      <p:sp>
        <p:nvSpPr>
          <p:cNvPr id="7" name="Text 5"/>
          <p:cNvSpPr txBox="1"/>
          <p:nvPr/>
        </p:nvSpPr>
        <p:spPr>
          <a:xfrm>
            <a:off x="754380" y="188595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1</a:t>
            </a:r>
            <a:endParaRPr lang="en-US" sz="1050" dirty="0"/>
          </a:p>
        </p:txBody>
      </p:sp>
      <p:sp>
        <p:nvSpPr>
          <p:cNvPr id="8" name="Text 6"/>
          <p:cNvSpPr txBox="1"/>
          <p:nvPr/>
        </p:nvSpPr>
        <p:spPr>
          <a:xfrm>
            <a:off x="1097280" y="187223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Read</a:t>
            </a:r>
            <a:endParaRPr lang="en-US" sz="1425" dirty="0"/>
          </a:p>
        </p:txBody>
      </p:sp>
      <p:sp>
        <p:nvSpPr>
          <p:cNvPr id="9" name="Text 7"/>
          <p:cNvSpPr txBox="1"/>
          <p:nvPr/>
        </p:nvSpPr>
        <p:spPr>
          <a:xfrm>
            <a:off x="754380" y="2283714"/>
            <a:ext cx="3456432" cy="54864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Pick a handful of people doing work in your lane. Hiring managers, leads, builders. Not influencers.</a:t>
            </a:r>
            <a:endParaRPr lang="en-US" sz="1050" dirty="0"/>
          </a:p>
        </p:txBody>
      </p:sp>
      <p:sp>
        <p:nvSpPr>
          <p:cNvPr id="10" name="Shape 8"/>
          <p:cNvSpPr/>
          <p:nvPr/>
        </p:nvSpPr>
        <p:spPr>
          <a:xfrm>
            <a:off x="4690872" y="1680210"/>
            <a:ext cx="3936492" cy="1268730"/>
          </a:xfrm>
          <a:prstGeom prst="roundRect">
            <a:avLst>
              <a:gd name="adj" fmla="val 43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1" name="Shape 9"/>
          <p:cNvSpPr/>
          <p:nvPr/>
        </p:nvSpPr>
        <p:spPr>
          <a:xfrm>
            <a:off x="4930902" y="1885950"/>
            <a:ext cx="260604" cy="260604"/>
          </a:xfrm>
          <a:prstGeom prst="ellipse">
            <a:avLst/>
          </a:prstGeom>
          <a:solidFill>
            <a:srgbClr val="173451"/>
          </a:solidFill>
          <a:ln/>
        </p:spPr>
        <p:txBody>
          <a:bodyPr/>
          <a:lstStyle/>
          <a:p>
            <a:endParaRPr lang="en-US" sz="1350"/>
          </a:p>
        </p:txBody>
      </p:sp>
      <p:sp>
        <p:nvSpPr>
          <p:cNvPr id="12" name="Text 10"/>
          <p:cNvSpPr txBox="1"/>
          <p:nvPr/>
        </p:nvSpPr>
        <p:spPr>
          <a:xfrm>
            <a:off x="4930902" y="188595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2</a:t>
            </a:r>
            <a:endParaRPr lang="en-US" sz="1050" dirty="0"/>
          </a:p>
        </p:txBody>
      </p:sp>
      <p:sp>
        <p:nvSpPr>
          <p:cNvPr id="13" name="Text 11"/>
          <p:cNvSpPr txBox="1"/>
          <p:nvPr/>
        </p:nvSpPr>
        <p:spPr>
          <a:xfrm>
            <a:off x="5273802" y="187223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Comment</a:t>
            </a:r>
            <a:endParaRPr lang="en-US" sz="1425" dirty="0"/>
          </a:p>
        </p:txBody>
      </p:sp>
      <p:sp>
        <p:nvSpPr>
          <p:cNvPr id="14" name="Text 12"/>
          <p:cNvSpPr txBox="1"/>
          <p:nvPr/>
        </p:nvSpPr>
        <p:spPr>
          <a:xfrm>
            <a:off x="4930902" y="2283714"/>
            <a:ext cx="3456432" cy="54864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Add the thing the post left out. Not agreement. The detail only someone who has done it would know.</a:t>
            </a:r>
            <a:endParaRPr lang="en-US" sz="1050" dirty="0"/>
          </a:p>
        </p:txBody>
      </p:sp>
      <p:sp>
        <p:nvSpPr>
          <p:cNvPr id="15" name="Shape 13"/>
          <p:cNvSpPr/>
          <p:nvPr/>
        </p:nvSpPr>
        <p:spPr>
          <a:xfrm>
            <a:off x="514350" y="3086100"/>
            <a:ext cx="3936492" cy="1268730"/>
          </a:xfrm>
          <a:prstGeom prst="roundRect">
            <a:avLst>
              <a:gd name="adj" fmla="val 43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6" name="Shape 14"/>
          <p:cNvSpPr/>
          <p:nvPr/>
        </p:nvSpPr>
        <p:spPr>
          <a:xfrm>
            <a:off x="754380" y="3291840"/>
            <a:ext cx="260604" cy="260604"/>
          </a:xfrm>
          <a:prstGeom prst="ellipse">
            <a:avLst/>
          </a:prstGeom>
          <a:solidFill>
            <a:srgbClr val="173451"/>
          </a:solidFill>
          <a:ln/>
        </p:spPr>
        <p:txBody>
          <a:bodyPr/>
          <a:lstStyle/>
          <a:p>
            <a:endParaRPr lang="en-US" sz="1350"/>
          </a:p>
        </p:txBody>
      </p:sp>
      <p:sp>
        <p:nvSpPr>
          <p:cNvPr id="17" name="Text 15"/>
          <p:cNvSpPr txBox="1"/>
          <p:nvPr/>
        </p:nvSpPr>
        <p:spPr>
          <a:xfrm>
            <a:off x="754380" y="329184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3</a:t>
            </a:r>
            <a:endParaRPr lang="en-US" sz="1050" dirty="0"/>
          </a:p>
        </p:txBody>
      </p:sp>
      <p:sp>
        <p:nvSpPr>
          <p:cNvPr id="18" name="Text 16"/>
          <p:cNvSpPr txBox="1"/>
          <p:nvPr/>
        </p:nvSpPr>
        <p:spPr>
          <a:xfrm>
            <a:off x="1097280" y="327812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Connect</a:t>
            </a:r>
            <a:endParaRPr lang="en-US" sz="1425" dirty="0"/>
          </a:p>
        </p:txBody>
      </p:sp>
      <p:sp>
        <p:nvSpPr>
          <p:cNvPr id="19" name="Text 17"/>
          <p:cNvSpPr txBox="1"/>
          <p:nvPr/>
        </p:nvSpPr>
        <p:spPr>
          <a:xfrm>
            <a:off x="754380" y="3689604"/>
            <a:ext cx="3456432" cy="54864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After they have seen your name a few times, not before. Reference the thread you were both in.</a:t>
            </a:r>
            <a:endParaRPr lang="en-US" sz="1050" dirty="0"/>
          </a:p>
        </p:txBody>
      </p:sp>
      <p:sp>
        <p:nvSpPr>
          <p:cNvPr id="20" name="Shape 18"/>
          <p:cNvSpPr/>
          <p:nvPr/>
        </p:nvSpPr>
        <p:spPr>
          <a:xfrm>
            <a:off x="4690872" y="3086100"/>
            <a:ext cx="3936492" cy="1268730"/>
          </a:xfrm>
          <a:prstGeom prst="roundRect">
            <a:avLst>
              <a:gd name="adj" fmla="val 4324"/>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21" name="Shape 19"/>
          <p:cNvSpPr/>
          <p:nvPr/>
        </p:nvSpPr>
        <p:spPr>
          <a:xfrm>
            <a:off x="4930902" y="3291840"/>
            <a:ext cx="260604" cy="260604"/>
          </a:xfrm>
          <a:prstGeom prst="ellipse">
            <a:avLst/>
          </a:prstGeom>
          <a:solidFill>
            <a:srgbClr val="173451"/>
          </a:solidFill>
          <a:ln/>
        </p:spPr>
        <p:txBody>
          <a:bodyPr/>
          <a:lstStyle/>
          <a:p>
            <a:endParaRPr lang="en-US" sz="1350"/>
          </a:p>
        </p:txBody>
      </p:sp>
      <p:sp>
        <p:nvSpPr>
          <p:cNvPr id="22" name="Text 20"/>
          <p:cNvSpPr txBox="1"/>
          <p:nvPr/>
        </p:nvSpPr>
        <p:spPr>
          <a:xfrm>
            <a:off x="4930902" y="329184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4</a:t>
            </a:r>
            <a:endParaRPr lang="en-US" sz="1050" dirty="0"/>
          </a:p>
        </p:txBody>
      </p:sp>
      <p:sp>
        <p:nvSpPr>
          <p:cNvPr id="23" name="Text 21"/>
          <p:cNvSpPr txBox="1"/>
          <p:nvPr/>
        </p:nvSpPr>
        <p:spPr>
          <a:xfrm>
            <a:off x="5273802" y="327812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Talk</a:t>
            </a:r>
            <a:endParaRPr lang="en-US" sz="1425" dirty="0"/>
          </a:p>
        </p:txBody>
      </p:sp>
      <p:sp>
        <p:nvSpPr>
          <p:cNvPr id="24" name="Text 22"/>
          <p:cNvSpPr txBox="1"/>
          <p:nvPr/>
        </p:nvSpPr>
        <p:spPr>
          <a:xfrm>
            <a:off x="4930902" y="3689604"/>
            <a:ext cx="3456432" cy="54864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A question you actually want answered. No pitch, no resume, no ask. That is the whole message.</a:t>
            </a:r>
            <a:endParaRPr lang="en-US" sz="1050" dirty="0"/>
          </a:p>
        </p:txBody>
      </p:sp>
      <p:sp>
        <p:nvSpPr>
          <p:cNvPr id="25" name="Text 23"/>
          <p:cNvSpPr txBox="1"/>
          <p:nvPr/>
        </p:nvSpPr>
        <p:spPr>
          <a:xfrm>
            <a:off x="514350" y="4491990"/>
            <a:ext cx="8113014" cy="342900"/>
          </a:xfrm>
          <a:prstGeom prst="rect">
            <a:avLst/>
          </a:prstGeom>
          <a:noFill/>
          <a:ln/>
        </p:spPr>
        <p:txBody>
          <a:bodyPr wrap="square" lIns="0" tIns="0" rIns="0" bIns="0" rtlCol="0" anchor="t"/>
          <a:lstStyle/>
          <a:p>
            <a:pPr>
              <a:lnSpc>
                <a:spcPts val="1849"/>
              </a:lnSpc>
            </a:pPr>
            <a:r>
              <a:rPr lang="en-US" sz="1275" dirty="0">
                <a:solidFill>
                  <a:srgbClr val="5C6B7A"/>
                </a:solidFill>
                <a:latin typeface="Calibri" pitchFamily="34" charset="0"/>
                <a:ea typeface="Calibri" pitchFamily="34" charset="-122"/>
                <a:cs typeface="Calibri" pitchFamily="34" charset="-120"/>
              </a:rPr>
              <a:t>Weeks, not months. And you are having conversations with people who already know how you think.</a:t>
            </a:r>
            <a:endParaRPr lang="en-US" sz="1275"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YES, BUT IT IS LINKEDIN</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The four things you are thinking.</a:t>
            </a:r>
            <a:endParaRPr lang="en-US" sz="2850" dirty="0"/>
          </a:p>
        </p:txBody>
      </p:sp>
      <p:sp>
        <p:nvSpPr>
          <p:cNvPr id="5" name="Shape 3"/>
          <p:cNvSpPr/>
          <p:nvPr/>
        </p:nvSpPr>
        <p:spPr>
          <a:xfrm>
            <a:off x="514350" y="1680210"/>
            <a:ext cx="3936492" cy="1337310"/>
          </a:xfrm>
          <a:prstGeom prst="roundRect">
            <a:avLst>
              <a:gd name="adj" fmla="val 410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6" name="Shape 4"/>
          <p:cNvSpPr/>
          <p:nvPr/>
        </p:nvSpPr>
        <p:spPr>
          <a:xfrm>
            <a:off x="754380" y="1885950"/>
            <a:ext cx="260604" cy="260604"/>
          </a:xfrm>
          <a:prstGeom prst="ellipse">
            <a:avLst/>
          </a:prstGeom>
          <a:solidFill>
            <a:srgbClr val="173451"/>
          </a:solidFill>
          <a:ln/>
        </p:spPr>
        <p:txBody>
          <a:bodyPr/>
          <a:lstStyle/>
          <a:p>
            <a:endParaRPr lang="en-US" sz="1350"/>
          </a:p>
        </p:txBody>
      </p:sp>
      <p:sp>
        <p:nvSpPr>
          <p:cNvPr id="7" name="Text 5"/>
          <p:cNvSpPr txBox="1"/>
          <p:nvPr/>
        </p:nvSpPr>
        <p:spPr>
          <a:xfrm>
            <a:off x="754380" y="188595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1</a:t>
            </a:r>
            <a:endParaRPr lang="en-US" sz="1050" dirty="0"/>
          </a:p>
        </p:txBody>
      </p:sp>
      <p:sp>
        <p:nvSpPr>
          <p:cNvPr id="8" name="Text 6"/>
          <p:cNvSpPr txBox="1"/>
          <p:nvPr/>
        </p:nvSpPr>
        <p:spPr>
          <a:xfrm>
            <a:off x="1097280" y="187223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“It is all showboating”</a:t>
            </a:r>
            <a:endParaRPr lang="en-US" sz="1425" dirty="0"/>
          </a:p>
        </p:txBody>
      </p:sp>
      <p:sp>
        <p:nvSpPr>
          <p:cNvPr id="9" name="Text 7"/>
          <p:cNvSpPr txBox="1"/>
          <p:nvPr/>
        </p:nvSpPr>
        <p:spPr>
          <a:xfrm>
            <a:off x="754380" y="2283714"/>
            <a:ext cx="3456432" cy="61722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Most of it is. That is the opportunity. A write-up of something you actually built stands out precisely because the bar is on the floor.</a:t>
            </a:r>
            <a:endParaRPr lang="en-US" sz="1050" dirty="0"/>
          </a:p>
        </p:txBody>
      </p:sp>
      <p:sp>
        <p:nvSpPr>
          <p:cNvPr id="10" name="Shape 8"/>
          <p:cNvSpPr/>
          <p:nvPr/>
        </p:nvSpPr>
        <p:spPr>
          <a:xfrm>
            <a:off x="4690872" y="1680210"/>
            <a:ext cx="3936492" cy="1337310"/>
          </a:xfrm>
          <a:prstGeom prst="roundRect">
            <a:avLst>
              <a:gd name="adj" fmla="val 410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1" name="Shape 9"/>
          <p:cNvSpPr/>
          <p:nvPr/>
        </p:nvSpPr>
        <p:spPr>
          <a:xfrm>
            <a:off x="4930902" y="1885950"/>
            <a:ext cx="260604" cy="260604"/>
          </a:xfrm>
          <a:prstGeom prst="ellipse">
            <a:avLst/>
          </a:prstGeom>
          <a:solidFill>
            <a:srgbClr val="173451"/>
          </a:solidFill>
          <a:ln/>
        </p:spPr>
        <p:txBody>
          <a:bodyPr/>
          <a:lstStyle/>
          <a:p>
            <a:endParaRPr lang="en-US" sz="1350"/>
          </a:p>
        </p:txBody>
      </p:sp>
      <p:sp>
        <p:nvSpPr>
          <p:cNvPr id="12" name="Text 10"/>
          <p:cNvSpPr txBox="1"/>
          <p:nvPr/>
        </p:nvSpPr>
        <p:spPr>
          <a:xfrm>
            <a:off x="4930902" y="188595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2</a:t>
            </a:r>
            <a:endParaRPr lang="en-US" sz="1050" dirty="0"/>
          </a:p>
        </p:txBody>
      </p:sp>
      <p:sp>
        <p:nvSpPr>
          <p:cNvPr id="13" name="Text 11"/>
          <p:cNvSpPr txBox="1"/>
          <p:nvPr/>
        </p:nvSpPr>
        <p:spPr>
          <a:xfrm>
            <a:off x="5273802" y="187223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“I do not have time”</a:t>
            </a:r>
            <a:endParaRPr lang="en-US" sz="1425" dirty="0"/>
          </a:p>
        </p:txBody>
      </p:sp>
      <p:sp>
        <p:nvSpPr>
          <p:cNvPr id="14" name="Text 12"/>
          <p:cNvSpPr txBox="1"/>
          <p:nvPr/>
        </p:nvSpPr>
        <p:spPr>
          <a:xfrm>
            <a:off x="4930902" y="2283714"/>
            <a:ext cx="3456432" cy="61722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Two comments and one write-up a week. Less time than you spent reading the feed to decide it was not worth it.</a:t>
            </a:r>
            <a:endParaRPr lang="en-US" sz="1050" dirty="0"/>
          </a:p>
        </p:txBody>
      </p:sp>
      <p:sp>
        <p:nvSpPr>
          <p:cNvPr id="15" name="Shape 13"/>
          <p:cNvSpPr/>
          <p:nvPr/>
        </p:nvSpPr>
        <p:spPr>
          <a:xfrm>
            <a:off x="514350" y="3154680"/>
            <a:ext cx="3936492" cy="1337310"/>
          </a:xfrm>
          <a:prstGeom prst="roundRect">
            <a:avLst>
              <a:gd name="adj" fmla="val 410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6" name="Shape 14"/>
          <p:cNvSpPr/>
          <p:nvPr/>
        </p:nvSpPr>
        <p:spPr>
          <a:xfrm>
            <a:off x="754380" y="3360420"/>
            <a:ext cx="260604" cy="260604"/>
          </a:xfrm>
          <a:prstGeom prst="ellipse">
            <a:avLst/>
          </a:prstGeom>
          <a:solidFill>
            <a:srgbClr val="173451"/>
          </a:solidFill>
          <a:ln/>
        </p:spPr>
        <p:txBody>
          <a:bodyPr/>
          <a:lstStyle/>
          <a:p>
            <a:endParaRPr lang="en-US" sz="1350"/>
          </a:p>
        </p:txBody>
      </p:sp>
      <p:sp>
        <p:nvSpPr>
          <p:cNvPr id="17" name="Text 15"/>
          <p:cNvSpPr txBox="1"/>
          <p:nvPr/>
        </p:nvSpPr>
        <p:spPr>
          <a:xfrm>
            <a:off x="754380" y="336042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3</a:t>
            </a:r>
            <a:endParaRPr lang="en-US" sz="1050" dirty="0"/>
          </a:p>
        </p:txBody>
      </p:sp>
      <p:sp>
        <p:nvSpPr>
          <p:cNvPr id="18" name="Text 16"/>
          <p:cNvSpPr txBox="1"/>
          <p:nvPr/>
        </p:nvSpPr>
        <p:spPr>
          <a:xfrm>
            <a:off x="1097280" y="334670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“It feels like bragging”</a:t>
            </a:r>
            <a:endParaRPr lang="en-US" sz="1425" dirty="0"/>
          </a:p>
        </p:txBody>
      </p:sp>
      <p:sp>
        <p:nvSpPr>
          <p:cNvPr id="19" name="Text 17"/>
          <p:cNvSpPr txBox="1"/>
          <p:nvPr/>
        </p:nvSpPr>
        <p:spPr>
          <a:xfrm>
            <a:off x="754380" y="3758184"/>
            <a:ext cx="3456432" cy="61722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Describing a decision and its tradeoff is not bragging. If it still feels wrong, start with step two and point at someone else.</a:t>
            </a:r>
            <a:endParaRPr lang="en-US" sz="1050" dirty="0"/>
          </a:p>
        </p:txBody>
      </p:sp>
      <p:sp>
        <p:nvSpPr>
          <p:cNvPr id="20" name="Shape 18"/>
          <p:cNvSpPr/>
          <p:nvPr/>
        </p:nvSpPr>
        <p:spPr>
          <a:xfrm>
            <a:off x="4690872" y="3154680"/>
            <a:ext cx="3936492" cy="1337310"/>
          </a:xfrm>
          <a:prstGeom prst="roundRect">
            <a:avLst>
              <a:gd name="adj" fmla="val 4103"/>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21" name="Shape 19"/>
          <p:cNvSpPr/>
          <p:nvPr/>
        </p:nvSpPr>
        <p:spPr>
          <a:xfrm>
            <a:off x="4930902" y="3360420"/>
            <a:ext cx="260604" cy="260604"/>
          </a:xfrm>
          <a:prstGeom prst="ellipse">
            <a:avLst/>
          </a:prstGeom>
          <a:solidFill>
            <a:srgbClr val="173451"/>
          </a:solidFill>
          <a:ln/>
        </p:spPr>
        <p:txBody>
          <a:bodyPr/>
          <a:lstStyle/>
          <a:p>
            <a:endParaRPr lang="en-US" sz="1350"/>
          </a:p>
        </p:txBody>
      </p:sp>
      <p:sp>
        <p:nvSpPr>
          <p:cNvPr id="22" name="Text 20"/>
          <p:cNvSpPr txBox="1"/>
          <p:nvPr/>
        </p:nvSpPr>
        <p:spPr>
          <a:xfrm>
            <a:off x="4930902" y="3360420"/>
            <a:ext cx="260604" cy="260604"/>
          </a:xfrm>
          <a:prstGeom prst="rect">
            <a:avLst/>
          </a:prstGeom>
          <a:noFill/>
          <a:ln/>
        </p:spPr>
        <p:txBody>
          <a:bodyPr wrap="square" lIns="0" tIns="0" rIns="0" bIns="0" rtlCol="0" anchor="ctr"/>
          <a:lstStyle/>
          <a:p>
            <a:pPr algn="ctr"/>
            <a:r>
              <a:rPr lang="en-US" sz="1050" b="1" dirty="0">
                <a:solidFill>
                  <a:srgbClr val="FFD915"/>
                </a:solidFill>
                <a:latin typeface="Calibri" pitchFamily="34" charset="0"/>
                <a:ea typeface="Calibri" pitchFamily="34" charset="-122"/>
                <a:cs typeface="Calibri" pitchFamily="34" charset="-120"/>
              </a:rPr>
              <a:t>4</a:t>
            </a:r>
            <a:endParaRPr lang="en-US" sz="1050" dirty="0"/>
          </a:p>
        </p:txBody>
      </p:sp>
      <p:sp>
        <p:nvSpPr>
          <p:cNvPr id="23" name="Text 21"/>
          <p:cNvSpPr txBox="1"/>
          <p:nvPr/>
        </p:nvSpPr>
        <p:spPr>
          <a:xfrm>
            <a:off x="5273802" y="3346704"/>
            <a:ext cx="3113532" cy="308610"/>
          </a:xfrm>
          <a:prstGeom prst="rect">
            <a:avLst/>
          </a:prstGeom>
          <a:noFill/>
          <a:ln/>
        </p:spPr>
        <p:txBody>
          <a:bodyPr wrap="square" lIns="0" tIns="0" rIns="0" bIns="0" rtlCol="0" anchor="ctr"/>
          <a:lstStyle/>
          <a:p>
            <a:r>
              <a:rPr lang="en-US" sz="1425" b="1" dirty="0">
                <a:solidFill>
                  <a:srgbClr val="173451"/>
                </a:solidFill>
                <a:latin typeface="Cambria" pitchFamily="34" charset="0"/>
                <a:ea typeface="Cambria" pitchFamily="34" charset="-122"/>
                <a:cs typeface="Cambria" pitchFamily="34" charset="-120"/>
              </a:rPr>
              <a:t>“I have nothing to say”</a:t>
            </a:r>
            <a:endParaRPr lang="en-US" sz="1425" dirty="0"/>
          </a:p>
        </p:txBody>
      </p:sp>
      <p:sp>
        <p:nvSpPr>
          <p:cNvPr id="24" name="Text 22"/>
          <p:cNvSpPr txBox="1"/>
          <p:nvPr/>
        </p:nvSpPr>
        <p:spPr>
          <a:xfrm>
            <a:off x="4930902" y="3758184"/>
            <a:ext cx="3456432" cy="617220"/>
          </a:xfrm>
          <a:prstGeom prst="rect">
            <a:avLst/>
          </a:prstGeom>
          <a:noFill/>
          <a:ln/>
        </p:spPr>
        <p:txBody>
          <a:bodyPr wrap="square" lIns="0" tIns="0" rIns="0" bIns="0" rtlCol="0" anchor="t"/>
          <a:lstStyle/>
          <a:p>
            <a:pPr>
              <a:lnSpc>
                <a:spcPts val="1425"/>
              </a:lnSpc>
            </a:pPr>
            <a:r>
              <a:rPr lang="en-US" sz="1050" dirty="0">
                <a:solidFill>
                  <a:srgbClr val="5C6B7A"/>
                </a:solidFill>
                <a:latin typeface="Calibri" pitchFamily="34" charset="0"/>
                <a:ea typeface="Calibri" pitchFamily="34" charset="-122"/>
                <a:cs typeface="Calibri" pitchFamily="34" charset="-120"/>
              </a:rPr>
              <a:t>You closed something this week that would have taken someone else three days. Write that. It is not small to them.</a:t>
            </a:r>
            <a:endParaRPr lang="en-US" sz="10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THE MESSAGE PEOPLE GET WRONG</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What a first message looks like.</a:t>
            </a:r>
            <a:endParaRPr lang="en-US" sz="2850" dirty="0"/>
          </a:p>
        </p:txBody>
      </p:sp>
      <p:sp>
        <p:nvSpPr>
          <p:cNvPr id="5" name="Shape 3"/>
          <p:cNvSpPr/>
          <p:nvPr/>
        </p:nvSpPr>
        <p:spPr>
          <a:xfrm>
            <a:off x="514350" y="1645920"/>
            <a:ext cx="3885057"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6" name="Text 4"/>
          <p:cNvSpPr txBox="1"/>
          <p:nvPr/>
        </p:nvSpPr>
        <p:spPr>
          <a:xfrm>
            <a:off x="788670" y="1885950"/>
            <a:ext cx="3336417" cy="342900"/>
          </a:xfrm>
          <a:prstGeom prst="rect">
            <a:avLst/>
          </a:prstGeom>
          <a:noFill/>
          <a:ln/>
        </p:spPr>
        <p:txBody>
          <a:bodyPr wrap="square" lIns="0" tIns="0" rIns="0" bIns="0" rtlCol="0" anchor="ctr"/>
          <a:lstStyle/>
          <a:p>
            <a:r>
              <a:rPr lang="en-US" sz="975" b="1" kern="0" spc="113" dirty="0">
                <a:solidFill>
                  <a:srgbClr val="C0392B"/>
                </a:solidFill>
                <a:latin typeface="Calibri" pitchFamily="34" charset="0"/>
                <a:ea typeface="Calibri" pitchFamily="34" charset="-122"/>
                <a:cs typeface="Calibri" pitchFamily="34" charset="-120"/>
              </a:rPr>
              <a:t>WHAT MOST PEOPLE SEND</a:t>
            </a:r>
            <a:endParaRPr lang="en-US" sz="975" dirty="0"/>
          </a:p>
        </p:txBody>
      </p:sp>
      <p:sp>
        <p:nvSpPr>
          <p:cNvPr id="7" name="Text 5"/>
          <p:cNvSpPr txBox="1"/>
          <p:nvPr/>
        </p:nvSpPr>
        <p:spPr>
          <a:xfrm>
            <a:off x="788670" y="2263140"/>
            <a:ext cx="3336417" cy="582930"/>
          </a:xfrm>
          <a:prstGeom prst="rect">
            <a:avLst/>
          </a:prstGeom>
          <a:noFill/>
          <a:ln/>
        </p:spPr>
        <p:txBody>
          <a:bodyPr wrap="square" lIns="0" tIns="0" rIns="0" bIns="0" rtlCol="0" anchor="ctr"/>
          <a:lstStyle/>
          <a:p>
            <a:pPr>
              <a:lnSpc>
                <a:spcPts val="2025"/>
              </a:lnSpc>
            </a:pPr>
            <a:r>
              <a:rPr lang="en-US" sz="1650" b="1" dirty="0">
                <a:solidFill>
                  <a:srgbClr val="173451"/>
                </a:solidFill>
                <a:latin typeface="Cambria" pitchFamily="34" charset="0"/>
                <a:ea typeface="Cambria" pitchFamily="34" charset="-122"/>
                <a:cs typeface="Cambria" pitchFamily="34" charset="-120"/>
              </a:rPr>
              <a:t>An ask wearing a greeting</a:t>
            </a:r>
            <a:endParaRPr lang="en-US" sz="1650" dirty="0"/>
          </a:p>
        </p:txBody>
      </p:sp>
      <p:sp>
        <p:nvSpPr>
          <p:cNvPr id="8" name="Text 6"/>
          <p:cNvSpPr txBox="1"/>
          <p:nvPr/>
        </p:nvSpPr>
        <p:spPr>
          <a:xfrm>
            <a:off x="788670" y="2983230"/>
            <a:ext cx="3336417" cy="891540"/>
          </a:xfrm>
          <a:prstGeom prst="rect">
            <a:avLst/>
          </a:prstGeom>
          <a:noFill/>
          <a:ln/>
        </p:spPr>
        <p:txBody>
          <a:bodyPr wrap="square" lIns="0" tIns="0" rIns="0" bIns="0" rtlCol="0" anchor="t"/>
          <a:lstStyle/>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Opens with their own background</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Attaches a resume nobody requested</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Asks for referrals, time, or an intro</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Could have been sent to a thousand people</a:t>
            </a:r>
            <a:endParaRPr lang="en-US" sz="1088" dirty="0"/>
          </a:p>
        </p:txBody>
      </p:sp>
      <p:sp>
        <p:nvSpPr>
          <p:cNvPr id="9" name="Shape 7"/>
          <p:cNvSpPr/>
          <p:nvPr/>
        </p:nvSpPr>
        <p:spPr>
          <a:xfrm>
            <a:off x="4742307" y="1645920"/>
            <a:ext cx="3885057"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0" name="Text 8"/>
          <p:cNvSpPr txBox="1"/>
          <p:nvPr/>
        </p:nvSpPr>
        <p:spPr>
          <a:xfrm>
            <a:off x="5016627" y="1885950"/>
            <a:ext cx="3336417" cy="342900"/>
          </a:xfrm>
          <a:prstGeom prst="rect">
            <a:avLst/>
          </a:prstGeom>
          <a:noFill/>
          <a:ln/>
        </p:spPr>
        <p:txBody>
          <a:bodyPr wrap="square" lIns="0" tIns="0" rIns="0" bIns="0" rtlCol="0" anchor="ctr"/>
          <a:lstStyle/>
          <a:p>
            <a:r>
              <a:rPr lang="en-US" sz="975" b="1" kern="0" spc="113" dirty="0">
                <a:solidFill>
                  <a:srgbClr val="1E7A4B"/>
                </a:solidFill>
                <a:latin typeface="Calibri" pitchFamily="34" charset="0"/>
                <a:ea typeface="Calibri" pitchFamily="34" charset="-122"/>
                <a:cs typeface="Calibri" pitchFamily="34" charset="-120"/>
              </a:rPr>
              <a:t>WHAT GETS ANSWERED</a:t>
            </a:r>
            <a:endParaRPr lang="en-US" sz="975" dirty="0"/>
          </a:p>
        </p:txBody>
      </p:sp>
      <p:sp>
        <p:nvSpPr>
          <p:cNvPr id="11" name="Text 9"/>
          <p:cNvSpPr txBox="1"/>
          <p:nvPr/>
        </p:nvSpPr>
        <p:spPr>
          <a:xfrm>
            <a:off x="5016627" y="2263140"/>
            <a:ext cx="3336417" cy="582930"/>
          </a:xfrm>
          <a:prstGeom prst="rect">
            <a:avLst/>
          </a:prstGeom>
          <a:noFill/>
          <a:ln/>
        </p:spPr>
        <p:txBody>
          <a:bodyPr wrap="square" lIns="0" tIns="0" rIns="0" bIns="0" rtlCol="0" anchor="ctr"/>
          <a:lstStyle/>
          <a:p>
            <a:pPr>
              <a:lnSpc>
                <a:spcPts val="2025"/>
              </a:lnSpc>
            </a:pPr>
            <a:r>
              <a:rPr lang="en-US" sz="1650" b="1" dirty="0">
                <a:solidFill>
                  <a:srgbClr val="173451"/>
                </a:solidFill>
                <a:latin typeface="Cambria" pitchFamily="34" charset="0"/>
                <a:ea typeface="Cambria" pitchFamily="34" charset="-122"/>
                <a:cs typeface="Cambria" pitchFamily="34" charset="-120"/>
              </a:rPr>
              <a:t>A real question</a:t>
            </a:r>
            <a:endParaRPr lang="en-US" sz="1650" dirty="0"/>
          </a:p>
        </p:txBody>
      </p:sp>
      <p:sp>
        <p:nvSpPr>
          <p:cNvPr id="12" name="Text 10"/>
          <p:cNvSpPr txBox="1"/>
          <p:nvPr/>
        </p:nvSpPr>
        <p:spPr>
          <a:xfrm>
            <a:off x="5016627" y="2983230"/>
            <a:ext cx="3336417" cy="891540"/>
          </a:xfrm>
          <a:prstGeom prst="rect">
            <a:avLst/>
          </a:prstGeom>
          <a:noFill/>
          <a:ln/>
        </p:spPr>
        <p:txBody>
          <a:bodyPr wrap="square" lIns="0" tIns="0" rIns="0" bIns="0" rtlCol="0" anchor="t"/>
          <a:lstStyle/>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References the specific thread you were both in</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Asks something you actually want to know</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Two or three sentences, no attachment</a:t>
            </a:r>
            <a:endParaRPr lang="en-US" sz="1088" dirty="0"/>
          </a:p>
          <a:p>
            <a:pPr marL="257175" indent="-257175">
              <a:spcAft>
                <a:spcPts val="600"/>
              </a:spcAft>
              <a:buSzPct val="100000"/>
              <a:buChar char="•"/>
            </a:pPr>
            <a:r>
              <a:rPr lang="en-US" sz="1088" dirty="0">
                <a:solidFill>
                  <a:srgbClr val="5C6B7A"/>
                </a:solidFill>
                <a:latin typeface="Calibri" pitchFamily="34" charset="0"/>
                <a:ea typeface="Calibri" pitchFamily="34" charset="-122"/>
                <a:cs typeface="Calibri" pitchFamily="34" charset="-120"/>
              </a:rPr>
              <a:t>Obviously written to one person</a:t>
            </a:r>
            <a:endParaRPr lang="en-US" sz="1088" dirty="0"/>
          </a:p>
        </p:txBody>
      </p:sp>
      <p:sp>
        <p:nvSpPr>
          <p:cNvPr id="13" name="Text 11"/>
          <p:cNvSpPr txBox="1"/>
          <p:nvPr/>
        </p:nvSpPr>
        <p:spPr>
          <a:xfrm>
            <a:off x="514350" y="4286250"/>
            <a:ext cx="8113014" cy="342900"/>
          </a:xfrm>
          <a:prstGeom prst="rect">
            <a:avLst/>
          </a:prstGeom>
          <a:noFill/>
          <a:ln/>
        </p:spPr>
        <p:txBody>
          <a:bodyPr wrap="square" lIns="0" tIns="0" rIns="0" bIns="0" rtlCol="0" anchor="t"/>
          <a:lstStyle/>
          <a:p>
            <a:pPr>
              <a:lnSpc>
                <a:spcPts val="1849"/>
              </a:lnSpc>
            </a:pPr>
            <a:r>
              <a:rPr lang="en-US" sz="1275" dirty="0">
                <a:solidFill>
                  <a:srgbClr val="5C6B7A"/>
                </a:solidFill>
                <a:latin typeface="Calibri" pitchFamily="34" charset="0"/>
                <a:ea typeface="Calibri" pitchFamily="34" charset="-122"/>
                <a:cs typeface="Calibri" pitchFamily="34" charset="-120"/>
              </a:rPr>
              <a:t>The goal of the first message is a second message. That is all.</a:t>
            </a:r>
            <a:endParaRPr lang="en-US" sz="1275"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endParaRPr lang="en-US" sz="1350"/>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r>
              <a:rPr lang="en-US" sz="900" b="1" kern="0" spc="150" dirty="0">
                <a:solidFill>
                  <a:srgbClr val="5C6B7A"/>
                </a:solidFill>
                <a:latin typeface="Calibri" pitchFamily="34" charset="0"/>
                <a:ea typeface="Calibri" pitchFamily="34" charset="-122"/>
                <a:cs typeface="Calibri" pitchFamily="34" charset="-120"/>
              </a:rPr>
              <a:t>THE WHOLE SYSTEM</a:t>
            </a:r>
            <a:endParaRPr lang="en-US" sz="900" dirty="0"/>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a:lnSpc>
                <a:spcPts val="3278"/>
              </a:lnSpc>
            </a:pPr>
            <a:r>
              <a:rPr lang="en-US" sz="2850" b="1" dirty="0">
                <a:solidFill>
                  <a:srgbClr val="173451"/>
                </a:solidFill>
                <a:latin typeface="Cambria" pitchFamily="34" charset="0"/>
                <a:ea typeface="Cambria" pitchFamily="34" charset="-122"/>
                <a:cs typeface="Cambria" pitchFamily="34" charset="-120"/>
              </a:rPr>
              <a:t>It is a loop, not a program.</a:t>
            </a:r>
            <a:endParaRPr lang="en-US" sz="2850" dirty="0"/>
          </a:p>
        </p:txBody>
      </p:sp>
      <p:sp>
        <p:nvSpPr>
          <p:cNvPr id="5" name="Shape 3"/>
          <p:cNvSpPr/>
          <p:nvPr/>
        </p:nvSpPr>
        <p:spPr>
          <a:xfrm>
            <a:off x="514350" y="1577340"/>
            <a:ext cx="8113014" cy="685800"/>
          </a:xfrm>
          <a:prstGeom prst="roundRect">
            <a:avLst>
              <a:gd name="adj" fmla="val 8000"/>
            </a:avLst>
          </a:prstGeom>
          <a:solidFill>
            <a:srgbClr val="173451"/>
          </a:solidFill>
          <a:ln w="12700">
            <a:solidFill>
              <a:srgbClr val="173451"/>
            </a:solidFill>
            <a:prstDash val="solid"/>
          </a:ln>
        </p:spPr>
        <p:txBody>
          <a:bodyPr/>
          <a:lstStyle/>
          <a:p>
            <a:endParaRPr lang="en-US" sz="1350"/>
          </a:p>
        </p:txBody>
      </p:sp>
      <p:sp>
        <p:nvSpPr>
          <p:cNvPr id="6" name="Text 4"/>
          <p:cNvSpPr txBox="1"/>
          <p:nvPr/>
        </p:nvSpPr>
        <p:spPr>
          <a:xfrm>
            <a:off x="822960" y="1577340"/>
            <a:ext cx="7495794" cy="685800"/>
          </a:xfrm>
          <a:prstGeom prst="rect">
            <a:avLst/>
          </a:prstGeom>
          <a:noFill/>
          <a:ln/>
        </p:spPr>
        <p:txBody>
          <a:bodyPr wrap="square" lIns="0" tIns="0" rIns="0" bIns="0" rtlCol="0" anchor="ctr"/>
          <a:lstStyle/>
          <a:p>
            <a:r>
              <a:rPr lang="en-US" sz="1500" dirty="0">
                <a:solidFill>
                  <a:srgbClr val="9FB2C4"/>
                </a:solidFill>
                <a:latin typeface="Cambria" pitchFamily="34" charset="0"/>
                <a:ea typeface="Cambria" pitchFamily="34" charset="-122"/>
                <a:cs typeface="Cambria" pitchFamily="34" charset="-120"/>
              </a:rPr>
              <a:t>Before the loop:  </a:t>
            </a:r>
            <a:r>
              <a:rPr lang="en-US" sz="1500" b="1" dirty="0">
                <a:solidFill>
                  <a:srgbClr val="FFFFFF"/>
                </a:solidFill>
                <a:latin typeface="Cambria" pitchFamily="34" charset="0"/>
                <a:ea typeface="Cambria" pitchFamily="34" charset="-122"/>
                <a:cs typeface="Cambria" pitchFamily="34" charset="-120"/>
              </a:rPr>
              <a:t>write the two sentences.</a:t>
            </a:r>
            <a:r>
              <a:rPr lang="en-US" sz="1500" dirty="0">
                <a:solidFill>
                  <a:srgbClr val="9FB2C4"/>
                </a:solidFill>
                <a:latin typeface="Cambria" pitchFamily="34" charset="0"/>
                <a:ea typeface="Cambria" pitchFamily="34" charset="-122"/>
                <a:cs typeface="Cambria" pitchFamily="34" charset="-120"/>
              </a:rPr>
              <a:t>   Once. Fifteen minutes. Nobody else sees them.</a:t>
            </a:r>
            <a:endParaRPr lang="en-US" sz="1500" dirty="0"/>
          </a:p>
        </p:txBody>
      </p:sp>
      <p:sp>
        <p:nvSpPr>
          <p:cNvPr id="7" name="Shape 5"/>
          <p:cNvSpPr/>
          <p:nvPr/>
        </p:nvSpPr>
        <p:spPr>
          <a:xfrm>
            <a:off x="514350" y="2503170"/>
            <a:ext cx="2544318" cy="1783080"/>
          </a:xfrm>
          <a:prstGeom prst="roundRect">
            <a:avLst>
              <a:gd name="adj" fmla="val 307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8" name="Shape 6"/>
          <p:cNvSpPr/>
          <p:nvPr/>
        </p:nvSpPr>
        <p:spPr>
          <a:xfrm>
            <a:off x="754380" y="2743200"/>
            <a:ext cx="288036" cy="288036"/>
          </a:xfrm>
          <a:prstGeom prst="ellipse">
            <a:avLst/>
          </a:prstGeom>
          <a:solidFill>
            <a:srgbClr val="173451"/>
          </a:solidFill>
          <a:ln/>
        </p:spPr>
        <p:txBody>
          <a:bodyPr/>
          <a:lstStyle/>
          <a:p>
            <a:endParaRPr lang="en-US" sz="1350"/>
          </a:p>
        </p:txBody>
      </p:sp>
      <p:sp>
        <p:nvSpPr>
          <p:cNvPr id="9" name="Text 7"/>
          <p:cNvSpPr txBox="1"/>
          <p:nvPr/>
        </p:nvSpPr>
        <p:spPr>
          <a:xfrm>
            <a:off x="754380" y="2743200"/>
            <a:ext cx="288036" cy="288036"/>
          </a:xfrm>
          <a:prstGeom prst="rect">
            <a:avLst/>
          </a:prstGeom>
          <a:noFill/>
          <a:ln/>
        </p:spPr>
        <p:txBody>
          <a:bodyPr wrap="square" lIns="0" tIns="0" rIns="0" bIns="0" rtlCol="0" anchor="ctr"/>
          <a:lstStyle/>
          <a:p>
            <a:pPr algn="ctr"/>
            <a:r>
              <a:rPr lang="en-US" sz="1125" b="1" dirty="0">
                <a:solidFill>
                  <a:srgbClr val="FFD915"/>
                </a:solidFill>
                <a:latin typeface="Calibri" pitchFamily="34" charset="0"/>
                <a:ea typeface="Calibri" pitchFamily="34" charset="-122"/>
                <a:cs typeface="Calibri" pitchFamily="34" charset="-120"/>
              </a:rPr>
              <a:t>1</a:t>
            </a:r>
            <a:endParaRPr lang="en-US" sz="1125" dirty="0"/>
          </a:p>
        </p:txBody>
      </p:sp>
      <p:sp>
        <p:nvSpPr>
          <p:cNvPr id="10" name="Text 8"/>
          <p:cNvSpPr txBox="1"/>
          <p:nvPr/>
        </p:nvSpPr>
        <p:spPr>
          <a:xfrm>
            <a:off x="754380" y="3154680"/>
            <a:ext cx="2064258" cy="411480"/>
          </a:xfrm>
          <a:prstGeom prst="rect">
            <a:avLst/>
          </a:prstGeom>
          <a:noFill/>
          <a:ln/>
        </p:spPr>
        <p:txBody>
          <a:bodyPr wrap="square" lIns="0" tIns="0" rIns="0" bIns="0" rtlCol="0" anchor="t"/>
          <a:lstStyle/>
          <a:p>
            <a:pPr>
              <a:lnSpc>
                <a:spcPts val="1800"/>
              </a:lnSpc>
            </a:pPr>
            <a:r>
              <a:rPr lang="en-US" sz="1425" b="1" dirty="0">
                <a:solidFill>
                  <a:srgbClr val="173451"/>
                </a:solidFill>
                <a:latin typeface="Cambria" pitchFamily="34" charset="0"/>
                <a:ea typeface="Cambria" pitchFamily="34" charset="-122"/>
                <a:cs typeface="Cambria" pitchFamily="34" charset="-120"/>
              </a:rPr>
              <a:t>Publish the one you have</a:t>
            </a:r>
            <a:endParaRPr lang="en-US" sz="1425" dirty="0"/>
          </a:p>
        </p:txBody>
      </p:sp>
      <p:sp>
        <p:nvSpPr>
          <p:cNvPr id="11" name="Text 9"/>
          <p:cNvSpPr txBox="1"/>
          <p:nvPr/>
        </p:nvSpPr>
        <p:spPr>
          <a:xfrm>
            <a:off x="754380" y="3614166"/>
            <a:ext cx="2064258" cy="411480"/>
          </a:xfrm>
          <a:prstGeom prst="rect">
            <a:avLst/>
          </a:prstGeom>
          <a:noFill/>
          <a:ln/>
        </p:spPr>
        <p:txBody>
          <a:bodyPr wrap="square" lIns="0" tIns="0" rIns="0" bIns="0" rtlCol="0" anchor="t"/>
          <a:lstStyle/>
          <a:p>
            <a:pPr>
              <a:lnSpc>
                <a:spcPts val="1500"/>
              </a:lnSpc>
            </a:pPr>
            <a:r>
              <a:rPr lang="en-US" sz="1050" dirty="0">
                <a:solidFill>
                  <a:srgbClr val="5C6B7A"/>
                </a:solidFill>
                <a:latin typeface="Calibri" pitchFamily="34" charset="0"/>
                <a:ea typeface="Calibri" pitchFamily="34" charset="-122"/>
                <a:cs typeface="Calibri" pitchFamily="34" charset="-120"/>
              </a:rPr>
              <a:t>The thing you already shipped and already championed inside the building. No new work required.</a:t>
            </a:r>
            <a:endParaRPr lang="en-US" sz="1050" dirty="0"/>
          </a:p>
        </p:txBody>
      </p:sp>
      <p:sp>
        <p:nvSpPr>
          <p:cNvPr id="12" name="Shape 10"/>
          <p:cNvSpPr/>
          <p:nvPr/>
        </p:nvSpPr>
        <p:spPr>
          <a:xfrm>
            <a:off x="3298698" y="2503170"/>
            <a:ext cx="2544318" cy="1783080"/>
          </a:xfrm>
          <a:prstGeom prst="roundRect">
            <a:avLst>
              <a:gd name="adj" fmla="val 307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3" name="Shape 11"/>
          <p:cNvSpPr/>
          <p:nvPr/>
        </p:nvSpPr>
        <p:spPr>
          <a:xfrm>
            <a:off x="3538728" y="2743200"/>
            <a:ext cx="288036" cy="288036"/>
          </a:xfrm>
          <a:prstGeom prst="ellipse">
            <a:avLst/>
          </a:prstGeom>
          <a:solidFill>
            <a:srgbClr val="173451"/>
          </a:solidFill>
          <a:ln/>
        </p:spPr>
        <p:txBody>
          <a:bodyPr/>
          <a:lstStyle/>
          <a:p>
            <a:endParaRPr lang="en-US" sz="1350"/>
          </a:p>
        </p:txBody>
      </p:sp>
      <p:sp>
        <p:nvSpPr>
          <p:cNvPr id="14" name="Text 12"/>
          <p:cNvSpPr txBox="1"/>
          <p:nvPr/>
        </p:nvSpPr>
        <p:spPr>
          <a:xfrm>
            <a:off x="3538728" y="2743200"/>
            <a:ext cx="288036" cy="288036"/>
          </a:xfrm>
          <a:prstGeom prst="rect">
            <a:avLst/>
          </a:prstGeom>
          <a:noFill/>
          <a:ln/>
        </p:spPr>
        <p:txBody>
          <a:bodyPr wrap="square" lIns="0" tIns="0" rIns="0" bIns="0" rtlCol="0" anchor="ctr"/>
          <a:lstStyle/>
          <a:p>
            <a:pPr algn="ctr"/>
            <a:r>
              <a:rPr lang="en-US" sz="1125" b="1" dirty="0">
                <a:solidFill>
                  <a:srgbClr val="FFD915"/>
                </a:solidFill>
                <a:latin typeface="Calibri" pitchFamily="34" charset="0"/>
                <a:ea typeface="Calibri" pitchFamily="34" charset="-122"/>
                <a:cs typeface="Calibri" pitchFamily="34" charset="-120"/>
              </a:rPr>
              <a:t>2</a:t>
            </a:r>
            <a:endParaRPr lang="en-US" sz="1125" dirty="0"/>
          </a:p>
        </p:txBody>
      </p:sp>
      <p:sp>
        <p:nvSpPr>
          <p:cNvPr id="15" name="Text 13"/>
          <p:cNvSpPr txBox="1"/>
          <p:nvPr/>
        </p:nvSpPr>
        <p:spPr>
          <a:xfrm>
            <a:off x="3538728" y="3154680"/>
            <a:ext cx="2064258" cy="411480"/>
          </a:xfrm>
          <a:prstGeom prst="rect">
            <a:avLst/>
          </a:prstGeom>
          <a:noFill/>
          <a:ln/>
        </p:spPr>
        <p:txBody>
          <a:bodyPr wrap="square" lIns="0" tIns="0" rIns="0" bIns="0" rtlCol="0" anchor="t"/>
          <a:lstStyle/>
          <a:p>
            <a:pPr>
              <a:lnSpc>
                <a:spcPts val="1800"/>
              </a:lnSpc>
            </a:pPr>
            <a:r>
              <a:rPr lang="en-US" sz="1425" b="1" dirty="0">
                <a:solidFill>
                  <a:srgbClr val="173451"/>
                </a:solidFill>
                <a:latin typeface="Cambria" pitchFamily="34" charset="0"/>
                <a:ea typeface="Cambria" pitchFamily="34" charset="-122"/>
                <a:cs typeface="Cambria" pitchFamily="34" charset="-120"/>
              </a:rPr>
              <a:t>Point at someone else</a:t>
            </a:r>
            <a:endParaRPr lang="en-US" sz="1425" dirty="0"/>
          </a:p>
        </p:txBody>
      </p:sp>
      <p:sp>
        <p:nvSpPr>
          <p:cNvPr id="16" name="Text 14"/>
          <p:cNvSpPr txBox="1"/>
          <p:nvPr/>
        </p:nvSpPr>
        <p:spPr>
          <a:xfrm>
            <a:off x="3538728" y="3614166"/>
            <a:ext cx="2064258" cy="411480"/>
          </a:xfrm>
          <a:prstGeom prst="rect">
            <a:avLst/>
          </a:prstGeom>
          <a:noFill/>
          <a:ln/>
        </p:spPr>
        <p:txBody>
          <a:bodyPr wrap="square" lIns="0" tIns="0" rIns="0" bIns="0" rtlCol="0" anchor="t"/>
          <a:lstStyle/>
          <a:p>
            <a:pPr>
              <a:lnSpc>
                <a:spcPts val="1500"/>
              </a:lnSpc>
            </a:pPr>
            <a:r>
              <a:rPr lang="en-US" sz="1050" dirty="0">
                <a:solidFill>
                  <a:srgbClr val="5C6B7A"/>
                </a:solidFill>
                <a:latin typeface="Calibri" pitchFamily="34" charset="0"/>
                <a:ea typeface="Calibri" pitchFamily="34" charset="-122"/>
                <a:cs typeface="Calibri" pitchFamily="34" charset="-120"/>
              </a:rPr>
              <a:t>Amplify work in your lane that is not yours. Costs nothing, hard to fake, and it is how you get read.</a:t>
            </a:r>
            <a:endParaRPr lang="en-US" sz="1050" dirty="0"/>
          </a:p>
        </p:txBody>
      </p:sp>
      <p:sp>
        <p:nvSpPr>
          <p:cNvPr id="17" name="Shape 15"/>
          <p:cNvSpPr/>
          <p:nvPr/>
        </p:nvSpPr>
        <p:spPr>
          <a:xfrm>
            <a:off x="6083046" y="2503170"/>
            <a:ext cx="2544318" cy="1783080"/>
          </a:xfrm>
          <a:prstGeom prst="roundRect">
            <a:avLst>
              <a:gd name="adj" fmla="val 3077"/>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endParaRPr lang="en-US" sz="1350"/>
          </a:p>
        </p:txBody>
      </p:sp>
      <p:sp>
        <p:nvSpPr>
          <p:cNvPr id="18" name="Shape 16"/>
          <p:cNvSpPr/>
          <p:nvPr/>
        </p:nvSpPr>
        <p:spPr>
          <a:xfrm>
            <a:off x="6323076" y="2743200"/>
            <a:ext cx="288036" cy="288036"/>
          </a:xfrm>
          <a:prstGeom prst="ellipse">
            <a:avLst/>
          </a:prstGeom>
          <a:solidFill>
            <a:srgbClr val="173451"/>
          </a:solidFill>
          <a:ln/>
        </p:spPr>
        <p:txBody>
          <a:bodyPr/>
          <a:lstStyle/>
          <a:p>
            <a:endParaRPr lang="en-US" sz="1350"/>
          </a:p>
        </p:txBody>
      </p:sp>
      <p:sp>
        <p:nvSpPr>
          <p:cNvPr id="19" name="Text 17"/>
          <p:cNvSpPr txBox="1"/>
          <p:nvPr/>
        </p:nvSpPr>
        <p:spPr>
          <a:xfrm>
            <a:off x="6323076" y="2743200"/>
            <a:ext cx="288036" cy="288036"/>
          </a:xfrm>
          <a:prstGeom prst="rect">
            <a:avLst/>
          </a:prstGeom>
          <a:noFill/>
          <a:ln/>
        </p:spPr>
        <p:txBody>
          <a:bodyPr wrap="square" lIns="0" tIns="0" rIns="0" bIns="0" rtlCol="0" anchor="ctr"/>
          <a:lstStyle/>
          <a:p>
            <a:pPr algn="ctr"/>
            <a:r>
              <a:rPr lang="en-US" sz="1125" b="1" dirty="0">
                <a:solidFill>
                  <a:srgbClr val="FFD915"/>
                </a:solidFill>
                <a:latin typeface="Calibri" pitchFamily="34" charset="0"/>
                <a:ea typeface="Calibri" pitchFamily="34" charset="-122"/>
                <a:cs typeface="Calibri" pitchFamily="34" charset="-120"/>
              </a:rPr>
              <a:t>3</a:t>
            </a:r>
            <a:endParaRPr lang="en-US" sz="1125" dirty="0"/>
          </a:p>
        </p:txBody>
      </p:sp>
      <p:sp>
        <p:nvSpPr>
          <p:cNvPr id="20" name="Text 18"/>
          <p:cNvSpPr txBox="1"/>
          <p:nvPr/>
        </p:nvSpPr>
        <p:spPr>
          <a:xfrm>
            <a:off x="6323076" y="3154680"/>
            <a:ext cx="2064258" cy="411480"/>
          </a:xfrm>
          <a:prstGeom prst="rect">
            <a:avLst/>
          </a:prstGeom>
          <a:noFill/>
          <a:ln/>
        </p:spPr>
        <p:txBody>
          <a:bodyPr wrap="square" lIns="0" tIns="0" rIns="0" bIns="0" rtlCol="0" anchor="t"/>
          <a:lstStyle/>
          <a:p>
            <a:pPr>
              <a:lnSpc>
                <a:spcPts val="1800"/>
              </a:lnSpc>
            </a:pPr>
            <a:r>
              <a:rPr lang="en-US" sz="1425" b="1" dirty="0">
                <a:solidFill>
                  <a:srgbClr val="173451"/>
                </a:solidFill>
                <a:latin typeface="Cambria" pitchFamily="34" charset="0"/>
                <a:ea typeface="Cambria" pitchFamily="34" charset="-122"/>
                <a:cs typeface="Cambria" pitchFamily="34" charset="-120"/>
              </a:rPr>
              <a:t>Do it again</a:t>
            </a:r>
            <a:endParaRPr lang="en-US" sz="1425" dirty="0"/>
          </a:p>
        </p:txBody>
      </p:sp>
      <p:sp>
        <p:nvSpPr>
          <p:cNvPr id="21" name="Text 19"/>
          <p:cNvSpPr txBox="1"/>
          <p:nvPr/>
        </p:nvSpPr>
        <p:spPr>
          <a:xfrm>
            <a:off x="6323076" y="3614166"/>
            <a:ext cx="2064258" cy="411480"/>
          </a:xfrm>
          <a:prstGeom prst="rect">
            <a:avLst/>
          </a:prstGeom>
          <a:noFill/>
          <a:ln/>
        </p:spPr>
        <p:txBody>
          <a:bodyPr wrap="square" lIns="0" tIns="0" rIns="0" bIns="0" rtlCol="0" anchor="t"/>
          <a:lstStyle/>
          <a:p>
            <a:pPr>
              <a:lnSpc>
                <a:spcPts val="1500"/>
              </a:lnSpc>
            </a:pPr>
            <a:r>
              <a:rPr lang="en-US" sz="1050" dirty="0">
                <a:solidFill>
                  <a:srgbClr val="5C6B7A"/>
                </a:solidFill>
                <a:latin typeface="Calibri" pitchFamily="34" charset="0"/>
                <a:ea typeface="Calibri" pitchFamily="34" charset="-122"/>
                <a:cs typeface="Calibri" pitchFamily="34" charset="-120"/>
              </a:rPr>
              <a:t>That is the entire system. By the fourth time around you are not starting anymore, you are just going.</a:t>
            </a:r>
            <a:endParaRPr lang="en-US" sz="1050" dirty="0"/>
          </a:p>
        </p:txBody>
      </p:sp>
      <p:sp>
        <p:nvSpPr>
          <p:cNvPr id="22" name="Text 20"/>
          <p:cNvSpPr txBox="1"/>
          <p:nvPr/>
        </p:nvSpPr>
        <p:spPr>
          <a:xfrm>
            <a:off x="514350" y="4457700"/>
            <a:ext cx="8113014" cy="342900"/>
          </a:xfrm>
          <a:prstGeom prst="rect">
            <a:avLst/>
          </a:prstGeom>
          <a:noFill/>
          <a:ln/>
        </p:spPr>
        <p:txBody>
          <a:bodyPr wrap="square" lIns="0" tIns="0" rIns="0" bIns="0" rtlCol="0" anchor="t"/>
          <a:lstStyle/>
          <a:p>
            <a:pPr>
              <a:lnSpc>
                <a:spcPts val="1849"/>
              </a:lnSpc>
            </a:pPr>
            <a:r>
              <a:rPr lang="en-US" sz="1275" dirty="0">
                <a:solidFill>
                  <a:srgbClr val="5C6B7A"/>
                </a:solidFill>
                <a:latin typeface="Calibri" pitchFamily="34" charset="0"/>
                <a:ea typeface="Calibri" pitchFamily="34" charset="-122"/>
                <a:cs typeface="Calibri" pitchFamily="34" charset="-120"/>
              </a:rPr>
              <a:t>Three moves, repeated. The size of it is the reason it survives a bad month.</a:t>
            </a:r>
            <a:endParaRPr lang="en-US" sz="127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FFD915"/>
                </a:solidFill>
                <a:latin typeface="Calibri" pitchFamily="34" charset="0"/>
                <a:ea typeface="Calibri" pitchFamily="34" charset="-122"/>
                <a:cs typeface="Calibri" pitchFamily="34" charset="-120"/>
              </a:rPr>
              <a:t>DO THIS NOW</a:t>
            </a:r>
            <a:endParaRPr lang="en-US" sz="900" dirty="0">
              <a:solidFill>
                <a:prstClr val="black"/>
              </a:solidFill>
              <a:latin typeface="Calibri" panose="020F0502020204030204"/>
            </a:endParaRPr>
          </a:p>
        </p:txBody>
      </p:sp>
      <p:sp>
        <p:nvSpPr>
          <p:cNvPr id="4" name="Text 2"/>
          <p:cNvSpPr txBox="1"/>
          <p:nvPr/>
        </p:nvSpPr>
        <p:spPr>
          <a:xfrm>
            <a:off x="514350" y="768096"/>
            <a:ext cx="8113014" cy="548640"/>
          </a:xfrm>
          <a:prstGeom prst="rect">
            <a:avLst/>
          </a:prstGeom>
          <a:noFill/>
          <a:ln/>
        </p:spPr>
        <p:txBody>
          <a:bodyPr wrap="square" lIns="0" tIns="0" rIns="0" bIns="0" rtlCol="0" anchor="t"/>
          <a:lstStyle/>
          <a:p>
            <a:pPr defTabSz="685800">
              <a:lnSpc>
                <a:spcPts val="3105"/>
              </a:lnSpc>
            </a:pPr>
            <a:r>
              <a:rPr lang="en-US" sz="2700" b="1" dirty="0">
                <a:solidFill>
                  <a:srgbClr val="FFFFFF"/>
                </a:solidFill>
                <a:latin typeface="Cambria" pitchFamily="34" charset="0"/>
                <a:ea typeface="Cambria" pitchFamily="34" charset="-122"/>
                <a:cs typeface="Cambria" pitchFamily="34" charset="-120"/>
              </a:rPr>
              <a:t>Two sentences.</a:t>
            </a:r>
            <a:endParaRPr lang="en-US" sz="2700" dirty="0">
              <a:solidFill>
                <a:prstClr val="black"/>
              </a:solidFill>
              <a:latin typeface="Calibri" panose="020F0502020204030204"/>
            </a:endParaRPr>
          </a:p>
        </p:txBody>
      </p:sp>
      <p:sp>
        <p:nvSpPr>
          <p:cNvPr id="5" name="Shape 3"/>
          <p:cNvSpPr/>
          <p:nvPr/>
        </p:nvSpPr>
        <p:spPr>
          <a:xfrm>
            <a:off x="514350" y="1611630"/>
            <a:ext cx="8113014" cy="1062990"/>
          </a:xfrm>
          <a:prstGeom prst="roundRect">
            <a:avLst>
              <a:gd name="adj" fmla="val 5806"/>
            </a:avLst>
          </a:prstGeom>
          <a:solidFill>
            <a:srgbClr val="0E2436"/>
          </a:solidFill>
          <a:ln w="12700">
            <a:solidFill>
              <a:srgbClr val="31506B"/>
            </a:solidFill>
            <a:prstDash val="solid"/>
          </a:ln>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822960" y="1762506"/>
            <a:ext cx="7495794" cy="411480"/>
          </a:xfrm>
          <a:prstGeom prst="rect">
            <a:avLst/>
          </a:prstGeom>
          <a:noFill/>
          <a:ln/>
        </p:spPr>
        <p:txBody>
          <a:bodyPr wrap="square" lIns="0" tIns="0" rIns="0" bIns="0" rtlCol="0" anchor="ctr"/>
          <a:lstStyle/>
          <a:p>
            <a:pPr defTabSz="685800"/>
            <a:r>
              <a:rPr lang="en-US" sz="1875" b="1" dirty="0">
                <a:solidFill>
                  <a:srgbClr val="FFFFFF"/>
                </a:solidFill>
                <a:latin typeface="Cambria" pitchFamily="34" charset="0"/>
                <a:ea typeface="Cambria" pitchFamily="34" charset="-122"/>
                <a:cs typeface="Cambria" pitchFamily="34" charset="-120"/>
              </a:rPr>
              <a:t>The value I bring is  </a:t>
            </a:r>
            <a:r>
              <a:rPr lang="en-US" sz="1875" b="1" dirty="0">
                <a:solidFill>
                  <a:srgbClr val="FFD915"/>
                </a:solidFill>
                <a:latin typeface="Cambria" pitchFamily="34" charset="0"/>
                <a:ea typeface="Cambria" pitchFamily="34" charset="-122"/>
                <a:cs typeface="Cambria" pitchFamily="34" charset="-120"/>
              </a:rPr>
              <a:t>______________________</a:t>
            </a:r>
            <a:endParaRPr lang="en-US" sz="1875" dirty="0">
              <a:solidFill>
                <a:prstClr val="black"/>
              </a:solidFill>
              <a:latin typeface="Calibri" panose="020F0502020204030204"/>
            </a:endParaRPr>
          </a:p>
        </p:txBody>
      </p:sp>
      <p:sp>
        <p:nvSpPr>
          <p:cNvPr id="7" name="Text 5"/>
          <p:cNvSpPr txBox="1"/>
          <p:nvPr/>
        </p:nvSpPr>
        <p:spPr>
          <a:xfrm>
            <a:off x="822960" y="2194560"/>
            <a:ext cx="7495794" cy="342900"/>
          </a:xfrm>
          <a:prstGeom prst="rect">
            <a:avLst/>
          </a:prstGeom>
          <a:noFill/>
          <a:ln/>
        </p:spPr>
        <p:txBody>
          <a:bodyPr wrap="square" lIns="0" tIns="0" rIns="0" bIns="0" rtlCol="0" anchor="ctr"/>
          <a:lstStyle/>
          <a:p>
            <a:pPr defTabSz="685800"/>
            <a:r>
              <a:rPr lang="en-US" sz="1125" dirty="0">
                <a:solidFill>
                  <a:srgbClr val="9FB2C4"/>
                </a:solidFill>
                <a:latin typeface="Calibri" pitchFamily="34" charset="0"/>
                <a:ea typeface="Calibri" pitchFamily="34" charset="-122"/>
                <a:cs typeface="Calibri" pitchFamily="34" charset="-120"/>
              </a:rPr>
              <a:t>One sentence. Not your title, not your stack. What changes because you are on the team.</a:t>
            </a:r>
            <a:endParaRPr lang="en-US" sz="1125" dirty="0">
              <a:solidFill>
                <a:prstClr val="black"/>
              </a:solidFill>
              <a:latin typeface="Calibri" panose="020F0502020204030204"/>
            </a:endParaRPr>
          </a:p>
        </p:txBody>
      </p:sp>
      <p:sp>
        <p:nvSpPr>
          <p:cNvPr id="8" name="Shape 6"/>
          <p:cNvSpPr/>
          <p:nvPr/>
        </p:nvSpPr>
        <p:spPr>
          <a:xfrm>
            <a:off x="514350" y="2948940"/>
            <a:ext cx="8113014" cy="1062990"/>
          </a:xfrm>
          <a:prstGeom prst="roundRect">
            <a:avLst>
              <a:gd name="adj" fmla="val 5806"/>
            </a:avLst>
          </a:prstGeom>
          <a:solidFill>
            <a:srgbClr val="0E2436"/>
          </a:solidFill>
          <a:ln w="12700">
            <a:solidFill>
              <a:srgbClr val="31506B"/>
            </a:solidFill>
            <a:prstDash val="solid"/>
          </a:ln>
        </p:spPr>
        <p:txBody>
          <a:bodyPr/>
          <a:lstStyle/>
          <a:p>
            <a:pPr defTabSz="685800"/>
            <a:endParaRPr lang="en-US" sz="1350">
              <a:solidFill>
                <a:prstClr val="black"/>
              </a:solidFill>
              <a:latin typeface="Calibri" panose="020F0502020204030204"/>
            </a:endParaRPr>
          </a:p>
        </p:txBody>
      </p:sp>
      <p:sp>
        <p:nvSpPr>
          <p:cNvPr id="9" name="Text 7"/>
          <p:cNvSpPr txBox="1"/>
          <p:nvPr/>
        </p:nvSpPr>
        <p:spPr>
          <a:xfrm>
            <a:off x="822960" y="3099816"/>
            <a:ext cx="7495794" cy="411480"/>
          </a:xfrm>
          <a:prstGeom prst="rect">
            <a:avLst/>
          </a:prstGeom>
          <a:noFill/>
          <a:ln/>
        </p:spPr>
        <p:txBody>
          <a:bodyPr wrap="square" lIns="0" tIns="0" rIns="0" bIns="0" rtlCol="0" anchor="ctr"/>
          <a:lstStyle/>
          <a:p>
            <a:pPr defTabSz="685800"/>
            <a:r>
              <a:rPr lang="en-US" sz="1875" b="1" dirty="0">
                <a:solidFill>
                  <a:srgbClr val="FFFFFF"/>
                </a:solidFill>
                <a:latin typeface="Cambria" pitchFamily="34" charset="0"/>
                <a:ea typeface="Cambria" pitchFamily="34" charset="-122"/>
                <a:cs typeface="Cambria" pitchFamily="34" charset="-120"/>
              </a:rPr>
              <a:t>And the thing I keep coming back to is  </a:t>
            </a:r>
            <a:r>
              <a:rPr lang="en-US" sz="1875" b="1" dirty="0">
                <a:solidFill>
                  <a:srgbClr val="FFD915"/>
                </a:solidFill>
                <a:latin typeface="Cambria" pitchFamily="34" charset="0"/>
                <a:ea typeface="Cambria" pitchFamily="34" charset="-122"/>
                <a:cs typeface="Cambria" pitchFamily="34" charset="-120"/>
              </a:rPr>
              <a:t>______________________</a:t>
            </a:r>
            <a:endParaRPr lang="en-US" sz="1875" dirty="0">
              <a:solidFill>
                <a:prstClr val="black"/>
              </a:solidFill>
              <a:latin typeface="Calibri" panose="020F0502020204030204"/>
            </a:endParaRPr>
          </a:p>
        </p:txBody>
      </p:sp>
      <p:sp>
        <p:nvSpPr>
          <p:cNvPr id="10" name="Text 8"/>
          <p:cNvSpPr txBox="1"/>
          <p:nvPr/>
        </p:nvSpPr>
        <p:spPr>
          <a:xfrm>
            <a:off x="822960" y="3531870"/>
            <a:ext cx="7495794" cy="342900"/>
          </a:xfrm>
          <a:prstGeom prst="rect">
            <a:avLst/>
          </a:prstGeom>
          <a:noFill/>
          <a:ln/>
        </p:spPr>
        <p:txBody>
          <a:bodyPr wrap="square" lIns="0" tIns="0" rIns="0" bIns="0" rtlCol="0" anchor="ctr"/>
          <a:lstStyle/>
          <a:p>
            <a:pPr defTabSz="685800"/>
            <a:r>
              <a:rPr lang="en-US" sz="1125" dirty="0">
                <a:solidFill>
                  <a:srgbClr val="9FB2C4"/>
                </a:solidFill>
                <a:latin typeface="Calibri" pitchFamily="34" charset="0"/>
                <a:ea typeface="Calibri" pitchFamily="34" charset="-122"/>
                <a:cs typeface="Calibri" pitchFamily="34" charset="-120"/>
              </a:rPr>
              <a:t>The problem you would still be chewing on if nobody paid you. That is the lane.</a:t>
            </a:r>
            <a:endParaRPr lang="en-US" sz="1125" dirty="0">
              <a:solidFill>
                <a:prstClr val="black"/>
              </a:solidFill>
              <a:latin typeface="Calibri" panose="020F0502020204030204"/>
            </a:endParaRPr>
          </a:p>
        </p:txBody>
      </p:sp>
      <p:sp>
        <p:nvSpPr>
          <p:cNvPr id="11" name="Text 9"/>
          <p:cNvSpPr txBox="1"/>
          <p:nvPr/>
        </p:nvSpPr>
        <p:spPr>
          <a:xfrm>
            <a:off x="514350" y="4457700"/>
            <a:ext cx="6741414" cy="411480"/>
          </a:xfrm>
          <a:prstGeom prst="rect">
            <a:avLst/>
          </a:prstGeom>
          <a:noFill/>
          <a:ln/>
        </p:spPr>
        <p:txBody>
          <a:bodyPr wrap="square" lIns="0" tIns="0" rIns="0" bIns="0" rtlCol="0" anchor="t"/>
          <a:lstStyle/>
          <a:p>
            <a:pPr defTabSz="685800">
              <a:lnSpc>
                <a:spcPts val="1958"/>
              </a:lnSpc>
            </a:pPr>
            <a:r>
              <a:rPr lang="en-US" sz="1350" dirty="0">
                <a:solidFill>
                  <a:srgbClr val="C9D4DE"/>
                </a:solidFill>
                <a:latin typeface="Calibri" pitchFamily="34" charset="0"/>
                <a:ea typeface="Calibri" pitchFamily="34" charset="-122"/>
                <a:cs typeface="Calibri" pitchFamily="34" charset="-120"/>
              </a:rPr>
              <a:t>Both will be bad the first time. Write them anyway. You cannot route a signal you cannot name.</a:t>
            </a:r>
            <a:endParaRPr lang="en-US" sz="1350" dirty="0">
              <a:solidFill>
                <a:prstClr val="black"/>
              </a:solidFill>
              <a:latin typeface="Calibri" panose="020F0502020204030204"/>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THREE THINGS YOU MAY BE THINKING</a:t>
            </a:r>
            <a:endParaRPr lang="en-US" sz="900" dirty="0">
              <a:solidFill>
                <a:prstClr val="black"/>
              </a:solidFill>
              <a:latin typeface="Calibri" panose="020F0502020204030204"/>
            </a:endParaRPr>
          </a:p>
        </p:txBody>
      </p:sp>
      <p:sp>
        <p:nvSpPr>
          <p:cNvPr id="4" name="Text 2"/>
          <p:cNvSpPr txBox="1"/>
          <p:nvPr/>
        </p:nvSpPr>
        <p:spPr>
          <a:xfrm>
            <a:off x="514350" y="768096"/>
            <a:ext cx="8113014" cy="720090"/>
          </a:xfrm>
          <a:prstGeom prst="rect">
            <a:avLst/>
          </a:prstGeom>
          <a:noFill/>
          <a:ln/>
        </p:spPr>
        <p:txBody>
          <a:bodyPr wrap="square" lIns="0" tIns="0" rIns="0" bIns="0" rtlCol="0" anchor="t"/>
          <a:lstStyle/>
          <a:p>
            <a:pPr defTabSz="685800">
              <a:lnSpc>
                <a:spcPts val="3278"/>
              </a:lnSpc>
            </a:pPr>
            <a:r>
              <a:rPr lang="en-US" sz="2850" b="1" dirty="0">
                <a:solidFill>
                  <a:srgbClr val="173451"/>
                </a:solidFill>
                <a:latin typeface="Cambria" pitchFamily="34" charset="0"/>
                <a:ea typeface="Cambria" pitchFamily="34" charset="-122"/>
                <a:cs typeface="Cambria" pitchFamily="34" charset="-120"/>
              </a:rPr>
              <a:t>Let's say them out loud.</a:t>
            </a:r>
            <a:endParaRPr lang="en-US" sz="2850" dirty="0">
              <a:solidFill>
                <a:prstClr val="black"/>
              </a:solidFill>
              <a:latin typeface="Calibri" panose="020F0502020204030204"/>
            </a:endParaRPr>
          </a:p>
        </p:txBody>
      </p:sp>
      <p:sp>
        <p:nvSpPr>
          <p:cNvPr id="5" name="Shape 3"/>
          <p:cNvSpPr/>
          <p:nvPr/>
        </p:nvSpPr>
        <p:spPr>
          <a:xfrm>
            <a:off x="514350" y="1680210"/>
            <a:ext cx="2544318"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“I'm not a social media person”</a:t>
            </a:r>
            <a:endParaRPr lang="en-US" sz="1425" dirty="0">
              <a:solidFill>
                <a:prstClr val="black"/>
              </a:solidFill>
              <a:latin typeface="Calibri" panose="020F0502020204030204"/>
            </a:endParaRPr>
          </a:p>
        </p:txBody>
      </p:sp>
      <p:sp>
        <p:nvSpPr>
          <p:cNvPr id="9" name="Text 7"/>
          <p:cNvSpPr txBox="1"/>
          <p:nvPr/>
        </p:nvSpPr>
        <p:spPr>
          <a:xfrm>
            <a:off x="754380" y="2791206"/>
            <a:ext cx="2064258" cy="109728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Good. Rungs one to three are inside your building, and twenty people who know exactly what you do beats an audience that does not.</a:t>
            </a:r>
            <a:endParaRPr lang="en-US" sz="1050" dirty="0">
              <a:solidFill>
                <a:prstClr val="black"/>
              </a:solidFill>
              <a:latin typeface="Calibri" panose="020F0502020204030204"/>
            </a:endParaRPr>
          </a:p>
        </p:txBody>
      </p:sp>
      <p:sp>
        <p:nvSpPr>
          <p:cNvPr id="10" name="Shape 8"/>
          <p:cNvSpPr/>
          <p:nvPr/>
        </p:nvSpPr>
        <p:spPr>
          <a:xfrm>
            <a:off x="3298698" y="1680210"/>
            <a:ext cx="2544318"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“That platform is a miserable place”</a:t>
            </a:r>
            <a:endParaRPr lang="en-US" sz="1425" dirty="0">
              <a:solidFill>
                <a:prstClr val="black"/>
              </a:solidFill>
              <a:latin typeface="Calibri" panose="020F0502020204030204"/>
            </a:endParaRPr>
          </a:p>
        </p:txBody>
      </p:sp>
      <p:sp>
        <p:nvSpPr>
          <p:cNvPr id="14" name="Text 12"/>
          <p:cNvSpPr txBox="1"/>
          <p:nvPr/>
        </p:nvSpPr>
        <p:spPr>
          <a:xfrm>
            <a:off x="3538728" y="2791206"/>
            <a:ext cx="2064258" cy="109728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Then route somewhere else. The platform is a choice. Being unreadable is not a platform problem.</a:t>
            </a:r>
            <a:endParaRPr lang="en-US" sz="1050" dirty="0">
              <a:solidFill>
                <a:prstClr val="black"/>
              </a:solidFill>
              <a:latin typeface="Calibri" panose="020F0502020204030204"/>
            </a:endParaRPr>
          </a:p>
        </p:txBody>
      </p:sp>
      <p:sp>
        <p:nvSpPr>
          <p:cNvPr id="15" name="Shape 13"/>
          <p:cNvSpPr/>
          <p:nvPr/>
        </p:nvSpPr>
        <p:spPr>
          <a:xfrm>
            <a:off x="6083046" y="1680210"/>
            <a:ext cx="2544318" cy="2468880"/>
          </a:xfrm>
          <a:prstGeom prst="roundRect">
            <a:avLst>
              <a:gd name="adj" fmla="val 2222"/>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192024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192024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33172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“This takes months and I need work now”</a:t>
            </a:r>
            <a:endParaRPr lang="en-US" sz="1425" dirty="0">
              <a:solidFill>
                <a:prstClr val="black"/>
              </a:solidFill>
              <a:latin typeface="Calibri" panose="020F0502020204030204"/>
            </a:endParaRPr>
          </a:p>
        </p:txBody>
      </p:sp>
      <p:sp>
        <p:nvSpPr>
          <p:cNvPr id="19" name="Text 17"/>
          <p:cNvSpPr txBox="1"/>
          <p:nvPr/>
        </p:nvSpPr>
        <p:spPr>
          <a:xfrm>
            <a:off x="6323076" y="2791206"/>
            <a:ext cx="2064258" cy="109728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Rung four does. Rungs one and two pay off in weeks, and that is where most of the value was sitting anyway.</a:t>
            </a:r>
            <a:endParaRPr lang="en-US" sz="1050" dirty="0">
              <a:solidFill>
                <a:prstClr val="black"/>
              </a:solidFill>
              <a:latin typeface="Calibri" panose="020F0502020204030204"/>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THE PART THAT ACTUALLY MATTERS</a:t>
            </a:r>
            <a:endParaRPr lang="en-US" sz="900" dirty="0">
              <a:solidFill>
                <a:prstClr val="black"/>
              </a:solidFill>
              <a:latin typeface="Calibri" panose="020F0502020204030204"/>
            </a:endParaRPr>
          </a:p>
        </p:txBody>
      </p:sp>
      <p:sp>
        <p:nvSpPr>
          <p:cNvPr id="4" name="Text 2"/>
          <p:cNvSpPr txBox="1"/>
          <p:nvPr/>
        </p:nvSpPr>
        <p:spPr>
          <a:xfrm>
            <a:off x="514350" y="768096"/>
            <a:ext cx="8113014" cy="1028700"/>
          </a:xfrm>
          <a:prstGeom prst="rect">
            <a:avLst/>
          </a:prstGeom>
          <a:noFill/>
          <a:ln/>
        </p:spPr>
        <p:txBody>
          <a:bodyPr wrap="square" lIns="0" tIns="0" rIns="0" bIns="0" rtlCol="0" anchor="t"/>
          <a:lstStyle/>
          <a:p>
            <a:pPr defTabSz="685800">
              <a:lnSpc>
                <a:spcPts val="2846"/>
              </a:lnSpc>
            </a:pPr>
            <a:r>
              <a:rPr lang="en-US" sz="2475" b="1" dirty="0">
                <a:solidFill>
                  <a:srgbClr val="173451"/>
                </a:solidFill>
                <a:latin typeface="Cambria" pitchFamily="34" charset="0"/>
                <a:ea typeface="Cambria" pitchFamily="34" charset="-122"/>
                <a:cs typeface="Cambria" pitchFamily="34" charset="-120"/>
              </a:rPr>
              <a:t>It does not work because it is big.</a:t>
            </a:r>
            <a:endParaRPr lang="en-US" sz="2475" dirty="0">
              <a:solidFill>
                <a:prstClr val="black"/>
              </a:solidFill>
              <a:latin typeface="Calibri" panose="020F0502020204030204"/>
            </a:endParaRPr>
          </a:p>
          <a:p>
            <a:pPr defTabSz="685800">
              <a:lnSpc>
                <a:spcPts val="2846"/>
              </a:lnSpc>
            </a:pPr>
            <a:r>
              <a:rPr lang="en-US" sz="2475" b="1" dirty="0">
                <a:solidFill>
                  <a:srgbClr val="173451"/>
                </a:solidFill>
                <a:latin typeface="Cambria" pitchFamily="34" charset="0"/>
                <a:ea typeface="Cambria" pitchFamily="34" charset="-122"/>
                <a:cs typeface="Cambria" pitchFamily="34" charset="-120"/>
              </a:rPr>
              <a:t>It works because it is small.</a:t>
            </a:r>
            <a:endParaRPr lang="en-US" sz="2475" dirty="0">
              <a:solidFill>
                <a:prstClr val="black"/>
              </a:solidFill>
              <a:latin typeface="Calibri" panose="020F0502020204030204"/>
            </a:endParaRPr>
          </a:p>
        </p:txBody>
      </p:sp>
      <p:sp>
        <p:nvSpPr>
          <p:cNvPr id="5" name="Shape 3"/>
          <p:cNvSpPr/>
          <p:nvPr/>
        </p:nvSpPr>
        <p:spPr>
          <a:xfrm>
            <a:off x="514350" y="2091690"/>
            <a:ext cx="2544318" cy="2125980"/>
          </a:xfrm>
          <a:prstGeom prst="roundRect">
            <a:avLst>
              <a:gd name="adj" fmla="val 2581"/>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Shape 4"/>
          <p:cNvSpPr/>
          <p:nvPr/>
        </p:nvSpPr>
        <p:spPr>
          <a:xfrm>
            <a:off x="754380" y="233172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txBox="1"/>
          <p:nvPr/>
        </p:nvSpPr>
        <p:spPr>
          <a:xfrm>
            <a:off x="754380" y="233172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8" name="Text 6"/>
          <p:cNvSpPr txBox="1"/>
          <p:nvPr/>
        </p:nvSpPr>
        <p:spPr>
          <a:xfrm>
            <a:off x="754380" y="274320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Big is the same failure</a:t>
            </a:r>
            <a:endParaRPr lang="en-US" sz="1425" dirty="0">
              <a:solidFill>
                <a:prstClr val="black"/>
              </a:solidFill>
              <a:latin typeface="Calibri" panose="020F0502020204030204"/>
            </a:endParaRPr>
          </a:p>
        </p:txBody>
      </p:sp>
      <p:sp>
        <p:nvSpPr>
          <p:cNvPr id="9" name="Text 7"/>
          <p:cNvSpPr txBox="1"/>
          <p:nvPr/>
        </p:nvSpPr>
        <p:spPr>
          <a:xfrm>
            <a:off x="754380" y="3202686"/>
            <a:ext cx="2064258" cy="75438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A blog, a newsletter, a channel and a talk is the visibility version of logging everything. No signal, and abandoned in six weeks.</a:t>
            </a:r>
            <a:endParaRPr lang="en-US" sz="1050" dirty="0">
              <a:solidFill>
                <a:prstClr val="black"/>
              </a:solidFill>
              <a:latin typeface="Calibri" panose="020F0502020204030204"/>
            </a:endParaRPr>
          </a:p>
        </p:txBody>
      </p:sp>
      <p:sp>
        <p:nvSpPr>
          <p:cNvPr id="10" name="Shape 8"/>
          <p:cNvSpPr/>
          <p:nvPr/>
        </p:nvSpPr>
        <p:spPr>
          <a:xfrm>
            <a:off x="3298698" y="2091690"/>
            <a:ext cx="2544318" cy="2125980"/>
          </a:xfrm>
          <a:prstGeom prst="roundRect">
            <a:avLst>
              <a:gd name="adj" fmla="val 2581"/>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1" name="Shape 9"/>
          <p:cNvSpPr/>
          <p:nvPr/>
        </p:nvSpPr>
        <p:spPr>
          <a:xfrm>
            <a:off x="3538728" y="233172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txBox="1"/>
          <p:nvPr/>
        </p:nvSpPr>
        <p:spPr>
          <a:xfrm>
            <a:off x="3538728" y="233172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3" name="Text 11"/>
          <p:cNvSpPr txBox="1"/>
          <p:nvPr/>
        </p:nvSpPr>
        <p:spPr>
          <a:xfrm>
            <a:off x="3538728" y="274320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Each move is easy</a:t>
            </a:r>
            <a:endParaRPr lang="en-US" sz="1425" dirty="0">
              <a:solidFill>
                <a:prstClr val="black"/>
              </a:solidFill>
              <a:latin typeface="Calibri" panose="020F0502020204030204"/>
            </a:endParaRPr>
          </a:p>
        </p:txBody>
      </p:sp>
      <p:sp>
        <p:nvSpPr>
          <p:cNvPr id="14" name="Text 12"/>
          <p:cNvSpPr txBox="1"/>
          <p:nvPr/>
        </p:nvSpPr>
        <p:spPr>
          <a:xfrm>
            <a:off x="3538728" y="3202686"/>
            <a:ext cx="2064258" cy="75438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Fifteen minutes on a decision record. One paragraph to a manager. One write-up of a thing you just fixed.</a:t>
            </a:r>
            <a:endParaRPr lang="en-US" sz="1050" dirty="0">
              <a:solidFill>
                <a:prstClr val="black"/>
              </a:solidFill>
              <a:latin typeface="Calibri" panose="020F0502020204030204"/>
            </a:endParaRPr>
          </a:p>
        </p:txBody>
      </p:sp>
      <p:sp>
        <p:nvSpPr>
          <p:cNvPr id="15" name="Shape 13"/>
          <p:cNvSpPr/>
          <p:nvPr/>
        </p:nvSpPr>
        <p:spPr>
          <a:xfrm>
            <a:off x="6083046" y="2091690"/>
            <a:ext cx="2544318" cy="2125980"/>
          </a:xfrm>
          <a:prstGeom prst="roundRect">
            <a:avLst>
              <a:gd name="adj" fmla="val 2581"/>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6" name="Shape 14"/>
          <p:cNvSpPr/>
          <p:nvPr/>
        </p:nvSpPr>
        <p:spPr>
          <a:xfrm>
            <a:off x="6323076" y="2331720"/>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txBox="1"/>
          <p:nvPr/>
        </p:nvSpPr>
        <p:spPr>
          <a:xfrm>
            <a:off x="6323076" y="2331720"/>
            <a:ext cx="288036" cy="288036"/>
          </a:xfrm>
          <a:prstGeom prst="rect">
            <a:avLst/>
          </a:prstGeom>
          <a:noFill/>
          <a:ln/>
        </p:spPr>
        <p:txBody>
          <a:bodyPr wrap="square" lIns="0" tIns="0" rIns="0" bIns="0"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8" name="Text 16"/>
          <p:cNvSpPr txBox="1"/>
          <p:nvPr/>
        </p:nvSpPr>
        <p:spPr>
          <a:xfrm>
            <a:off x="6323076" y="2743200"/>
            <a:ext cx="2064258" cy="411480"/>
          </a:xfrm>
          <a:prstGeom prst="rect">
            <a:avLst/>
          </a:prstGeom>
          <a:noFill/>
          <a:ln/>
        </p:spPr>
        <p:txBody>
          <a:bodyPr wrap="square" lIns="0" tIns="0" rIns="0" bIns="0" rtlCol="0" anchor="t"/>
          <a:lstStyle/>
          <a:p>
            <a:pPr defTabSz="685800">
              <a:lnSpc>
                <a:spcPts val="1800"/>
              </a:lnSpc>
            </a:pPr>
            <a:r>
              <a:rPr lang="en-US" sz="1425" b="1" dirty="0">
                <a:solidFill>
                  <a:srgbClr val="173451"/>
                </a:solidFill>
                <a:latin typeface="Cambria" pitchFamily="34" charset="0"/>
                <a:ea typeface="Cambria" pitchFamily="34" charset="-122"/>
                <a:cs typeface="Cambria" pitchFamily="34" charset="-120"/>
              </a:rPr>
              <a:t>Not stopping is hard</a:t>
            </a:r>
            <a:endParaRPr lang="en-US" sz="1425" dirty="0">
              <a:solidFill>
                <a:prstClr val="black"/>
              </a:solidFill>
              <a:latin typeface="Calibri" panose="020F0502020204030204"/>
            </a:endParaRPr>
          </a:p>
        </p:txBody>
      </p:sp>
      <p:sp>
        <p:nvSpPr>
          <p:cNvPr id="19" name="Text 17"/>
          <p:cNvSpPr txBox="1"/>
          <p:nvPr/>
        </p:nvSpPr>
        <p:spPr>
          <a:xfrm>
            <a:off x="6323076" y="3202686"/>
            <a:ext cx="2064258" cy="754380"/>
          </a:xfrm>
          <a:prstGeom prst="rect">
            <a:avLst/>
          </a:prstGeom>
          <a:noFill/>
          <a:ln/>
        </p:spPr>
        <p:txBody>
          <a:bodyPr wrap="square" lIns="0" tIns="0" rIns="0" bIns="0" rtlCol="0" anchor="t"/>
          <a:lstStyle/>
          <a:p>
            <a:pPr defTabSz="685800">
              <a:lnSpc>
                <a:spcPts val="1500"/>
              </a:lnSpc>
            </a:pPr>
            <a:r>
              <a:rPr lang="en-US" sz="1050" dirty="0">
                <a:solidFill>
                  <a:srgbClr val="5C6B7A"/>
                </a:solidFill>
                <a:latin typeface="Calibri" pitchFamily="34" charset="0"/>
                <a:ea typeface="Calibri" pitchFamily="34" charset="-122"/>
                <a:cs typeface="Calibri" pitchFamily="34" charset="-120"/>
              </a:rPr>
              <a:t>The cache expires. A modest signal every week beats a brilliant one once a year, and small is what survives a bad month.</a:t>
            </a:r>
            <a:endParaRPr lang="en-US" sz="1050" dirty="0">
              <a:solidFill>
                <a:prstClr val="black"/>
              </a:solidFill>
              <a:latin typeface="Calibri" panose="020F0502020204030204"/>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14350" y="456057"/>
            <a:ext cx="102870" cy="10287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720090" y="425196"/>
            <a:ext cx="7907274" cy="205740"/>
          </a:xfrm>
          <a:prstGeom prst="rect">
            <a:avLst/>
          </a:prstGeom>
          <a:noFill/>
          <a:ln/>
        </p:spPr>
        <p:txBody>
          <a:bodyPr wrap="square" lIns="0" tIns="0" rIns="0" bIns="0" rtlCol="0" anchor="ctr"/>
          <a:lstStyle/>
          <a:p>
            <a:pPr defTabSz="685800"/>
            <a:r>
              <a:rPr lang="en-US" sz="900" b="1" kern="0" spc="150" dirty="0">
                <a:solidFill>
                  <a:srgbClr val="5C6B7A"/>
                </a:solidFill>
                <a:latin typeface="Calibri" pitchFamily="34" charset="0"/>
                <a:ea typeface="Calibri" pitchFamily="34" charset="-122"/>
                <a:cs typeface="Calibri" pitchFamily="34" charset="-120"/>
              </a:rPr>
              <a:t>TWO DEVELOPERS, THIS SUMMER</a:t>
            </a:r>
            <a:endParaRPr lang="en-US" sz="900" dirty="0">
              <a:solidFill>
                <a:prstClr val="black"/>
              </a:solidFill>
              <a:latin typeface="Calibri" panose="020F0502020204030204"/>
            </a:endParaRPr>
          </a:p>
        </p:txBody>
      </p:sp>
      <p:sp>
        <p:nvSpPr>
          <p:cNvPr id="4" name="Text 2"/>
          <p:cNvSpPr txBox="1"/>
          <p:nvPr/>
        </p:nvSpPr>
        <p:spPr>
          <a:xfrm>
            <a:off x="514350" y="768096"/>
            <a:ext cx="8113014" cy="960120"/>
          </a:xfrm>
          <a:prstGeom prst="rect">
            <a:avLst/>
          </a:prstGeom>
          <a:noFill/>
          <a:ln/>
        </p:spPr>
        <p:txBody>
          <a:bodyPr wrap="square" lIns="0" tIns="0" rIns="0" bIns="0" rtlCol="0" anchor="t"/>
          <a:lstStyle/>
          <a:p>
            <a:pPr defTabSz="685800">
              <a:lnSpc>
                <a:spcPts val="2933"/>
              </a:lnSpc>
            </a:pPr>
            <a:r>
              <a:rPr lang="en-US" sz="2550" b="1" dirty="0">
                <a:solidFill>
                  <a:srgbClr val="173451"/>
                </a:solidFill>
                <a:latin typeface="Cambria" pitchFamily="34" charset="0"/>
                <a:ea typeface="Cambria" pitchFamily="34" charset="-122"/>
                <a:cs typeface="Cambria" pitchFamily="34" charset="-120"/>
              </a:rPr>
              <a:t>This is what it looked like</a:t>
            </a:r>
            <a:endParaRPr lang="en-US" sz="2550" dirty="0">
              <a:solidFill>
                <a:prstClr val="black"/>
              </a:solidFill>
              <a:latin typeface="Calibri" panose="020F0502020204030204"/>
            </a:endParaRPr>
          </a:p>
          <a:p>
            <a:pPr defTabSz="685800">
              <a:lnSpc>
                <a:spcPts val="2933"/>
              </a:lnSpc>
            </a:pPr>
            <a:r>
              <a:rPr lang="en-US" sz="2550" b="1" dirty="0">
                <a:solidFill>
                  <a:srgbClr val="173451"/>
                </a:solidFill>
                <a:latin typeface="Cambria" pitchFamily="34" charset="0"/>
                <a:ea typeface="Cambria" pitchFamily="34" charset="-122"/>
                <a:cs typeface="Cambria" pitchFamily="34" charset="-120"/>
              </a:rPr>
              <a:t>when it worked.</a:t>
            </a:r>
            <a:endParaRPr lang="en-US" sz="2550" dirty="0">
              <a:solidFill>
                <a:prstClr val="black"/>
              </a:solidFill>
              <a:latin typeface="Calibri" panose="020F0502020204030204"/>
            </a:endParaRPr>
          </a:p>
        </p:txBody>
      </p:sp>
      <p:sp>
        <p:nvSpPr>
          <p:cNvPr id="5" name="Shape 3"/>
          <p:cNvSpPr/>
          <p:nvPr/>
        </p:nvSpPr>
        <p:spPr>
          <a:xfrm>
            <a:off x="514350" y="1988820"/>
            <a:ext cx="3885057"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6" name="Text 4"/>
          <p:cNvSpPr txBox="1"/>
          <p:nvPr/>
        </p:nvSpPr>
        <p:spPr>
          <a:xfrm>
            <a:off x="788670" y="2228850"/>
            <a:ext cx="3336417" cy="342900"/>
          </a:xfrm>
          <a:prstGeom prst="rect">
            <a:avLst/>
          </a:prstGeom>
          <a:noFill/>
          <a:ln/>
        </p:spPr>
        <p:txBody>
          <a:bodyPr wrap="square" lIns="0" tIns="0" rIns="0" bIns="0" rtlCol="0" anchor="ctr"/>
          <a:lstStyle/>
          <a:p>
            <a:pPr defTabSz="685800"/>
            <a:r>
              <a:rPr lang="en-US" sz="975" b="1" kern="0" spc="113" dirty="0">
                <a:solidFill>
                  <a:srgbClr val="173451"/>
                </a:solidFill>
                <a:latin typeface="Calibri" pitchFamily="34" charset="0"/>
                <a:ea typeface="Calibri" pitchFamily="34" charset="-122"/>
                <a:cs typeface="Calibri" pitchFamily="34" charset="-120"/>
              </a:rPr>
              <a:t>SENIOR ENGINEER, OPEN TO WORK</a:t>
            </a:r>
            <a:endParaRPr lang="en-US" sz="975" dirty="0">
              <a:solidFill>
                <a:prstClr val="black"/>
              </a:solidFill>
              <a:latin typeface="Calibri" panose="020F0502020204030204"/>
            </a:endParaRPr>
          </a:p>
        </p:txBody>
      </p:sp>
      <p:sp>
        <p:nvSpPr>
          <p:cNvPr id="7" name="Text 5"/>
          <p:cNvSpPr txBox="1"/>
          <p:nvPr/>
        </p:nvSpPr>
        <p:spPr>
          <a:xfrm>
            <a:off x="788670" y="26060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Two posts</a:t>
            </a:r>
            <a:endParaRPr lang="en-US" sz="1650" dirty="0">
              <a:solidFill>
                <a:prstClr val="black"/>
              </a:solidFill>
              <a:latin typeface="Calibri" panose="020F0502020204030204"/>
            </a:endParaRPr>
          </a:p>
        </p:txBody>
      </p:sp>
      <p:sp>
        <p:nvSpPr>
          <p:cNvPr id="8" name="Text 6"/>
          <p:cNvSpPr txBox="1"/>
          <p:nvPr/>
        </p:nvSpPr>
        <p:spPr>
          <a:xfrm>
            <a:off x="788670" y="3326130"/>
            <a:ext cx="3336417" cy="82296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Wrote up a cross-team release she had led</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Then wrote up tooling she built for a hobby</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Applications had gone unanswered for weeks</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Recruiters started reaching out</a:t>
            </a:r>
            <a:endParaRPr lang="en-US" sz="1088" dirty="0">
              <a:solidFill>
                <a:prstClr val="black"/>
              </a:solidFill>
              <a:latin typeface="Calibri" panose="020F0502020204030204"/>
            </a:endParaRPr>
          </a:p>
        </p:txBody>
      </p:sp>
      <p:sp>
        <p:nvSpPr>
          <p:cNvPr id="9" name="Shape 7"/>
          <p:cNvSpPr/>
          <p:nvPr/>
        </p:nvSpPr>
        <p:spPr>
          <a:xfrm>
            <a:off x="4742307" y="1988820"/>
            <a:ext cx="3885057" cy="2400300"/>
          </a:xfrm>
          <a:prstGeom prst="roundRect">
            <a:avLst>
              <a:gd name="adj" fmla="val 2286"/>
            </a:avLst>
          </a:prstGeom>
          <a:solidFill>
            <a:srgbClr val="F4F6F9"/>
          </a:solidFill>
          <a:ln w="12700">
            <a:solidFill>
              <a:srgbClr val="E2E8F0"/>
            </a:solidFill>
            <a:prstDash val="solid"/>
          </a:ln>
          <a:effectLst>
            <a:outerShdw blurRad="127000" dist="25400" dir="5400000" algn="bl" rotWithShape="0">
              <a:srgbClr val="8A97A5">
                <a:alpha val="22000"/>
              </a:srgbClr>
            </a:outerShdw>
          </a:effectLst>
        </p:spPr>
        <p:txBody>
          <a:bodyPr/>
          <a:lstStyle/>
          <a:p>
            <a:pPr defTabSz="685800"/>
            <a:endParaRPr lang="en-US" sz="1350">
              <a:solidFill>
                <a:prstClr val="black"/>
              </a:solidFill>
              <a:latin typeface="Calibri" panose="020F0502020204030204"/>
            </a:endParaRPr>
          </a:p>
        </p:txBody>
      </p:sp>
      <p:sp>
        <p:nvSpPr>
          <p:cNvPr id="10" name="Text 8"/>
          <p:cNvSpPr txBox="1"/>
          <p:nvPr/>
        </p:nvSpPr>
        <p:spPr>
          <a:xfrm>
            <a:off x="5016627" y="2228850"/>
            <a:ext cx="3336417" cy="342900"/>
          </a:xfrm>
          <a:prstGeom prst="rect">
            <a:avLst/>
          </a:prstGeom>
          <a:noFill/>
          <a:ln/>
        </p:spPr>
        <p:txBody>
          <a:bodyPr wrap="square" lIns="0" tIns="0" rIns="0" bIns="0" rtlCol="0" anchor="ctr"/>
          <a:lstStyle/>
          <a:p>
            <a:pPr defTabSz="685800"/>
            <a:r>
              <a:rPr lang="en-US" sz="975" b="1" kern="0" spc="113" dirty="0">
                <a:solidFill>
                  <a:srgbClr val="173451"/>
                </a:solidFill>
                <a:latin typeface="Calibri" pitchFamily="34" charset="0"/>
                <a:ea typeface="Calibri" pitchFamily="34" charset="-122"/>
                <a:cs typeface="Calibri" pitchFamily="34" charset="-120"/>
              </a:rPr>
              <a:t>.NET ENGINEER, EMPLOYED</a:t>
            </a:r>
            <a:endParaRPr lang="en-US" sz="975" dirty="0">
              <a:solidFill>
                <a:prstClr val="black"/>
              </a:solidFill>
              <a:latin typeface="Calibri" panose="020F0502020204030204"/>
            </a:endParaRPr>
          </a:p>
        </p:txBody>
      </p:sp>
      <p:sp>
        <p:nvSpPr>
          <p:cNvPr id="11" name="Text 9"/>
          <p:cNvSpPr txBox="1"/>
          <p:nvPr/>
        </p:nvSpPr>
        <p:spPr>
          <a:xfrm>
            <a:off x="5016627" y="2606040"/>
            <a:ext cx="3336417" cy="582930"/>
          </a:xfrm>
          <a:prstGeom prst="rect">
            <a:avLst/>
          </a:prstGeom>
          <a:noFill/>
          <a:ln/>
        </p:spPr>
        <p:txBody>
          <a:bodyPr wrap="square" lIns="0" tIns="0" rIns="0" bIns="0" rtlCol="0" anchor="ctr"/>
          <a:lstStyle/>
          <a:p>
            <a:pPr defTabSz="685800">
              <a:lnSpc>
                <a:spcPts val="2025"/>
              </a:lnSpc>
            </a:pPr>
            <a:r>
              <a:rPr lang="en-US" sz="1650" b="1" dirty="0">
                <a:solidFill>
                  <a:srgbClr val="173451"/>
                </a:solidFill>
                <a:latin typeface="Cambria" pitchFamily="34" charset="0"/>
                <a:ea typeface="Cambria" pitchFamily="34" charset="-122"/>
                <a:cs typeface="Cambria" pitchFamily="34" charset="-120"/>
              </a:rPr>
              <a:t>One post</a:t>
            </a:r>
            <a:endParaRPr lang="en-US" sz="1650" dirty="0">
              <a:solidFill>
                <a:prstClr val="black"/>
              </a:solidFill>
              <a:latin typeface="Calibri" panose="020F0502020204030204"/>
            </a:endParaRPr>
          </a:p>
        </p:txBody>
      </p:sp>
      <p:sp>
        <p:nvSpPr>
          <p:cNvPr id="12" name="Text 10"/>
          <p:cNvSpPr txBox="1"/>
          <p:nvPr/>
        </p:nvSpPr>
        <p:spPr>
          <a:xfrm>
            <a:off x="5016627" y="3326130"/>
            <a:ext cx="3336417" cy="822960"/>
          </a:xfrm>
          <a:prstGeom prst="rect">
            <a:avLst/>
          </a:prstGeom>
          <a:noFill/>
          <a:ln/>
        </p:spPr>
        <p:txBody>
          <a:bodyPr wrap="square" lIns="0" tIns="0" rIns="0" bIns="0" rtlCol="0" anchor="t"/>
          <a:lstStyle/>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Said publicly that posting was not her style</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Worked through perfectionism and sounding silly</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Wrote up a bug she had just spent a day on</a:t>
            </a:r>
            <a:endParaRPr lang="en-US" sz="1088" dirty="0">
              <a:solidFill>
                <a:prstClr val="black"/>
              </a:solidFill>
              <a:latin typeface="Calibri" panose="020F0502020204030204"/>
            </a:endParaRPr>
          </a:p>
          <a:p>
            <a:pPr marL="257175" indent="-257175" defTabSz="685800">
              <a:spcAft>
                <a:spcPts val="600"/>
              </a:spcAft>
              <a:buSzPct val="100000"/>
              <a:buFontTx/>
              <a:buChar char="•"/>
            </a:pPr>
            <a:r>
              <a:rPr lang="en-US" sz="1088" dirty="0">
                <a:solidFill>
                  <a:srgbClr val="5C6B7A"/>
                </a:solidFill>
                <a:latin typeface="Calibri" pitchFamily="34" charset="0"/>
                <a:ea typeface="Calibri" pitchFamily="34" charset="-122"/>
                <a:cs typeface="Calibri" pitchFamily="34" charset="-120"/>
              </a:rPr>
              <a:t>First thing she had ever published</a:t>
            </a:r>
            <a:endParaRPr lang="en-US" sz="1088" dirty="0">
              <a:solidFill>
                <a:prstClr val="black"/>
              </a:solidFill>
              <a:latin typeface="Calibri" panose="020F0502020204030204"/>
            </a:endParaRPr>
          </a:p>
        </p:txBody>
      </p:sp>
      <p:sp>
        <p:nvSpPr>
          <p:cNvPr id="13" name="Text 11"/>
          <p:cNvSpPr txBox="1"/>
          <p:nvPr/>
        </p:nvSpPr>
        <p:spPr>
          <a:xfrm>
            <a:off x="514350" y="4526280"/>
            <a:ext cx="8113014" cy="342900"/>
          </a:xfrm>
          <a:prstGeom prst="rect">
            <a:avLst/>
          </a:prstGeom>
          <a:noFill/>
          <a:ln/>
        </p:spPr>
        <p:txBody>
          <a:bodyPr wrap="square" lIns="0" tIns="0" rIns="0" bIns="0" rtlCol="0" anchor="t"/>
          <a:lstStyle/>
          <a:p>
            <a:pPr defTabSz="685800">
              <a:lnSpc>
                <a:spcPts val="1849"/>
              </a:lnSpc>
            </a:pPr>
            <a:r>
              <a:rPr lang="en-US" sz="1275" dirty="0">
                <a:solidFill>
                  <a:srgbClr val="5C6B7A"/>
                </a:solidFill>
                <a:latin typeface="Calibri" pitchFamily="34" charset="0"/>
                <a:ea typeface="Calibri" pitchFamily="34" charset="-122"/>
                <a:cs typeface="Calibri" pitchFamily="34" charset="-120"/>
              </a:rPr>
              <a:t>Neither of them built a platform. Neither had a strategy. They wrote down something they already knew.</a:t>
            </a:r>
            <a:endParaRPr lang="en-US" sz="1275" dirty="0">
              <a:solidFill>
                <a:prstClr val="black"/>
              </a:solidFill>
              <a:latin typeface="Calibri" panose="020F0502020204030204"/>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Text 0"/>
          <p:cNvSpPr txBox="1"/>
          <p:nvPr/>
        </p:nvSpPr>
        <p:spPr>
          <a:xfrm>
            <a:off x="720090" y="1371600"/>
            <a:ext cx="7152894" cy="2057400"/>
          </a:xfrm>
          <a:prstGeom prst="rect">
            <a:avLst/>
          </a:prstGeom>
          <a:noFill/>
          <a:ln/>
        </p:spPr>
        <p:txBody>
          <a:bodyPr wrap="square" lIns="0" tIns="0" rIns="0" bIns="0" rtlCol="0" anchor="ctr"/>
          <a:lstStyle/>
          <a:p>
            <a:pPr defTabSz="685800">
              <a:lnSpc>
                <a:spcPts val="3600"/>
              </a:lnSpc>
            </a:pPr>
            <a:r>
              <a:rPr lang="en-US" sz="2850" b="1" dirty="0">
                <a:solidFill>
                  <a:srgbClr val="FFFFFF"/>
                </a:solidFill>
                <a:latin typeface="Cambria" pitchFamily="34" charset="0"/>
                <a:ea typeface="Cambria" pitchFamily="34" charset="-122"/>
                <a:cs typeface="Cambria" pitchFamily="34" charset="-120"/>
              </a:rPr>
              <a:t>The recruiter was right.</a:t>
            </a:r>
            <a:endParaRPr lang="en-US" sz="2850" dirty="0">
              <a:solidFill>
                <a:prstClr val="black"/>
              </a:solidFill>
              <a:latin typeface="Calibri" panose="020F0502020204030204"/>
            </a:endParaRPr>
          </a:p>
          <a:p>
            <a:pPr defTabSz="685800">
              <a:lnSpc>
                <a:spcPts val="3600"/>
              </a:lnSpc>
            </a:pPr>
            <a:endParaRPr lang="en-US" sz="2850" dirty="0">
              <a:solidFill>
                <a:prstClr val="black"/>
              </a:solidFill>
              <a:latin typeface="Calibri" panose="020F0502020204030204"/>
            </a:endParaRP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There was nothing available</a:t>
            </a:r>
            <a:endParaRPr lang="en-US" sz="2850" dirty="0">
              <a:solidFill>
                <a:prstClr val="black"/>
              </a:solidFill>
              <a:latin typeface="Calibri" panose="020F0502020204030204"/>
            </a:endParaRPr>
          </a:p>
          <a:p>
            <a:pPr defTabSz="685800">
              <a:lnSpc>
                <a:spcPts val="3600"/>
              </a:lnSpc>
            </a:pPr>
            <a:r>
              <a:rPr lang="en-US" sz="2850" b="1" dirty="0">
                <a:solidFill>
                  <a:srgbClr val="FFFFFF"/>
                </a:solidFill>
                <a:latin typeface="Cambria" pitchFamily="34" charset="0"/>
                <a:ea typeface="Cambria" pitchFamily="34" charset="-122"/>
                <a:cs typeface="Cambria" pitchFamily="34" charset="-120"/>
              </a:rPr>
              <a:t>for someone she couldn't see.</a:t>
            </a:r>
            <a:endParaRPr lang="en-US" sz="2850" dirty="0">
              <a:solidFill>
                <a:prstClr val="black"/>
              </a:solidFill>
              <a:latin typeface="Calibri" panose="020F0502020204030204"/>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Shape 0"/>
          <p:cNvSpPr/>
          <p:nvPr/>
        </p:nvSpPr>
        <p:spPr>
          <a:xfrm>
            <a:off x="514350" y="1474470"/>
            <a:ext cx="617220" cy="109728"/>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txBox="1"/>
          <p:nvPr/>
        </p:nvSpPr>
        <p:spPr>
          <a:xfrm>
            <a:off x="514350" y="1748790"/>
            <a:ext cx="6741414" cy="1303020"/>
          </a:xfrm>
          <a:prstGeom prst="rect">
            <a:avLst/>
          </a:prstGeom>
          <a:noFill/>
          <a:ln/>
        </p:spPr>
        <p:txBody>
          <a:bodyPr wrap="square" lIns="0" tIns="0" rIns="0" bIns="0" rtlCol="0" anchor="ctr"/>
          <a:lstStyle/>
          <a:p>
            <a:pPr defTabSz="685800">
              <a:lnSpc>
                <a:spcPts val="4050"/>
              </a:lnSpc>
            </a:pPr>
            <a:r>
              <a:rPr lang="en-US" sz="3450" b="1" dirty="0">
                <a:solidFill>
                  <a:srgbClr val="FFFFFF"/>
                </a:solidFill>
                <a:latin typeface="Cambria" pitchFamily="34" charset="0"/>
                <a:ea typeface="Cambria" pitchFamily="34" charset="-122"/>
                <a:cs typeface="Cambria" pitchFamily="34" charset="-120"/>
              </a:rPr>
              <a:t>Instrument the work.</a:t>
            </a:r>
            <a:endParaRPr lang="en-US" sz="3450" dirty="0">
              <a:solidFill>
                <a:prstClr val="black"/>
              </a:solidFill>
              <a:latin typeface="Calibri" panose="020F0502020204030204"/>
            </a:endParaRPr>
          </a:p>
          <a:p>
            <a:pPr defTabSz="685800">
              <a:lnSpc>
                <a:spcPts val="4050"/>
              </a:lnSpc>
            </a:pPr>
            <a:r>
              <a:rPr lang="en-US" sz="3450" b="1" dirty="0">
                <a:solidFill>
                  <a:srgbClr val="FFFFFF"/>
                </a:solidFill>
                <a:latin typeface="Cambria" pitchFamily="34" charset="0"/>
                <a:ea typeface="Cambria" pitchFamily="34" charset="-122"/>
                <a:cs typeface="Cambria" pitchFamily="34" charset="-120"/>
              </a:rPr>
              <a:t>Then route it.</a:t>
            </a:r>
            <a:endParaRPr lang="en-US" sz="3450" dirty="0">
              <a:solidFill>
                <a:prstClr val="black"/>
              </a:solidFill>
              <a:latin typeface="Calibri" panose="020F0502020204030204"/>
            </a:endParaRPr>
          </a:p>
        </p:txBody>
      </p:sp>
      <p:sp>
        <p:nvSpPr>
          <p:cNvPr id="4" name="Text 2"/>
          <p:cNvSpPr txBox="1"/>
          <p:nvPr/>
        </p:nvSpPr>
        <p:spPr>
          <a:xfrm>
            <a:off x="514350" y="3154680"/>
            <a:ext cx="6055614" cy="822960"/>
          </a:xfrm>
          <a:prstGeom prst="rect">
            <a:avLst/>
          </a:prstGeom>
          <a:noFill/>
          <a:ln/>
        </p:spPr>
        <p:txBody>
          <a:bodyPr wrap="square" lIns="0" tIns="0" rIns="0" bIns="0" rtlCol="0" anchor="t"/>
          <a:lstStyle/>
          <a:p>
            <a:pPr defTabSz="685800">
              <a:lnSpc>
                <a:spcPts val="2066"/>
              </a:lnSpc>
            </a:pPr>
            <a:r>
              <a:rPr lang="en-US" sz="1425" dirty="0">
                <a:solidFill>
                  <a:srgbClr val="C9D4DE"/>
                </a:solidFill>
                <a:latin typeface="Calibri" pitchFamily="34" charset="0"/>
                <a:ea typeface="Calibri" pitchFamily="34" charset="-122"/>
                <a:cs typeface="Calibri" pitchFamily="34" charset="-120"/>
              </a:rPr>
              <a:t>You already did the work. You already know enough. Write it for the person one move behind you, and keep it small enough that you do not stop.</a:t>
            </a:r>
            <a:endParaRPr lang="en-US" sz="1425" dirty="0">
              <a:solidFill>
                <a:prstClr val="black"/>
              </a:solidFill>
              <a:latin typeface="Calibri" panose="020F0502020204030204"/>
            </a:endParaRPr>
          </a:p>
        </p:txBody>
      </p:sp>
      <p:sp>
        <p:nvSpPr>
          <p:cNvPr id="5" name="Text 3"/>
          <p:cNvSpPr txBox="1"/>
          <p:nvPr/>
        </p:nvSpPr>
        <p:spPr>
          <a:xfrm>
            <a:off x="514350" y="4354830"/>
            <a:ext cx="8113014" cy="274320"/>
          </a:xfrm>
          <a:prstGeom prst="rect">
            <a:avLst/>
          </a:prstGeom>
          <a:noFill/>
          <a:ln/>
        </p:spPr>
        <p:txBody>
          <a:bodyPr wrap="square" lIns="0" tIns="0" rIns="0" bIns="0" rtlCol="0" anchor="ctr"/>
          <a:lstStyle/>
          <a:p>
            <a:pPr defTabSz="685800"/>
            <a:r>
              <a:rPr lang="en-US" sz="1050" kern="0" spc="75" dirty="0">
                <a:solidFill>
                  <a:srgbClr val="FFD915"/>
                </a:solidFill>
                <a:latin typeface="Calibri" pitchFamily="34" charset="0"/>
                <a:ea typeface="Calibri" pitchFamily="34" charset="-122"/>
                <a:cs typeface="Calibri" pitchFamily="34" charset="-120"/>
              </a:rPr>
              <a:t>Tony Champion</a:t>
            </a:r>
            <a:endParaRPr lang="en-US" sz="1050" dirty="0">
              <a:solidFill>
                <a:prstClr val="black"/>
              </a:solidFill>
              <a:latin typeface="Calibri" panose="020F0502020204030204"/>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lIns="0" tIns="0" rIns="0" bIns="0" rtlCol="0" anchor="ctr"/>
          <a:lstStyle/>
          <a:p>
            <a:r>
              <a:rPr lang="en-US" sz="975" b="1" kern="0" spc="150" dirty="0">
                <a:solidFill>
                  <a:srgbClr val="C9A800"/>
                </a:solidFill>
                <a:latin typeface="Calibri" pitchFamily="34" charset="0"/>
                <a:ea typeface="Calibri" pitchFamily="34" charset="-122"/>
                <a:cs typeface="Calibri" pitchFamily="34" charset="-120"/>
              </a:rPr>
              <a:t>TAKE IT WITH YOU</a:t>
            </a:r>
            <a:endParaRPr lang="en-US" sz="975" dirty="0"/>
          </a:p>
        </p:txBody>
      </p:sp>
      <p:sp>
        <p:nvSpPr>
          <p:cNvPr id="3" name="Text 1"/>
          <p:cNvSpPr/>
          <p:nvPr/>
        </p:nvSpPr>
        <p:spPr>
          <a:xfrm>
            <a:off x="617220" y="672084"/>
            <a:ext cx="7886700" cy="617220"/>
          </a:xfrm>
          <a:prstGeom prst="rect">
            <a:avLst/>
          </a:prstGeom>
          <a:noFill/>
          <a:ln/>
        </p:spPr>
        <p:txBody>
          <a:bodyPr wrap="square" lIns="0" tIns="0" rIns="0" bIns="0" rtlCol="0" anchor="ctr"/>
          <a:lstStyle/>
          <a:p>
            <a:r>
              <a:rPr lang="en-US" sz="2475" b="1" dirty="0">
                <a:solidFill>
                  <a:srgbClr val="173451"/>
                </a:solidFill>
                <a:latin typeface="Cambria" pitchFamily="34" charset="0"/>
                <a:ea typeface="Cambria" pitchFamily="34" charset="-122"/>
                <a:cs typeface="Cambria" pitchFamily="34" charset="-120"/>
              </a:rPr>
              <a:t>Everything from today, one link</a:t>
            </a:r>
            <a:endParaRPr lang="en-US" sz="2475" dirty="0"/>
          </a:p>
        </p:txBody>
      </p:sp>
      <p:sp>
        <p:nvSpPr>
          <p:cNvPr id="4" name="Text 2"/>
          <p:cNvSpPr/>
          <p:nvPr/>
        </p:nvSpPr>
        <p:spPr>
          <a:xfrm>
            <a:off x="617220" y="1200150"/>
            <a:ext cx="7886700" cy="411480"/>
          </a:xfrm>
          <a:prstGeom prst="rect">
            <a:avLst/>
          </a:prstGeom>
          <a:noFill/>
          <a:ln/>
        </p:spPr>
        <p:txBody>
          <a:bodyPr wrap="square" lIns="0" tIns="0" rIns="0" bIns="0" rtlCol="0" anchor="ctr"/>
          <a:lstStyle/>
          <a:p>
            <a:r>
              <a:rPr lang="en-US" sz="1275" dirty="0">
                <a:solidFill>
                  <a:srgbClr val="5C6B7A"/>
                </a:solidFill>
                <a:latin typeface="Calibri" pitchFamily="34" charset="0"/>
                <a:ea typeface="Calibri" pitchFamily="34" charset="-122"/>
                <a:cs typeface="Calibri" pitchFamily="34" charset="-120"/>
              </a:rPr>
              <a:t>The slides, the session workbook, and a free digital copy of the book. Scan it now — the link outlives the session.</a:t>
            </a:r>
            <a:endParaRPr lang="en-US" sz="1275" dirty="0"/>
          </a:p>
        </p:txBody>
      </p:sp>
      <p:pic>
        <p:nvPicPr>
          <p:cNvPr id="5" name="Image 0" descr="/mnt/user-data/uploads/15minute-single-large.png"/>
          <p:cNvPicPr>
            <a:picLocks noChangeAspect="1"/>
          </p:cNvPicPr>
          <p:nvPr/>
        </p:nvPicPr>
        <p:blipFill>
          <a:blip r:embed="rId3"/>
          <a:stretch>
            <a:fillRect/>
          </a:stretch>
        </p:blipFill>
        <p:spPr>
          <a:xfrm>
            <a:off x="651510" y="1714500"/>
            <a:ext cx="2024842" cy="2708910"/>
          </a:xfrm>
          <a:prstGeom prst="rect">
            <a:avLst/>
          </a:prstGeom>
        </p:spPr>
      </p:pic>
      <p:sp>
        <p:nvSpPr>
          <p:cNvPr id="6" name="Text 3"/>
          <p:cNvSpPr/>
          <p:nvPr/>
        </p:nvSpPr>
        <p:spPr>
          <a:xfrm>
            <a:off x="480060" y="4457700"/>
            <a:ext cx="2400300" cy="411480"/>
          </a:xfrm>
          <a:prstGeom prst="rect">
            <a:avLst/>
          </a:prstGeom>
          <a:noFill/>
          <a:ln/>
        </p:spPr>
        <p:txBody>
          <a:bodyPr wrap="square" lIns="0" tIns="0" rIns="0" bIns="0" rtlCol="0" anchor="ctr"/>
          <a:lstStyle/>
          <a:p>
            <a:pPr algn="ctr"/>
            <a:r>
              <a:rPr lang="en-US" sz="975" b="1" dirty="0">
                <a:solidFill>
                  <a:srgbClr val="173451"/>
                </a:solidFill>
                <a:latin typeface="Calibri" pitchFamily="34" charset="0"/>
                <a:ea typeface="Calibri" pitchFamily="34" charset="-122"/>
                <a:cs typeface="Calibri" pitchFamily="34" charset="-120"/>
              </a:rPr>
              <a:t>The 15-Minute Authority Blueprint</a:t>
            </a:r>
            <a:endParaRPr lang="en-US" sz="975" dirty="0"/>
          </a:p>
          <a:p>
            <a:pPr algn="ctr"/>
            <a:r>
              <a:rPr lang="en-US" sz="975" b="1" dirty="0">
                <a:solidFill>
                  <a:srgbClr val="C9A800"/>
                </a:solidFill>
                <a:latin typeface="Calibri" pitchFamily="34" charset="0"/>
                <a:ea typeface="Calibri" pitchFamily="34" charset="-122"/>
                <a:cs typeface="Calibri" pitchFamily="34" charset="-120"/>
              </a:rPr>
              <a:t>free digital copy included</a:t>
            </a:r>
            <a:endParaRPr lang="en-US" sz="975" dirty="0"/>
          </a:p>
        </p:txBody>
      </p:sp>
      <p:sp>
        <p:nvSpPr>
          <p:cNvPr id="7" name="Shape 4"/>
          <p:cNvSpPr/>
          <p:nvPr/>
        </p:nvSpPr>
        <p:spPr>
          <a:xfrm>
            <a:off x="2983230" y="1748790"/>
            <a:ext cx="3257550" cy="2708910"/>
          </a:xfrm>
          <a:prstGeom prst="roundRect">
            <a:avLst>
              <a:gd name="adj" fmla="val 2025"/>
            </a:avLst>
          </a:prstGeom>
          <a:solidFill>
            <a:srgbClr val="F4F6F9"/>
          </a:solidFill>
          <a:ln w="12700">
            <a:solidFill>
              <a:srgbClr val="E2E8F0"/>
            </a:solidFill>
            <a:prstDash val="solid"/>
          </a:ln>
        </p:spPr>
        <p:txBody>
          <a:bodyPr/>
          <a:lstStyle/>
          <a:p>
            <a:endParaRPr lang="en-US" sz="1350"/>
          </a:p>
        </p:txBody>
      </p:sp>
      <p:sp>
        <p:nvSpPr>
          <p:cNvPr id="8" name="Text 5"/>
          <p:cNvSpPr/>
          <p:nvPr/>
        </p:nvSpPr>
        <p:spPr>
          <a:xfrm>
            <a:off x="3223260" y="1954530"/>
            <a:ext cx="2811780" cy="274320"/>
          </a:xfrm>
          <a:prstGeom prst="rect">
            <a:avLst/>
          </a:prstGeom>
          <a:noFill/>
          <a:ln/>
        </p:spPr>
        <p:txBody>
          <a:bodyPr wrap="square" lIns="0" tIns="0" rIns="0" bIns="0" rtlCol="0" anchor="ctr"/>
          <a:lstStyle/>
          <a:p>
            <a:r>
              <a:rPr lang="en-US" sz="1200" b="1" dirty="0">
                <a:solidFill>
                  <a:srgbClr val="173451"/>
                </a:solidFill>
                <a:latin typeface="Calibri" pitchFamily="34" charset="0"/>
                <a:ea typeface="Calibri" pitchFamily="34" charset="-122"/>
                <a:cs typeface="Calibri" pitchFamily="34" charset="-120"/>
              </a:rPr>
              <a:t>The session slides</a:t>
            </a:r>
            <a:endParaRPr lang="en-US" sz="1200" dirty="0"/>
          </a:p>
        </p:txBody>
      </p:sp>
      <p:sp>
        <p:nvSpPr>
          <p:cNvPr id="9" name="Text 6"/>
          <p:cNvSpPr/>
          <p:nvPr/>
        </p:nvSpPr>
        <p:spPr>
          <a:xfrm>
            <a:off x="3223260" y="2215134"/>
            <a:ext cx="2811780" cy="514350"/>
          </a:xfrm>
          <a:prstGeom prst="rect">
            <a:avLst/>
          </a:prstGeom>
          <a:noFill/>
          <a:ln/>
        </p:spPr>
        <p:txBody>
          <a:bodyPr wrap="square" lIns="0" tIns="0" rIns="0" bIns="0" rtlCol="0" anchor="ctr"/>
          <a:lstStyle/>
          <a:p>
            <a:r>
              <a:rPr lang="en-US" sz="1013" dirty="0">
                <a:solidFill>
                  <a:srgbClr val="1B2733"/>
                </a:solidFill>
                <a:latin typeface="Calibri" pitchFamily="34" charset="0"/>
                <a:ea typeface="Calibri" pitchFamily="34" charset="-122"/>
                <a:cs typeface="Calibri" pitchFamily="34" charset="-120"/>
              </a:rPr>
              <a:t>The full deck from this hour — every framework, on your screen instead of your memory.</a:t>
            </a:r>
            <a:endParaRPr lang="en-US" sz="1013" dirty="0"/>
          </a:p>
        </p:txBody>
      </p:sp>
      <p:sp>
        <p:nvSpPr>
          <p:cNvPr id="10" name="Text 7"/>
          <p:cNvSpPr/>
          <p:nvPr/>
        </p:nvSpPr>
        <p:spPr>
          <a:xfrm>
            <a:off x="3223260" y="2777490"/>
            <a:ext cx="2811780" cy="274320"/>
          </a:xfrm>
          <a:prstGeom prst="rect">
            <a:avLst/>
          </a:prstGeom>
          <a:noFill/>
          <a:ln/>
        </p:spPr>
        <p:txBody>
          <a:bodyPr wrap="square" lIns="0" tIns="0" rIns="0" bIns="0" rtlCol="0" anchor="ctr"/>
          <a:lstStyle/>
          <a:p>
            <a:r>
              <a:rPr lang="en-US" sz="1200" b="1" dirty="0">
                <a:solidFill>
                  <a:srgbClr val="173451"/>
                </a:solidFill>
                <a:latin typeface="Calibri" pitchFamily="34" charset="0"/>
                <a:ea typeface="Calibri" pitchFamily="34" charset="-122"/>
                <a:cs typeface="Calibri" pitchFamily="34" charset="-120"/>
              </a:rPr>
              <a:t>The session workbook</a:t>
            </a:r>
            <a:endParaRPr lang="en-US" sz="1200" dirty="0"/>
          </a:p>
        </p:txBody>
      </p:sp>
      <p:sp>
        <p:nvSpPr>
          <p:cNvPr id="11" name="Text 8"/>
          <p:cNvSpPr/>
          <p:nvPr/>
        </p:nvSpPr>
        <p:spPr>
          <a:xfrm>
            <a:off x="3223260" y="3038094"/>
            <a:ext cx="2811780" cy="514350"/>
          </a:xfrm>
          <a:prstGeom prst="rect">
            <a:avLst/>
          </a:prstGeom>
          <a:noFill/>
          <a:ln/>
        </p:spPr>
        <p:txBody>
          <a:bodyPr wrap="square" lIns="0" tIns="0" rIns="0" bIns="0" rtlCol="0" anchor="ctr"/>
          <a:lstStyle/>
          <a:p>
            <a:r>
              <a:rPr lang="en-US" sz="1013" dirty="0">
                <a:solidFill>
                  <a:srgbClr val="1B2733"/>
                </a:solidFill>
                <a:latin typeface="Calibri" pitchFamily="34" charset="0"/>
                <a:ea typeface="Calibri" pitchFamily="34" charset="-122"/>
                <a:cs typeface="Calibri" pitchFamily="34" charset="-120"/>
              </a:rPr>
              <a:t>Every worksheet: your Value Statement, the translation exercise, your first Impact Log entry, your first Brief.</a:t>
            </a:r>
            <a:endParaRPr lang="en-US" sz="1013" dirty="0"/>
          </a:p>
        </p:txBody>
      </p:sp>
      <p:sp>
        <p:nvSpPr>
          <p:cNvPr id="12" name="Text 9"/>
          <p:cNvSpPr/>
          <p:nvPr/>
        </p:nvSpPr>
        <p:spPr>
          <a:xfrm>
            <a:off x="3223260" y="3669030"/>
            <a:ext cx="2811780" cy="274320"/>
          </a:xfrm>
          <a:prstGeom prst="rect">
            <a:avLst/>
          </a:prstGeom>
          <a:noFill/>
          <a:ln/>
        </p:spPr>
        <p:txBody>
          <a:bodyPr wrap="square" lIns="0" tIns="0" rIns="0" bIns="0" rtlCol="0" anchor="ctr"/>
          <a:lstStyle/>
          <a:p>
            <a:r>
              <a:rPr lang="en-US" sz="1200" b="1" dirty="0">
                <a:solidFill>
                  <a:srgbClr val="173451"/>
                </a:solidFill>
                <a:latin typeface="Calibri" pitchFamily="34" charset="0"/>
                <a:ea typeface="Calibri" pitchFamily="34" charset="-122"/>
                <a:cs typeface="Calibri" pitchFamily="34" charset="-120"/>
              </a:rPr>
              <a:t>The 15-Minute Authority Blueprint</a:t>
            </a:r>
            <a:endParaRPr lang="en-US" sz="1200" dirty="0"/>
          </a:p>
        </p:txBody>
      </p:sp>
      <p:sp>
        <p:nvSpPr>
          <p:cNvPr id="13" name="Text 10"/>
          <p:cNvSpPr/>
          <p:nvPr/>
        </p:nvSpPr>
        <p:spPr>
          <a:xfrm>
            <a:off x="3223260" y="3929634"/>
            <a:ext cx="2811780" cy="514350"/>
          </a:xfrm>
          <a:prstGeom prst="rect">
            <a:avLst/>
          </a:prstGeom>
          <a:noFill/>
          <a:ln/>
        </p:spPr>
        <p:txBody>
          <a:bodyPr wrap="square" lIns="0" tIns="0" rIns="0" bIns="0" rtlCol="0" anchor="ctr"/>
          <a:lstStyle/>
          <a:p>
            <a:r>
              <a:rPr lang="en-US" sz="1013" dirty="0">
                <a:solidFill>
                  <a:srgbClr val="1B2733"/>
                </a:solidFill>
                <a:latin typeface="Calibri" pitchFamily="34" charset="0"/>
                <a:ea typeface="Calibri" pitchFamily="34" charset="-122"/>
                <a:cs typeface="Calibri" pitchFamily="34" charset="-120"/>
              </a:rPr>
              <a:t>Platform, proof, positioning — and the four-week field guide to actually start.</a:t>
            </a:r>
            <a:endParaRPr lang="en-US" sz="1013" dirty="0"/>
          </a:p>
        </p:txBody>
      </p:sp>
      <p:sp>
        <p:nvSpPr>
          <p:cNvPr id="14" name="Shape 11"/>
          <p:cNvSpPr/>
          <p:nvPr/>
        </p:nvSpPr>
        <p:spPr>
          <a:xfrm>
            <a:off x="6549390" y="1748790"/>
            <a:ext cx="1954530" cy="2297430"/>
          </a:xfrm>
          <a:prstGeom prst="roundRect">
            <a:avLst>
              <a:gd name="adj" fmla="val 2807"/>
            </a:avLst>
          </a:prstGeom>
          <a:solidFill>
            <a:srgbClr val="FFFFFF"/>
          </a:solidFill>
          <a:ln w="12700">
            <a:solidFill>
              <a:srgbClr val="E2E8F0"/>
            </a:solidFill>
            <a:prstDash val="solid"/>
          </a:ln>
        </p:spPr>
        <p:txBody>
          <a:bodyPr/>
          <a:lstStyle/>
          <a:p>
            <a:endParaRPr lang="en-US" sz="1350"/>
          </a:p>
        </p:txBody>
      </p:sp>
      <p:pic>
        <p:nvPicPr>
          <p:cNvPr id="15" name="Image 1" descr="/home/claude/qr-vslive-dr.png"/>
          <p:cNvPicPr>
            <a:picLocks noChangeAspect="1"/>
          </p:cNvPicPr>
          <p:nvPr/>
        </p:nvPicPr>
        <p:blipFill>
          <a:blip r:embed="rId4"/>
          <a:stretch>
            <a:fillRect/>
          </a:stretch>
        </p:blipFill>
        <p:spPr>
          <a:xfrm>
            <a:off x="6741414" y="1885950"/>
            <a:ext cx="1577340" cy="1577340"/>
          </a:xfrm>
          <a:prstGeom prst="rect">
            <a:avLst/>
          </a:prstGeom>
        </p:spPr>
      </p:pic>
      <p:sp>
        <p:nvSpPr>
          <p:cNvPr id="16" name="Text 12"/>
          <p:cNvSpPr/>
          <p:nvPr/>
        </p:nvSpPr>
        <p:spPr>
          <a:xfrm>
            <a:off x="6549390" y="3531870"/>
            <a:ext cx="1954530" cy="205740"/>
          </a:xfrm>
          <a:prstGeom prst="rect">
            <a:avLst/>
          </a:prstGeom>
          <a:noFill/>
          <a:ln/>
        </p:spPr>
        <p:txBody>
          <a:bodyPr wrap="square" lIns="0" tIns="0" rIns="0" bIns="0" rtlCol="0" anchor="ctr"/>
          <a:lstStyle/>
          <a:p>
            <a:pPr algn="ctr"/>
            <a:r>
              <a:rPr lang="en-US" sz="825" b="1" kern="0" spc="150" dirty="0">
                <a:solidFill>
                  <a:srgbClr val="C9A800"/>
                </a:solidFill>
                <a:latin typeface="Calibri" pitchFamily="34" charset="0"/>
                <a:ea typeface="Calibri" pitchFamily="34" charset="-122"/>
                <a:cs typeface="Calibri" pitchFamily="34" charset="-120"/>
              </a:rPr>
              <a:t>SCAN FOR EVERYTHING</a:t>
            </a:r>
            <a:endParaRPr lang="en-US" sz="825" dirty="0"/>
          </a:p>
        </p:txBody>
      </p:sp>
      <p:sp>
        <p:nvSpPr>
          <p:cNvPr id="17" name="Text 13"/>
          <p:cNvSpPr/>
          <p:nvPr/>
        </p:nvSpPr>
        <p:spPr>
          <a:xfrm>
            <a:off x="6172200" y="3771900"/>
            <a:ext cx="2708910" cy="240030"/>
          </a:xfrm>
          <a:prstGeom prst="rect">
            <a:avLst/>
          </a:prstGeom>
          <a:noFill/>
          <a:ln/>
        </p:spPr>
        <p:txBody>
          <a:bodyPr wrap="square" lIns="0" tIns="0" rIns="0" bIns="0" rtlCol="0" anchor="ctr"/>
          <a:lstStyle/>
          <a:p>
            <a:pPr algn="ctr"/>
            <a:r>
              <a:rPr lang="en-US" sz="1050" b="1" dirty="0">
                <a:solidFill>
                  <a:srgbClr val="173451"/>
                </a:solidFill>
                <a:latin typeface="Calibri" pitchFamily="34" charset="0"/>
                <a:ea typeface="Calibri" pitchFamily="34" charset="-122"/>
                <a:cs typeface="Calibri" pitchFamily="34" charset="-120"/>
              </a:rPr>
              <a:t>www.developersroad.com/vslive-dr</a:t>
            </a:r>
            <a:endParaRPr lang="en-US" sz="1050" dirty="0"/>
          </a:p>
        </p:txBody>
      </p:sp>
      <p:sp>
        <p:nvSpPr>
          <p:cNvPr id="18" name="Text 14"/>
          <p:cNvSpPr/>
          <p:nvPr/>
        </p:nvSpPr>
        <p:spPr>
          <a:xfrm>
            <a:off x="651510" y="4766310"/>
            <a:ext cx="7818120" cy="274320"/>
          </a:xfrm>
          <a:prstGeom prst="rect">
            <a:avLst/>
          </a:prstGeom>
          <a:noFill/>
          <a:ln/>
        </p:spPr>
        <p:txBody>
          <a:bodyPr wrap="square" lIns="0" tIns="0" rIns="0" bIns="0" rtlCol="0" anchor="ctr"/>
          <a:lstStyle/>
          <a:p>
            <a:pPr algn="ctr"/>
            <a:r>
              <a:rPr lang="en-US" sz="1125" b="1" i="1" dirty="0">
                <a:solidFill>
                  <a:srgbClr val="173451"/>
                </a:solidFill>
                <a:latin typeface="Calibri" pitchFamily="34" charset="0"/>
                <a:ea typeface="Calibri" pitchFamily="34" charset="-122"/>
                <a:cs typeface="Calibri" pitchFamily="34" charset="-120"/>
              </a:rPr>
              <a:t>Free. No catch. Everything you need to make the distance you move impossible to overlook.</a:t>
            </a:r>
            <a:endParaRPr lang="en-US" sz="1125" dirty="0"/>
          </a:p>
        </p:txBody>
      </p:sp>
      <p:sp>
        <p:nvSpPr>
          <p:cNvPr id="19" name="Text 15"/>
          <p:cNvSpPr/>
          <p:nvPr/>
        </p:nvSpPr>
        <p:spPr>
          <a:xfrm>
            <a:off x="342900" y="4855464"/>
            <a:ext cx="5486400" cy="205740"/>
          </a:xfrm>
          <a:prstGeom prst="rect">
            <a:avLst/>
          </a:prstGeom>
          <a:noFill/>
          <a:ln/>
        </p:spPr>
        <p:txBody>
          <a:bodyPr wrap="square" lIns="0" tIns="0" rIns="0" bIns="0" rtlCol="0" anchor="ctr"/>
          <a:lstStyle/>
          <a:p>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Session Survey</a:t>
            </a:r>
          </a:p>
        </p:txBody>
      </p:sp>
      <p:sp>
        <p:nvSpPr>
          <p:cNvPr id="4" name="Content Placeholder 2">
            <a:extLst>
              <a:ext uri="{FF2B5EF4-FFF2-40B4-BE49-F238E27FC236}">
                <a16:creationId xmlns:a16="http://schemas.microsoft.com/office/drawing/2014/main" id="{D3333D19-2F66-B5EE-4D48-C1C51B02C680}"/>
              </a:ext>
            </a:extLst>
          </p:cNvPr>
          <p:cNvSpPr txBox="1">
            <a:spLocks noGrp="1"/>
          </p:cNvSpPr>
          <p:nvPr>
            <p:ph idx="1"/>
          </p:nvPr>
        </p:nvSpPr>
        <p:spPr>
          <a:xfrm>
            <a:off x="457200" y="1200150"/>
            <a:ext cx="8229600" cy="3394075"/>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Your feedback is very important to us</a:t>
            </a:r>
          </a:p>
          <a:p>
            <a:r>
              <a:rPr lang="en-US" dirty="0"/>
              <a:t>Please take a moment to complete the session survey found in the mobile app</a:t>
            </a:r>
          </a:p>
          <a:p>
            <a:r>
              <a:rPr lang="en-US" dirty="0"/>
              <a:t>Use the QR code or search for “Converge360 Events” in your app store</a:t>
            </a:r>
          </a:p>
          <a:p>
            <a:r>
              <a:rPr lang="en-US" dirty="0"/>
              <a:t>Find this session on the Agenda tab</a:t>
            </a:r>
          </a:p>
          <a:p>
            <a:r>
              <a:rPr lang="en-US" dirty="0"/>
              <a:t>Click “Session Evaluation”</a:t>
            </a:r>
          </a:p>
          <a:p>
            <a:r>
              <a:rPr lang="en-US" dirty="0"/>
              <a:t>Thank you! </a:t>
            </a:r>
          </a:p>
        </p:txBody>
      </p:sp>
      <p:pic>
        <p:nvPicPr>
          <p:cNvPr id="5" name="Picture 4">
            <a:extLst>
              <a:ext uri="{FF2B5EF4-FFF2-40B4-BE49-F238E27FC236}">
                <a16:creationId xmlns:a16="http://schemas.microsoft.com/office/drawing/2014/main" id="{DD9EBFE1-3CDF-8695-964C-EAA91BBF4E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49137" y="2876550"/>
            <a:ext cx="1427276" cy="1428750"/>
          </a:xfrm>
          <a:prstGeom prst="rect">
            <a:avLst/>
          </a:prstGeom>
        </p:spPr>
      </p:pic>
    </p:spTree>
    <p:extLst>
      <p:ext uri="{BB962C8B-B14F-4D97-AF65-F5344CB8AC3E}">
        <p14:creationId xmlns:p14="http://schemas.microsoft.com/office/powerpoint/2010/main" val="66389735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Visual Studio Live! Austin 201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TotalTime>
  <Words>6245</Words>
  <Application>Microsoft Office PowerPoint</Application>
  <PresentationFormat>On-screen Show (16:9)</PresentationFormat>
  <Paragraphs>647</Paragraphs>
  <Slides>57</Slides>
  <Notes>56</Notes>
  <HiddenSlides>1</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57</vt:i4>
      </vt:variant>
    </vt:vector>
  </HeadingPairs>
  <TitlesOfParts>
    <vt:vector size="65" baseType="lpstr">
      <vt:lpstr>Aptos</vt:lpstr>
      <vt:lpstr>Arial</vt:lpstr>
      <vt:lpstr>Calibri</vt:lpstr>
      <vt:lpstr>Cambria</vt:lpstr>
      <vt:lpstr>Times New Roman</vt:lpstr>
      <vt:lpstr>Custom Design</vt:lpstr>
      <vt:lpstr>Visual Studio Live! Austin 2018</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Danielle Potts</dc:creator>
  <cp:lastModifiedBy>Tony Champion</cp:lastModifiedBy>
  <cp:revision>13</cp:revision>
  <dcterms:created xsi:type="dcterms:W3CDTF">2015-02-16T21:29:58Z</dcterms:created>
  <dcterms:modified xsi:type="dcterms:W3CDTF">2026-09-16T21:38:42Z</dcterms:modified>
</cp:coreProperties>
</file>