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 id="2147483760" r:id="rId2"/>
    <p:sldMasterId id="2147483775" r:id="rId3"/>
  </p:sldMasterIdLst>
  <p:notesMasterIdLst>
    <p:notesMasterId r:id="rId57"/>
  </p:notesMasterIdLst>
  <p:handoutMasterIdLst>
    <p:handoutMasterId r:id="rId58"/>
  </p:handoutMasterIdLst>
  <p:sldIdLst>
    <p:sldId id="258" r:id="rId4"/>
    <p:sldId id="256" r:id="rId5"/>
    <p:sldId id="257" r:id="rId6"/>
    <p:sldId id="308" r:id="rId7"/>
    <p:sldId id="309" r:id="rId8"/>
    <p:sldId id="31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260" r:id="rId5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8">
          <p15:clr>
            <a:srgbClr val="A4A3A4"/>
          </p15:clr>
        </p15:guide>
        <p15:guide id="2" orient="horz" pos="2820">
          <p15:clr>
            <a:srgbClr val="A4A3A4"/>
          </p15:clr>
        </p15:guide>
        <p15:guide id="3" pos="2880">
          <p15:clr>
            <a:srgbClr val="A4A3A4"/>
          </p15:clr>
        </p15:guide>
        <p15:guide id="4" pos="561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FF"/>
        </p14:laserClr>
      </p:ext>
      <p:ext uri="{2FDB2607-1784-4EEB-B798-7EB5836EED8A}">
        <p14:showMediaCtrls xmlns:p14="http://schemas.microsoft.com/office/powerpoint/2010/main" val="1"/>
      </p:ext>
    </p:extLst>
  </p:showPr>
  <p:clrMru>
    <a:srgbClr val="F27036"/>
    <a:srgbClr val="ED6A42"/>
    <a:srgbClr val="2596BE"/>
    <a:srgbClr val="3BDBC2"/>
    <a:srgbClr val="2B928C"/>
    <a:srgbClr val="F77462"/>
    <a:srgbClr val="E4DD9C"/>
    <a:srgbClr val="A2D39C"/>
    <a:srgbClr val="EAF0AC"/>
    <a:srgbClr val="6179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15" autoAdjust="0"/>
    <p:restoredTop sz="87600" autoAdjust="0"/>
  </p:normalViewPr>
  <p:slideViewPr>
    <p:cSldViewPr>
      <p:cViewPr varScale="1">
        <p:scale>
          <a:sx n="128" d="100"/>
          <a:sy n="128" d="100"/>
        </p:scale>
        <p:origin x="1656" y="114"/>
      </p:cViewPr>
      <p:guideLst>
        <p:guide orient="horz" pos="708"/>
        <p:guide orient="horz" pos="2820"/>
        <p:guide pos="2880"/>
        <p:guide pos="5616"/>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2" d="100"/>
          <a:sy n="72" d="100"/>
        </p:scale>
        <p:origin x="3010"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handoutMaster" Target="handoutMasters/handoutMaster1.xml"/><Relationship Id="rId5" Type="http://schemas.openxmlformats.org/officeDocument/2006/relationships/slide" Target="slides/slide2.xml"/><Relationship Id="rId61"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57800" cy="457200"/>
          </a:xfrm>
          <a:prstGeom prst="rect">
            <a:avLst/>
          </a:prstGeom>
        </p:spPr>
        <p:txBody>
          <a:bodyPr vert="horz" lIns="91440" tIns="45720" rIns="91440" bIns="45720" rtlCol="0"/>
          <a:lstStyle>
            <a:lvl1pPr algn="l">
              <a:defRPr sz="1200"/>
            </a:lvl1pPr>
          </a:lstStyle>
          <a:p>
            <a:r>
              <a:rPr lang="en-US" sz="1300" b="1" dirty="0">
                <a:latin typeface="Arial" pitchFamily="34" charset="0"/>
                <a:cs typeface="Arial" pitchFamily="34" charset="0"/>
              </a:rPr>
              <a:t>Visual Studio Live! San Diego 2026</a:t>
            </a:r>
          </a:p>
        </p:txBody>
      </p:sp>
      <p:sp>
        <p:nvSpPr>
          <p:cNvPr id="4" name="Footer Placeholder 3"/>
          <p:cNvSpPr>
            <a:spLocks noGrp="1"/>
          </p:cNvSpPr>
          <p:nvPr>
            <p:ph type="ftr" sz="quarter" idx="2"/>
          </p:nvPr>
        </p:nvSpPr>
        <p:spPr>
          <a:xfrm>
            <a:off x="0" y="8685213"/>
            <a:ext cx="5562600" cy="457200"/>
          </a:xfrm>
          <a:prstGeom prst="rect">
            <a:avLst/>
          </a:prstGeom>
        </p:spPr>
        <p:txBody>
          <a:bodyPr vert="horz" lIns="91440" tIns="45720" rIns="91440" bIns="45720" rtlCol="0" anchor="b"/>
          <a:lstStyle>
            <a:lvl1pPr algn="l">
              <a:defRPr sz="1200"/>
            </a:lvl1pPr>
          </a:lstStyle>
          <a:p>
            <a:endParaRPr lang="en-US" dirty="0">
              <a:latin typeface="Arial" pitchFamily="34" charset="0"/>
              <a:cs typeface="Arial" pitchFamily="34" charset="0"/>
            </a:endParaRPr>
          </a:p>
        </p:txBody>
      </p:sp>
    </p:spTree>
    <p:extLst>
      <p:ext uri="{BB962C8B-B14F-4D97-AF65-F5344CB8AC3E}">
        <p14:creationId xmlns:p14="http://schemas.microsoft.com/office/powerpoint/2010/main" val="2349443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1"/>
            </a:lvl1pPr>
          </a:lstStyle>
          <a:p>
            <a:r>
              <a:rPr lang="en-US" dirty="0"/>
              <a:t>Visual Studio Live! Las Vegas 2023</a:t>
            </a: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737638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DE326DE0-BACA-4EA0-B73F-CC7DC1D7F4A1}" type="slidenum">
              <a:rPr lang="en-US" smtClean="0"/>
              <a:pPr/>
              <a:t>1</a:t>
            </a:fld>
            <a:endParaRPr lang="en-US"/>
          </a:p>
        </p:txBody>
      </p:sp>
    </p:spTree>
    <p:extLst>
      <p:ext uri="{BB962C8B-B14F-4D97-AF65-F5344CB8AC3E}">
        <p14:creationId xmlns:p14="http://schemas.microsoft.com/office/powerpoint/2010/main" val="1927395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cold on the title as provocation. The poll is next.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POLL. Ask for real — take 4-6 answers out loud, repeat them back, no judgment. Common: solve problems, ship features, deliver value, fix bugs. Hold them for the reveal. Give it air, this is participation. ~2-3 min.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Beat to let the poll breathe before the turn. Optional riff: 'I've asked rooms this for years — the answers are always right, and always incomplete.'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'Incomplete,' NOT 'small.' Every answer they gave is a real piece — just a piece. Land the answer slow: you're paid to move a company forward, and your value is the DISTANCE. Not how many lines of code you can write. This is the measuring stick the whole talk uses.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Makes 'forward' CONCRETE so nobody excludes themselves — every dev in the room does at least one of these. The poll answers all fit inside this, which is the 'you're not wrong, you're incomplete' move landing properly. Close on the kicker: value is NOT lines of code. Sets up the gap (nobody measures the distance).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gap = engine of the talk. You MOVED it; nobody measured the distance. So the org falls back on the proxy it can count (output), and under pressure so do you. Sets up the Receipt Gap.</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 — the Receipt Gap defined. Distance moved vs distance credited. With no receipts they GUESS, and absence of evidence reads as absence of impact, so the guess lands low. That guess becomes your review, your raise, your promotion case. Next slide: why the guess goes wrong.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CAUSE — 4 cards. Key beat: 'silence reads as nothing' — absence of evidence is scored as zero, not as unknown. This is why receipts matter and it sets up the Impact Log in Act III. Emphasize the manager is not the villain; the system just has no memory.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NOW — three forces. Emphasis on NOW: the gap is chronic, these made it acute. Opportunity framing (need a new job OR want one), never layoff-fear. Next two slides: the escape hatch (the resume game) is broken on both ends.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RESUME GAME — YOUR side. The fallback strategy is broken. Land the kicker: demonstrated value is the only differentiator left. Next slide flips to their side so the room sees it's the GAME, not the players.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RESUME GAME — THEIR side. Two beats: (1) managers would rather promote from within or hire visible value — they just need to be SHOWN; (2) AI valuation uncertainty — tokens are a known cost, a salary is a gamble. Land 'it's the game, not the players' so the room doesn't turn cynical/adversarial. This makes demonstrated value the answer for BOTH sides.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THESIS SLIDE. Calm developer version of 'who's gonna carry the boats?' — NOT blame, just the unsentimental fact that nobody else is carrying this. Nobody will care about your career more than you. Waiting to be noticed IS the strategy that caused the problem. This tees up the Value Statement: here's how you take that ownership, starting now.</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 STATEMENT — what it is. Lands directly off 'nobody is coming to do this for you': this is step one of taking ownership. The identity shift is the beat — waits-to-be-seen vs operates-from-a-standard. Say explicitly: this is not a tagline, it's a standard you hold yourself to.</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it's necessary — the depth beat. Four jobs. The NORTH STAR one is the key: it's not just for showing value, it's a decision filter. The problem-reporter vs problem-solver reframe is worth saying out loud: a problem reporter flags what's broken and waits; someone operating from a statement routes around it and documents what they learned. Same situation, completely different signal about who you are.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 step 1, the excavation. Five questions. Don't let them write the sentence cold; it comes out of the answers. Q1 is the strongest — emphasize the reframe in the banner: not who'd write the code, what OUTCOME is at risk. Q2 is often the clearest signal of value only they deliver. IF RUNNING LONG: this is the slide to compress — read two questions instead of five.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 step 2, templates. Five shapes; they pick one. The weak-vs-strong example at the bottom is what makes it click — specificity is everything. IF RUNNING LONG: show the templates, skip reading all five aloud, go straight to the weak/strong contrast.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 step 3, the four tests. The DISCOMFORT test is the one that lands hardest (highlighted) — it should feel slightly bold, because it's a standard not a comfort zone. Close the section: this is a first draft written from instinct, and the rest of the talk sharpens it. IF RUNNING LONG: this whole slide can go — the statement still works without the tests.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I CLOSER. Closes the Value Statement loop and opens the Act II question. They have a claim and zero proof — and the honest next question is why that's hard, which is Act II (wired for invisibility, the archetypes, the equation). Do NOT roadmap the talk here; just land the tension and hand off to the divider.</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II — answers the question the Act I closer just asked: nobody gets promoted on a claim, so why is that hard to fix? Three answers coming: you were trained into invisibility (next), which archetype you default to, and which equation variable you left at zero. Keep the next beat tight so the handoff momentum holds.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TIGHT — de-escalation beat. Land the reframe (training, not flaw) and move to archetypes.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Archetype INTRO. Everyone is one now, can change. Biggest story surface — one slide each next.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SURFACE — tell a Ghost story. The invisible fire-stopper.</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SURFACE — the trap most of the room is in. AI-commoditization bites hardest here.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Almost — closest, most frustrating. Fix is consistency, not new skill.</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TARGET. Not louder — legible. Un-fireable AND in-demand.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Equation overview. Multiplication = one zero collapses it. Then one slide per variable. This is the map — spend time.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Skill = entry ticket, 15%. Assumed. NOT the differentiator. This reframes the room's whole mental model — they've been optimizing the one variable that's table stakes.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Visibility = legibility to decision-makers, 15%. Not self-promotion. (Deep channel tactics live in the Visibility talk — here just define the variable.)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Perceived Impact = 30%, the big one. The gap between delivered and understood. This is what Act III's tools (3LC, Impact Log, Brief) all move.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Friction = the denominator. NOT a reframe — it just IS the variable; replaceability is a component that scopes into it. It divides, doesn't subtract. Has a floor inside one role -&gt; sets up the move/both-doors.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Friction floor -&gt; the move. This is the IDD unlock in miniature. Same equation, bigger playground. Sets up both-doors. Keep it as a horizon, don't teach the external game.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ACTION BEAT + ROADMAP. Put the equation back up and have them pick their lowest — honestly, no scoring needed. Then walk the four verbally: SKILL — you already know how to fix this, you've been doing it your whole career. VISIBILITY — that's its own talk (mention your other session). PERCEIVED IMPACT and FRICTION — that's the rest of this hour. This converts the whole map section from lecture into diagnosis, and it hands them a personal answer right as Act III opens with the tools for exactly those two.</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III — the tools + over-deliver. Protect time for Three-Level Comm, Impact Log, and the Brief.</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COLD OPEN for Tool 1. Read A out loud in full — let it drag. Then read B. PAUSE after each; let the contrast land before you explain anything. Then: same work, same developer, same week. The gap between these two descriptions is the Receipt Gap, and most developers live permanently on the wrong side of it.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gap COMPOUNDS — this is the urgency beat. The mental model your manager builds is the one that shows up in the promotion conversation. Emphasize: this is not about work quality. Keep it moving; the framework is next.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FRAMEWORK. Note the numbering counts DOWN — Level 3 is where the work lives, Level 1 is where decisions get made. Getting to Level 1 is the goal. Next three slides take each level with its audience rules.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LEVEL 3. This is the honest, accurate description — and it's the right one, with engineers. The 'wrong audience' column is the important half: this is where most developers spend all their time regardless of who's listening.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LEVEL 2. The hardest jump is 3 to 2. THE TEST is the money box on this slide — if it names a technology, framework, protocol, or methodology, you haven't translated, you've abbreviated. Level 2 should be completely free of implementation detail.</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LEVEL 1. Shortest version, highest impact. 2-to-1 is about SCOPE: Level 2 describes what happened, Level 1 describes what it means. 'Because' is the tool that gets you there.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RECOGNITION BEAT. Three honest reasons we default to Level 3 — including the ego layer, name it plainly. Then the closing line: 'they're nodding to make the discomfort stop.' DO NOT RUSH THIS LINE. Pause after it. Then: in that moment your value is disappearing — not because the work was bad, because you described it in a language they can't use. They can't take Level 3 into a resourcing meeting. They can't repeat it to their boss. They can't use it to champion you.</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WORKED EXAMPLE — walk it down live. Say the Level 3 version, then ask out loud: what problem did this solve? what risk did it remove? That gets you to 2. Then: what does that MEAN for the business? That gets you to 1. Name the 3-to-2 trap again — abbreviation is not translation.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HABIT — sets up Tool 2. Four to six weeks to automatic. The closing line is the handoff: every translation is a receipt, which is exactly what the Impact Log captures. Go straight into the Impact Log from here.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TOOL 2 intro. The memory-problem cold open (from the Impact Log script). Let 'three months ago' sit — the absence is the pain.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BELIEF SHIFT — the two-entry comparison straight from the Impact Log script. The contrast does the work. Task list vs receipt. This is the mindset break the room needs.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TOOL 2 format — SOAP. The Assessment section is the surprise ('the section most developers have never been asked to write'). Shannon credit lands warm. Objective = 3LC applied (business language).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value vault = emotional close of the Impact Log section. Review/raise/interview. This is the BOTH-ARENAS proof for the tool — foreshadows both-doors.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TOOL 3 — the Leverage Brief. Reclassified to perceived-impact for this talk (framing work to register as value). 'Signal, not report' is the key line. It compounds into a review doc, interview asset, and promotion case. Note: deep visibility CHANNELS (announcements, championing) live in the Visibility talk — keep the Brief here as the perceived-value instrument.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of the three-tool system as one pipeline: language -&gt; capture -&gt; broadcast. Gives the room the mental model to carry out.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DOORS. External = horizon, not curriculum (IDD). Same log/statement, two payoffs. Opportunity framing.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 single takeaway before the callback. The sentence to leave with.</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manager-at-lunch callback (origin story, warm). Spine once more.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088F999-7A4E-6B4F-9FED-EF75B73AD04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1508733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88F999-7A4E-6B4F-9FED-EF75B73AD04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1904484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88F999-7A4E-6B4F-9FED-EF75B73AD04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4213274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088F999-7A4E-6B4F-9FED-EF75B73AD04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1703610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088F999-7A4E-6B4F-9FED-EF75B73AD044}" type="datetimeFigureOut">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106885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088F999-7A4E-6B4F-9FED-EF75B73AD044}" type="datetimeFigureOut">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1114269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88F999-7A4E-6B4F-9FED-EF75B73AD044}"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4095448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88F999-7A4E-6B4F-9FED-EF75B73AD04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517045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88F999-7A4E-6B4F-9FED-EF75B73AD044}"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2594263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88F999-7A4E-6B4F-9FED-EF75B73AD04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2057719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88F999-7A4E-6B4F-9FED-EF75B73AD044}"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024AAD-DF78-DE44-A1F3-EEB19EDC9165}" type="slidenum">
              <a:rPr lang="en-US" smtClean="0"/>
              <a:t>‹#›</a:t>
            </a:fld>
            <a:endParaRPr lang="en-US"/>
          </a:p>
        </p:txBody>
      </p:sp>
    </p:spTree>
    <p:extLst>
      <p:ext uri="{BB962C8B-B14F-4D97-AF65-F5344CB8AC3E}">
        <p14:creationId xmlns:p14="http://schemas.microsoft.com/office/powerpoint/2010/main" val="110487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E51E94-D08C-431E-88FC-7EB62E529A1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33EB1-7740-4DF8-A084-DB4A629F7746}" type="slidenum">
              <a:rPr lang="en-US" smtClean="0"/>
              <a:pPr/>
              <a:t>‹#›</a:t>
            </a:fld>
            <a:endParaRPr lang="en-US"/>
          </a:p>
        </p:txBody>
      </p:sp>
    </p:spTree>
    <p:extLst>
      <p:ext uri="{BB962C8B-B14F-4D97-AF65-F5344CB8AC3E}">
        <p14:creationId xmlns:p14="http://schemas.microsoft.com/office/powerpoint/2010/main" val="1904484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5673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D088F999-7A4E-6B4F-9FED-EF75B73AD044}" type="datetimeFigureOut">
              <a:rPr lang="en-US" smtClean="0"/>
              <a:t>9/7/2026</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D024AAD-DF78-DE44-A1F3-EEB19EDC9165}" type="slidenum">
              <a:rPr lang="en-US" smtClean="0"/>
              <a:t>‹#›</a:t>
            </a:fld>
            <a:endParaRPr lang="en-US"/>
          </a:p>
        </p:txBody>
      </p:sp>
    </p:spTree>
    <p:extLst>
      <p:ext uri="{BB962C8B-B14F-4D97-AF65-F5344CB8AC3E}">
        <p14:creationId xmlns:p14="http://schemas.microsoft.com/office/powerpoint/2010/main" val="158093817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D088F999-7A4E-6B4F-9FED-EF75B73AD044}" type="datetimeFigureOut">
              <a:rPr lang="en-US" smtClean="0"/>
              <a:t>9/7/2026</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D024AAD-DF78-DE44-A1F3-EEB19EDC9165}" type="slidenum">
              <a:rPr lang="en-US" smtClean="0"/>
              <a:t>‹#›</a:t>
            </a:fld>
            <a:endParaRPr lang="en-US"/>
          </a:p>
        </p:txBody>
      </p:sp>
    </p:spTree>
    <p:extLst>
      <p:ext uri="{BB962C8B-B14F-4D97-AF65-F5344CB8AC3E}">
        <p14:creationId xmlns:p14="http://schemas.microsoft.com/office/powerpoint/2010/main" val="1580938178"/>
      </p:ext>
    </p:extLst>
  </p:cSld>
  <p:clrMap bg1="lt1" tx1="dk1" bg2="lt2" tx2="dk2" accent1="accent1" accent2="accent2" accent3="accent3" accent4="accent4" accent5="accent5" accent6="accent6" hlink="hlink" folHlink="folHlink"/>
  <p:sldLayoutIdLst>
    <p:sldLayoutId id="2147483762"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0650884"/>
      </p:ext>
    </p:extLst>
  </p:cSld>
  <p:clrMap bg1="lt1" tx1="dk1" bg2="lt2" tx2="dk2" accent1="accent1" accent2="accent2" accent3="accent3" accent4="accent4" accent5="accent5" accent6="accent6" hlink="hlink" folHlink="folHlink"/>
  <p:sldLayoutIdLst>
    <p:sldLayoutId id="2147483776" r:id="rId1"/>
  </p:sldLayoutIdLst>
  <p:hf sldNum="0"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422277" y="2555355"/>
            <a:ext cx="3987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5923" tIns="42962" rIns="85923" bIns="42962"/>
          <a:lstStyle/>
          <a:p>
            <a:pPr eaLnBrk="1" hangingPunct="1">
              <a:defRPr/>
            </a:pPr>
            <a:r>
              <a:rPr lang="en-US" sz="3200" b="1" dirty="0">
                <a:solidFill>
                  <a:srgbClr val="F27036"/>
                </a:solidFill>
                <a:latin typeface="Arial" charset="0"/>
                <a:cs typeface="+mn-cs"/>
              </a:rPr>
              <a:t>Tony Champion</a:t>
            </a:r>
            <a:endParaRPr lang="en-US" sz="2800" b="1" dirty="0">
              <a:solidFill>
                <a:srgbClr val="F27036"/>
              </a:solidFill>
              <a:latin typeface="Arial" charset="0"/>
              <a:cs typeface="+mn-cs"/>
            </a:endParaRPr>
          </a:p>
          <a:p>
            <a:pPr>
              <a:defRPr/>
            </a:pPr>
            <a:r>
              <a:rPr lang="en-US" sz="2400" b="1" dirty="0">
                <a:solidFill>
                  <a:srgbClr val="F27036"/>
                </a:solidFill>
                <a:latin typeface="Arial" charset="0"/>
              </a:rPr>
              <a:t>Founder</a:t>
            </a:r>
          </a:p>
          <a:p>
            <a:pPr>
              <a:defRPr/>
            </a:pPr>
            <a:r>
              <a:rPr lang="en-US" sz="2400" b="1" dirty="0">
                <a:solidFill>
                  <a:srgbClr val="F27036"/>
                </a:solidFill>
                <a:latin typeface="Arial" charset="0"/>
              </a:rPr>
              <a:t>Developers Road</a:t>
            </a:r>
          </a:p>
          <a:p>
            <a:pPr eaLnBrk="1" hangingPunct="1">
              <a:defRPr/>
            </a:pPr>
            <a:endParaRPr lang="en-US" b="1" dirty="0">
              <a:solidFill>
                <a:srgbClr val="1F497D"/>
              </a:solidFill>
              <a:latin typeface="Arial" charset="0"/>
              <a:cs typeface="+mn-cs"/>
            </a:endParaRPr>
          </a:p>
          <a:p>
            <a:pPr eaLnBrk="1" hangingPunct="1">
              <a:defRPr/>
            </a:pPr>
            <a:endParaRPr lang="en-US" sz="1400" dirty="0">
              <a:solidFill>
                <a:srgbClr val="1F497D"/>
              </a:solidFill>
              <a:latin typeface="Times New Roman" pitchFamily="28" charset="0"/>
              <a:cs typeface="+mn-cs"/>
            </a:endParaRPr>
          </a:p>
        </p:txBody>
      </p:sp>
      <p:sp>
        <p:nvSpPr>
          <p:cNvPr id="7" name="Text Box 7"/>
          <p:cNvSpPr txBox="1">
            <a:spLocks noChangeArrowheads="1"/>
          </p:cNvSpPr>
          <p:nvPr/>
        </p:nvSpPr>
        <p:spPr bwMode="auto">
          <a:xfrm>
            <a:off x="422277" y="4018926"/>
            <a:ext cx="366712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600">
                <a:solidFill>
                  <a:schemeClr val="tx1"/>
                </a:solidFill>
                <a:latin typeface="Lucida Console" pitchFamily="49" charset="0"/>
                <a:cs typeface="Arial" charset="0"/>
              </a:defRPr>
            </a:lvl1pPr>
            <a:lvl2pPr marL="742950" indent="-285750">
              <a:defRPr sz="1600">
                <a:solidFill>
                  <a:schemeClr val="tx1"/>
                </a:solidFill>
                <a:latin typeface="Lucida Console" pitchFamily="49" charset="0"/>
                <a:cs typeface="Arial" charset="0"/>
              </a:defRPr>
            </a:lvl2pPr>
            <a:lvl3pPr marL="1143000" indent="-228600">
              <a:defRPr sz="1600">
                <a:solidFill>
                  <a:schemeClr val="tx1"/>
                </a:solidFill>
                <a:latin typeface="Lucida Console" pitchFamily="49" charset="0"/>
                <a:cs typeface="Arial" charset="0"/>
              </a:defRPr>
            </a:lvl3pPr>
            <a:lvl4pPr marL="1600200" indent="-228600">
              <a:defRPr sz="1600">
                <a:solidFill>
                  <a:schemeClr val="tx1"/>
                </a:solidFill>
                <a:latin typeface="Lucida Console" pitchFamily="49" charset="0"/>
                <a:cs typeface="Arial" charset="0"/>
              </a:defRPr>
            </a:lvl4pPr>
            <a:lvl5pPr marL="2057400" indent="-228600">
              <a:defRPr sz="1600">
                <a:solidFill>
                  <a:schemeClr val="tx1"/>
                </a:solidFill>
                <a:latin typeface="Lucida Console" pitchFamily="49" charset="0"/>
                <a:cs typeface="Arial" charset="0"/>
              </a:defRPr>
            </a:lvl5pPr>
            <a:lvl6pPr marL="2514600" indent="-228600" eaLnBrk="0" fontAlgn="base" hangingPunct="0">
              <a:spcBef>
                <a:spcPct val="0"/>
              </a:spcBef>
              <a:spcAft>
                <a:spcPct val="0"/>
              </a:spcAft>
              <a:defRPr sz="1600">
                <a:solidFill>
                  <a:schemeClr val="tx1"/>
                </a:solidFill>
                <a:latin typeface="Lucida Console" pitchFamily="49" charset="0"/>
                <a:cs typeface="Arial" charset="0"/>
              </a:defRPr>
            </a:lvl6pPr>
            <a:lvl7pPr marL="2971800" indent="-228600" eaLnBrk="0" fontAlgn="base" hangingPunct="0">
              <a:spcBef>
                <a:spcPct val="0"/>
              </a:spcBef>
              <a:spcAft>
                <a:spcPct val="0"/>
              </a:spcAft>
              <a:defRPr sz="1600">
                <a:solidFill>
                  <a:schemeClr val="tx1"/>
                </a:solidFill>
                <a:latin typeface="Lucida Console" pitchFamily="49" charset="0"/>
                <a:cs typeface="Arial" charset="0"/>
              </a:defRPr>
            </a:lvl7pPr>
            <a:lvl8pPr marL="3429000" indent="-228600" eaLnBrk="0" fontAlgn="base" hangingPunct="0">
              <a:spcBef>
                <a:spcPct val="0"/>
              </a:spcBef>
              <a:spcAft>
                <a:spcPct val="0"/>
              </a:spcAft>
              <a:defRPr sz="1600">
                <a:solidFill>
                  <a:schemeClr val="tx1"/>
                </a:solidFill>
                <a:latin typeface="Lucida Console" pitchFamily="49" charset="0"/>
                <a:cs typeface="Arial" charset="0"/>
              </a:defRPr>
            </a:lvl8pPr>
            <a:lvl9pPr marL="3886200" indent="-228600" eaLnBrk="0" fontAlgn="base" hangingPunct="0">
              <a:spcBef>
                <a:spcPct val="0"/>
              </a:spcBef>
              <a:spcAft>
                <a:spcPct val="0"/>
              </a:spcAft>
              <a:defRPr sz="1600">
                <a:solidFill>
                  <a:schemeClr val="tx1"/>
                </a:solidFill>
                <a:latin typeface="Lucida Console" pitchFamily="49" charset="0"/>
                <a:cs typeface="Arial" charset="0"/>
              </a:defRPr>
            </a:lvl9pPr>
          </a:lstStyle>
          <a:p>
            <a:r>
              <a:rPr lang="en-US" sz="2000" dirty="0">
                <a:solidFill>
                  <a:srgbClr val="F27036"/>
                </a:solidFill>
                <a:latin typeface="Arial" charset="0"/>
              </a:rPr>
              <a:t>Level: Introductory</a:t>
            </a:r>
          </a:p>
          <a:p>
            <a:endParaRPr lang="en-US" b="1" dirty="0">
              <a:solidFill>
                <a:schemeClr val="accent1"/>
              </a:solidFill>
              <a:latin typeface="Arial" charset="0"/>
            </a:endParaRPr>
          </a:p>
        </p:txBody>
      </p:sp>
      <p:sp>
        <p:nvSpPr>
          <p:cNvPr id="8" name="Rectangle 3"/>
          <p:cNvSpPr txBox="1">
            <a:spLocks noChangeArrowheads="1"/>
          </p:cNvSpPr>
          <p:nvPr/>
        </p:nvSpPr>
        <p:spPr bwMode="auto">
          <a:xfrm>
            <a:off x="381000" y="1289050"/>
            <a:ext cx="7620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292100" dist="35921" dir="2700000" algn="ctr" rotWithShape="0">
                    <a:schemeClr val="tx1"/>
                  </a:outerShdw>
                </a:effectLst>
              </a14:hiddenEffects>
            </a:ext>
          </a:extLst>
        </p:spPr>
        <p:txBody>
          <a:bodyPr vert="horz" wrap="square" lIns="90379" tIns="44448" rIns="90379" bIns="44448" numCol="1" anchor="ctr" anchorCtr="0" compatLnSpc="1">
            <a:prstTxWarp prst="textNoShape">
              <a:avLst/>
            </a:prstTxWarp>
          </a:bodyPr>
          <a:lstStyle>
            <a:lvl1pPr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mj-lt"/>
                <a:ea typeface="+mj-ea"/>
                <a:cs typeface="+mj-cs"/>
              </a:defRPr>
            </a:lvl1pPr>
            <a:lvl2pPr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2pPr>
            <a:lvl3pPr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3pPr>
            <a:lvl4pPr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4pPr>
            <a:lvl5pPr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5pPr>
            <a:lvl6pPr marL="457200"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6pPr>
            <a:lvl7pPr marL="914400"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7pPr>
            <a:lvl8pPr marL="1371600"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8pPr>
            <a:lvl9pPr marL="1828800" algn="l" defTabSz="896938" rtl="0" eaLnBrk="0" fontAlgn="base" hangingPunct="0">
              <a:spcBef>
                <a:spcPct val="0"/>
              </a:spcBef>
              <a:spcAft>
                <a:spcPct val="0"/>
              </a:spcAft>
              <a:defRPr sz="3000">
                <a:solidFill>
                  <a:srgbClr val="00B0EB"/>
                </a:solidFill>
                <a:effectLst>
                  <a:outerShdw blurRad="38100" dist="38100" dir="2700000" algn="tl">
                    <a:srgbClr val="000000"/>
                  </a:outerShdw>
                </a:effectLst>
                <a:latin typeface="Arial Black" pitchFamily="28" charset="0"/>
              </a:defRPr>
            </a:lvl9pPr>
          </a:lstStyle>
          <a:p>
            <a:pPr>
              <a:lnSpc>
                <a:spcPct val="80000"/>
              </a:lnSpc>
              <a:defRPr/>
            </a:pPr>
            <a:r>
              <a:rPr lang="en-US" sz="4400" b="1" dirty="0">
                <a:solidFill>
                  <a:schemeClr val="bg1"/>
                </a:solidFill>
                <a:effectLst/>
              </a:rPr>
              <a:t>You’re Not Paid</a:t>
            </a:r>
          </a:p>
          <a:p>
            <a:pPr>
              <a:lnSpc>
                <a:spcPct val="80000"/>
              </a:lnSpc>
              <a:defRPr/>
            </a:pPr>
            <a:r>
              <a:rPr lang="en-US" sz="4400" b="1" dirty="0">
                <a:solidFill>
                  <a:schemeClr val="bg1"/>
                </a:solidFill>
                <a:effectLst/>
              </a:rPr>
              <a:t>To Write Code</a:t>
            </a:r>
          </a:p>
        </p:txBody>
      </p:sp>
    </p:spTree>
    <p:extLst>
      <p:ext uri="{BB962C8B-B14F-4D97-AF65-F5344CB8AC3E}">
        <p14:creationId xmlns:p14="http://schemas.microsoft.com/office/powerpoint/2010/main" val="405188728"/>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173451"/>
        </a:solidFill>
        <a:effectLst/>
      </p:bgPr>
    </p:bg>
    <p:spTree>
      <p:nvGrpSpPr>
        <p:cNvPr id="1" name=""/>
        <p:cNvGrpSpPr/>
        <p:nvPr/>
      </p:nvGrpSpPr>
      <p:grpSpPr>
        <a:xfrm>
          <a:off x="0" y="0"/>
          <a:ext cx="0" cy="0"/>
          <a:chOff x="0" y="0"/>
          <a:chExt cx="0" cy="0"/>
        </a:xfrm>
      </p:grpSpPr>
      <p:sp>
        <p:nvSpPr>
          <p:cNvPr id="2" name="Text 0"/>
          <p:cNvSpPr/>
          <p:nvPr/>
        </p:nvSpPr>
        <p:spPr>
          <a:xfrm>
            <a:off x="617220" y="480060"/>
            <a:ext cx="5486400" cy="274320"/>
          </a:xfrm>
          <a:prstGeom prst="rect">
            <a:avLst/>
          </a:prstGeom>
          <a:noFill/>
          <a:ln/>
        </p:spPr>
        <p:txBody>
          <a:bodyPr wrap="square" rtlCol="0" anchor="ctr"/>
          <a:lstStyle/>
          <a:p>
            <a:pPr defTabSz="685800"/>
            <a:r>
              <a:rPr lang="en-US" sz="1050" b="1" kern="0" spc="150" dirty="0">
                <a:solidFill>
                  <a:srgbClr val="FFD915"/>
                </a:solidFill>
                <a:latin typeface="Calibri" pitchFamily="34" charset="0"/>
                <a:ea typeface="Calibri" pitchFamily="34" charset="-122"/>
                <a:cs typeface="Calibri" pitchFamily="34" charset="-120"/>
              </a:rPr>
              <a:t>VS LIVE  ·  SAN DIEGO</a:t>
            </a:r>
            <a:endParaRPr lang="en-US" sz="1050" dirty="0">
              <a:solidFill>
                <a:prstClr val="black"/>
              </a:solidFill>
              <a:latin typeface="Calibri" panose="020F0502020204030204"/>
            </a:endParaRPr>
          </a:p>
        </p:txBody>
      </p:sp>
      <p:sp>
        <p:nvSpPr>
          <p:cNvPr id="3" name="Shape 1"/>
          <p:cNvSpPr/>
          <p:nvPr/>
        </p:nvSpPr>
        <p:spPr>
          <a:xfrm>
            <a:off x="617220" y="1714500"/>
            <a:ext cx="205740" cy="157734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4" name="Text 2"/>
          <p:cNvSpPr/>
          <p:nvPr/>
        </p:nvSpPr>
        <p:spPr>
          <a:xfrm>
            <a:off x="925830" y="1611630"/>
            <a:ext cx="7543800" cy="651510"/>
          </a:xfrm>
          <a:prstGeom prst="rect">
            <a:avLst/>
          </a:prstGeom>
          <a:noFill/>
          <a:ln/>
        </p:spPr>
        <p:txBody>
          <a:bodyPr wrap="square" rtlCol="0" anchor="ctr"/>
          <a:lstStyle/>
          <a:p>
            <a:pPr defTabSz="685800"/>
            <a:r>
              <a:rPr lang="en-US" sz="4050" b="1" dirty="0">
                <a:solidFill>
                  <a:srgbClr val="FFFFFF"/>
                </a:solidFill>
                <a:latin typeface="Cambria" pitchFamily="34" charset="0"/>
                <a:ea typeface="Cambria" pitchFamily="34" charset="-122"/>
                <a:cs typeface="Cambria" pitchFamily="34" charset="-120"/>
              </a:rPr>
              <a:t>You're Not Paid</a:t>
            </a:r>
            <a:endParaRPr lang="en-US" sz="4050" dirty="0">
              <a:solidFill>
                <a:prstClr val="black"/>
              </a:solidFill>
              <a:latin typeface="Calibri" panose="020F0502020204030204"/>
            </a:endParaRPr>
          </a:p>
        </p:txBody>
      </p:sp>
      <p:sp>
        <p:nvSpPr>
          <p:cNvPr id="5" name="Text 3"/>
          <p:cNvSpPr/>
          <p:nvPr/>
        </p:nvSpPr>
        <p:spPr>
          <a:xfrm>
            <a:off x="925830" y="2331720"/>
            <a:ext cx="7543800" cy="651510"/>
          </a:xfrm>
          <a:prstGeom prst="rect">
            <a:avLst/>
          </a:prstGeom>
          <a:noFill/>
          <a:ln/>
        </p:spPr>
        <p:txBody>
          <a:bodyPr wrap="square" rtlCol="0" anchor="ctr"/>
          <a:lstStyle/>
          <a:p>
            <a:pPr defTabSz="685800"/>
            <a:r>
              <a:rPr lang="en-US" sz="4050" b="1" dirty="0">
                <a:solidFill>
                  <a:srgbClr val="FFD915"/>
                </a:solidFill>
                <a:latin typeface="Cambria" pitchFamily="34" charset="0"/>
                <a:ea typeface="Cambria" pitchFamily="34" charset="-122"/>
                <a:cs typeface="Cambria" pitchFamily="34" charset="-120"/>
              </a:rPr>
              <a:t>to Write Code</a:t>
            </a:r>
            <a:endParaRPr lang="en-US" sz="4050" dirty="0">
              <a:solidFill>
                <a:prstClr val="black"/>
              </a:solidFill>
              <a:latin typeface="Calibri" panose="020F0502020204030204"/>
            </a:endParaRPr>
          </a:p>
        </p:txBody>
      </p:sp>
      <p:sp>
        <p:nvSpPr>
          <p:cNvPr id="6" name="Text 4"/>
          <p:cNvSpPr/>
          <p:nvPr/>
        </p:nvSpPr>
        <p:spPr>
          <a:xfrm>
            <a:off x="925830" y="3188970"/>
            <a:ext cx="7406640" cy="342900"/>
          </a:xfrm>
          <a:prstGeom prst="rect">
            <a:avLst/>
          </a:prstGeom>
          <a:noFill/>
          <a:ln/>
        </p:spPr>
        <p:txBody>
          <a:bodyPr wrap="square" rtlCol="0" anchor="ctr"/>
          <a:lstStyle/>
          <a:p>
            <a:pPr defTabSz="685800"/>
            <a:r>
              <a:rPr lang="en-US" sz="1500" i="1" dirty="0">
                <a:solidFill>
                  <a:srgbClr val="C6D2DE"/>
                </a:solidFill>
                <a:latin typeface="Calibri" pitchFamily="34" charset="0"/>
                <a:ea typeface="Calibri" pitchFamily="34" charset="-122"/>
                <a:cs typeface="Calibri" pitchFamily="34" charset="-120"/>
              </a:rPr>
              <a:t>You're paid to move a company forward — and your value is how far.</a:t>
            </a:r>
            <a:endParaRPr lang="en-US" sz="1500" dirty="0">
              <a:solidFill>
                <a:prstClr val="black"/>
              </a:solidFill>
              <a:latin typeface="Calibri" panose="020F0502020204030204"/>
            </a:endParaRPr>
          </a:p>
        </p:txBody>
      </p:sp>
      <p:sp>
        <p:nvSpPr>
          <p:cNvPr id="7" name="Text 5"/>
          <p:cNvSpPr/>
          <p:nvPr/>
        </p:nvSpPr>
        <p:spPr>
          <a:xfrm>
            <a:off x="925830" y="4354830"/>
            <a:ext cx="7543800" cy="274320"/>
          </a:xfrm>
          <a:prstGeom prst="rect">
            <a:avLst/>
          </a:prstGeom>
          <a:noFill/>
          <a:ln/>
        </p:spPr>
        <p:txBody>
          <a:bodyPr wrap="square" rtlCol="0" anchor="ctr"/>
          <a:lstStyle/>
          <a:p>
            <a:pPr defTabSz="685800"/>
            <a:r>
              <a:rPr lang="en-US" sz="1125" b="1" dirty="0">
                <a:solidFill>
                  <a:srgbClr val="FFFFFF"/>
                </a:solidFill>
                <a:latin typeface="Calibri" pitchFamily="34" charset="0"/>
                <a:ea typeface="Calibri" pitchFamily="34" charset="-122"/>
                <a:cs typeface="Calibri" pitchFamily="34" charset="-120"/>
              </a:rPr>
              <a:t>Tony Champion</a:t>
            </a:r>
            <a:r>
              <a:rPr lang="en-US" sz="1125" dirty="0">
                <a:solidFill>
                  <a:srgbClr val="9DB0C4"/>
                </a:solidFill>
                <a:latin typeface="Calibri" pitchFamily="34" charset="0"/>
                <a:ea typeface="Calibri" pitchFamily="34" charset="-122"/>
                <a:cs typeface="Calibri" pitchFamily="34" charset="-120"/>
              </a:rPr>
              <a:t>   ·   8x Microsoft MVP   ·   Developers Road</a:t>
            </a:r>
            <a:endParaRPr lang="en-US" sz="1125" dirty="0">
              <a:solidFill>
                <a:prstClr val="black"/>
              </a:solidFill>
              <a:latin typeface="Calibri" panose="020F0502020204030204"/>
            </a:endParaRPr>
          </a:p>
        </p:txBody>
      </p:sp>
      <p:sp>
        <p:nvSpPr>
          <p:cNvPr id="8" name="Shape 6"/>
          <p:cNvSpPr/>
          <p:nvPr/>
        </p:nvSpPr>
        <p:spPr>
          <a:xfrm>
            <a:off x="8161020"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9" name="Shape 7"/>
          <p:cNvSpPr/>
          <p:nvPr/>
        </p:nvSpPr>
        <p:spPr>
          <a:xfrm>
            <a:off x="8380476"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0" name="Shape 8"/>
          <p:cNvSpPr/>
          <p:nvPr/>
        </p:nvSpPr>
        <p:spPr>
          <a:xfrm>
            <a:off x="8599932"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1" name="Shape 9"/>
          <p:cNvSpPr/>
          <p:nvPr/>
        </p:nvSpPr>
        <p:spPr>
          <a:xfrm>
            <a:off x="8161020"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2" name="Shape 10"/>
          <p:cNvSpPr/>
          <p:nvPr/>
        </p:nvSpPr>
        <p:spPr>
          <a:xfrm>
            <a:off x="8380476"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3" name="Shape 11"/>
          <p:cNvSpPr/>
          <p:nvPr/>
        </p:nvSpPr>
        <p:spPr>
          <a:xfrm>
            <a:off x="8599932"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A QUESTION TO START</a:t>
            </a:r>
            <a:endParaRPr lang="en-US" sz="975" dirty="0">
              <a:solidFill>
                <a:prstClr val="black"/>
              </a:solidFill>
              <a:latin typeface="Calibri" panose="020F0502020204030204"/>
            </a:endParaRPr>
          </a:p>
        </p:txBody>
      </p:sp>
      <p:sp>
        <p:nvSpPr>
          <p:cNvPr id="3" name="Text 1"/>
          <p:cNvSpPr/>
          <p:nvPr/>
        </p:nvSpPr>
        <p:spPr>
          <a:xfrm>
            <a:off x="617220" y="1371600"/>
            <a:ext cx="7886700" cy="685800"/>
          </a:xfrm>
          <a:prstGeom prst="rect">
            <a:avLst/>
          </a:prstGeom>
          <a:noFill/>
          <a:ln/>
        </p:spPr>
        <p:txBody>
          <a:bodyPr wrap="square" rtlCol="0" anchor="ctr"/>
          <a:lstStyle/>
          <a:p>
            <a:pPr defTabSz="685800"/>
            <a:r>
              <a:rPr lang="en-US" sz="3450" b="1" dirty="0">
                <a:solidFill>
                  <a:srgbClr val="173451"/>
                </a:solidFill>
                <a:latin typeface="Cambria" pitchFamily="34" charset="0"/>
                <a:ea typeface="Cambria" pitchFamily="34" charset="-122"/>
                <a:cs typeface="Cambria" pitchFamily="34" charset="-120"/>
              </a:rPr>
              <a:t>So — what are you</a:t>
            </a:r>
            <a:endParaRPr lang="en-US" sz="3450" dirty="0">
              <a:solidFill>
                <a:prstClr val="black"/>
              </a:solidFill>
              <a:latin typeface="Calibri" panose="020F0502020204030204"/>
            </a:endParaRPr>
          </a:p>
        </p:txBody>
      </p:sp>
      <p:sp>
        <p:nvSpPr>
          <p:cNvPr id="4" name="Text 2"/>
          <p:cNvSpPr/>
          <p:nvPr/>
        </p:nvSpPr>
        <p:spPr>
          <a:xfrm>
            <a:off x="617220" y="2091690"/>
            <a:ext cx="7886700" cy="685800"/>
          </a:xfrm>
          <a:prstGeom prst="rect">
            <a:avLst/>
          </a:prstGeom>
          <a:noFill/>
          <a:ln/>
        </p:spPr>
        <p:txBody>
          <a:bodyPr wrap="square" rtlCol="0" anchor="ctr"/>
          <a:lstStyle/>
          <a:p>
            <a:pPr defTabSz="685800"/>
            <a:r>
              <a:rPr lang="en-US" sz="3450" b="1" i="1" dirty="0">
                <a:solidFill>
                  <a:srgbClr val="C9A800"/>
                </a:solidFill>
                <a:latin typeface="Cambria" pitchFamily="34" charset="0"/>
                <a:ea typeface="Cambria" pitchFamily="34" charset="-122"/>
                <a:cs typeface="Cambria" pitchFamily="34" charset="-120"/>
              </a:rPr>
              <a:t>actually </a:t>
            </a:r>
            <a:r>
              <a:rPr lang="en-US" sz="3450" b="1" dirty="0">
                <a:solidFill>
                  <a:srgbClr val="173451"/>
                </a:solidFill>
                <a:latin typeface="Cambria" pitchFamily="34" charset="0"/>
                <a:ea typeface="Cambria" pitchFamily="34" charset="-122"/>
                <a:cs typeface="Cambria" pitchFamily="34" charset="-120"/>
              </a:rPr>
              <a:t>paid for?</a:t>
            </a:r>
            <a:endParaRPr lang="en-US" sz="3450" dirty="0">
              <a:solidFill>
                <a:prstClr val="black"/>
              </a:solidFill>
              <a:latin typeface="Calibri" panose="020F0502020204030204"/>
            </a:endParaRPr>
          </a:p>
        </p:txBody>
      </p:sp>
      <p:sp>
        <p:nvSpPr>
          <p:cNvPr id="5" name="Text 3"/>
          <p:cNvSpPr/>
          <p:nvPr/>
        </p:nvSpPr>
        <p:spPr>
          <a:xfrm>
            <a:off x="617220" y="2948940"/>
            <a:ext cx="7200900" cy="411480"/>
          </a:xfrm>
          <a:prstGeom prst="rect">
            <a:avLst/>
          </a:prstGeom>
          <a:noFill/>
          <a:ln/>
        </p:spPr>
        <p:txBody>
          <a:bodyPr wrap="square" rtlCol="0" anchor="ctr"/>
          <a:lstStyle/>
          <a:p>
            <a:pPr defTabSz="685800"/>
            <a:r>
              <a:rPr lang="en-US" sz="1425" i="1" dirty="0">
                <a:solidFill>
                  <a:srgbClr val="5C6B7A"/>
                </a:solidFill>
                <a:latin typeface="Calibri" pitchFamily="34" charset="0"/>
                <a:ea typeface="Calibri" pitchFamily="34" charset="-122"/>
                <a:cs typeface="Calibri" pitchFamily="34" charset="-120"/>
              </a:rPr>
              <a:t>Not your job title. Not what the req said. What are they really paying you to do?</a:t>
            </a:r>
            <a:endParaRPr lang="en-US" sz="1425" dirty="0">
              <a:solidFill>
                <a:prstClr val="black"/>
              </a:solidFill>
              <a:latin typeface="Calibri" panose="020F0502020204030204"/>
            </a:endParaRPr>
          </a:p>
        </p:txBody>
      </p:sp>
      <p:sp>
        <p:nvSpPr>
          <p:cNvPr id="6" name="Text 4"/>
          <p:cNvSpPr/>
          <p:nvPr/>
        </p:nvSpPr>
        <p:spPr>
          <a:xfrm>
            <a:off x="617220" y="3771900"/>
            <a:ext cx="7200900" cy="342900"/>
          </a:xfrm>
          <a:prstGeom prst="rect">
            <a:avLst/>
          </a:prstGeom>
          <a:noFill/>
          <a:ln/>
        </p:spPr>
        <p:txBody>
          <a:bodyPr wrap="square" rtlCol="0" anchor="ctr"/>
          <a:lstStyle/>
          <a:p>
            <a:pPr defTabSz="685800"/>
            <a:r>
              <a:rPr lang="en-US" sz="1200" b="1" dirty="0">
                <a:solidFill>
                  <a:srgbClr val="C9A800"/>
                </a:solidFill>
                <a:latin typeface="Calibri" pitchFamily="34" charset="0"/>
                <a:ea typeface="Calibri" pitchFamily="34" charset="-122"/>
                <a:cs typeface="Calibri" pitchFamily="34" charset="-120"/>
              </a:rPr>
              <a:t>( Say it out loud. You came here with an answer. )</a:t>
            </a:r>
            <a:endParaRPr lang="en-US" sz="1200" dirty="0">
              <a:solidFill>
                <a:prstClr val="black"/>
              </a:solidFill>
              <a:latin typeface="Calibri" panose="020F0502020204030204"/>
            </a:endParaRPr>
          </a:p>
        </p:txBody>
      </p:sp>
      <p:sp>
        <p:nvSpPr>
          <p:cNvPr id="7" name="Text 5"/>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8" name="Text 6"/>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2</a:t>
            </a:r>
            <a:endParaRPr lang="en-US" sz="750" dirty="0">
              <a:solidFill>
                <a:prstClr val="black"/>
              </a:solidFill>
              <a:latin typeface="Calibri" panose="020F050202020403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Text 0"/>
          <p:cNvSpPr/>
          <p:nvPr/>
        </p:nvSpPr>
        <p:spPr>
          <a:xfrm>
            <a:off x="617220" y="1645920"/>
            <a:ext cx="7543800" cy="274320"/>
          </a:xfrm>
          <a:prstGeom prst="rect">
            <a:avLst/>
          </a:prstGeom>
          <a:noFill/>
          <a:ln/>
        </p:spPr>
        <p:txBody>
          <a:bodyPr wrap="square" rtlCol="0" anchor="ctr"/>
          <a:lstStyle/>
          <a:p>
            <a:pPr defTabSz="685800"/>
            <a:r>
              <a:rPr lang="en-US" sz="1050" b="1" kern="0" spc="150" dirty="0">
                <a:solidFill>
                  <a:srgbClr val="FFD915"/>
                </a:solidFill>
                <a:latin typeface="Calibri" pitchFamily="34" charset="0"/>
                <a:ea typeface="Calibri" pitchFamily="34" charset="-122"/>
                <a:cs typeface="Calibri" pitchFamily="34" charset="-120"/>
              </a:rPr>
              <a:t>HOLD ONTO THAT</a:t>
            </a:r>
            <a:endParaRPr lang="en-US" sz="1050" dirty="0">
              <a:solidFill>
                <a:prstClr val="black"/>
              </a:solidFill>
              <a:latin typeface="Calibri" panose="020F0502020204030204"/>
            </a:endParaRPr>
          </a:p>
        </p:txBody>
      </p:sp>
      <p:sp>
        <p:nvSpPr>
          <p:cNvPr id="3" name="Shape 1"/>
          <p:cNvSpPr/>
          <p:nvPr/>
        </p:nvSpPr>
        <p:spPr>
          <a:xfrm>
            <a:off x="617220" y="2057400"/>
            <a:ext cx="192024" cy="96012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4" name="Text 2"/>
          <p:cNvSpPr/>
          <p:nvPr/>
        </p:nvSpPr>
        <p:spPr>
          <a:xfrm>
            <a:off x="925830" y="2023110"/>
            <a:ext cx="7406640" cy="1097280"/>
          </a:xfrm>
          <a:prstGeom prst="rect">
            <a:avLst/>
          </a:prstGeom>
          <a:noFill/>
          <a:ln/>
        </p:spPr>
        <p:txBody>
          <a:bodyPr wrap="square" rtlCol="0" anchor="ctr"/>
          <a:lstStyle/>
          <a:p>
            <a:pPr defTabSz="685800"/>
            <a:r>
              <a:rPr lang="en-US" sz="2250" b="1" dirty="0">
                <a:solidFill>
                  <a:srgbClr val="FFFFFF"/>
                </a:solidFill>
                <a:latin typeface="Cambria" pitchFamily="34" charset="0"/>
                <a:ea typeface="Cambria" pitchFamily="34" charset="-122"/>
                <a:cs typeface="Cambria" pitchFamily="34" charset="-120"/>
              </a:rPr>
              <a:t>Whatever you just said — remember it. You're going to see it again in about a minute.</a:t>
            </a:r>
            <a:endParaRPr lang="en-US" sz="2250" dirty="0">
              <a:solidFill>
                <a:prstClr val="black"/>
              </a:solidFill>
              <a:latin typeface="Calibri" panose="020F0502020204030204"/>
            </a:endParaRPr>
          </a:p>
        </p:txBody>
      </p:sp>
      <p:sp>
        <p:nvSpPr>
          <p:cNvPr id="5" name="Shape 3"/>
          <p:cNvSpPr/>
          <p:nvPr/>
        </p:nvSpPr>
        <p:spPr>
          <a:xfrm>
            <a:off x="8161020"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6" name="Shape 4"/>
          <p:cNvSpPr/>
          <p:nvPr/>
        </p:nvSpPr>
        <p:spPr>
          <a:xfrm>
            <a:off x="8380476"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7" name="Shape 5"/>
          <p:cNvSpPr/>
          <p:nvPr/>
        </p:nvSpPr>
        <p:spPr>
          <a:xfrm>
            <a:off x="8599932"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8" name="Shape 6"/>
          <p:cNvSpPr/>
          <p:nvPr/>
        </p:nvSpPr>
        <p:spPr>
          <a:xfrm>
            <a:off x="8161020"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9" name="Shape 7"/>
          <p:cNvSpPr/>
          <p:nvPr/>
        </p:nvSpPr>
        <p:spPr>
          <a:xfrm>
            <a:off x="8380476"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0" name="Shape 8"/>
          <p:cNvSpPr/>
          <p:nvPr/>
        </p:nvSpPr>
        <p:spPr>
          <a:xfrm>
            <a:off x="8599932"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REVEAL</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You're not wrong. You're incomplete.</a:t>
            </a:r>
            <a:endParaRPr lang="en-US" sz="2475" dirty="0">
              <a:solidFill>
                <a:prstClr val="black"/>
              </a:solidFill>
              <a:latin typeface="Calibri" panose="020F0502020204030204"/>
            </a:endParaRPr>
          </a:p>
        </p:txBody>
      </p:sp>
      <p:sp>
        <p:nvSpPr>
          <p:cNvPr id="4" name="Text 2"/>
          <p:cNvSpPr/>
          <p:nvPr/>
        </p:nvSpPr>
        <p:spPr>
          <a:xfrm>
            <a:off x="617220" y="1234440"/>
            <a:ext cx="7886700" cy="411480"/>
          </a:xfrm>
          <a:prstGeom prst="rect">
            <a:avLst/>
          </a:prstGeom>
          <a:noFill/>
          <a:ln/>
        </p:spPr>
        <p:txBody>
          <a:bodyPr wrap="square" rtlCol="0" anchor="ctr"/>
          <a:lstStyle/>
          <a:p>
            <a:pPr defTabSz="685800"/>
            <a:r>
              <a:rPr lang="en-US" sz="1350" i="1" dirty="0">
                <a:solidFill>
                  <a:srgbClr val="5C6B7A"/>
                </a:solidFill>
                <a:latin typeface="Calibri" pitchFamily="34" charset="0"/>
                <a:ea typeface="Calibri" pitchFamily="34" charset="-122"/>
                <a:cs typeface="Calibri" pitchFamily="34" charset="-120"/>
              </a:rPr>
              <a:t>Every answer in this room is true — and every one is a partial view of something bigger.</a:t>
            </a:r>
            <a:endParaRPr lang="en-US" sz="1350" dirty="0">
              <a:solidFill>
                <a:prstClr val="black"/>
              </a:solidFill>
              <a:latin typeface="Calibri" panose="020F0502020204030204"/>
            </a:endParaRPr>
          </a:p>
        </p:txBody>
      </p:sp>
      <p:sp>
        <p:nvSpPr>
          <p:cNvPr id="5" name="Shape 3"/>
          <p:cNvSpPr/>
          <p:nvPr/>
        </p:nvSpPr>
        <p:spPr>
          <a:xfrm>
            <a:off x="651510" y="1851660"/>
            <a:ext cx="1851660" cy="617220"/>
          </a:xfrm>
          <a:prstGeom prst="roundRect">
            <a:avLst>
              <a:gd name="adj" fmla="val 11111"/>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651510" y="1851660"/>
            <a:ext cx="1851660" cy="617220"/>
          </a:xfrm>
          <a:prstGeom prst="rect">
            <a:avLst/>
          </a:prstGeom>
          <a:noFill/>
          <a:ln/>
        </p:spPr>
        <p:txBody>
          <a:bodyPr wrap="square" rtlCol="0" anchor="ctr"/>
          <a:lstStyle/>
          <a:p>
            <a:pPr algn="ctr" defTabSz="685800"/>
            <a:r>
              <a:rPr lang="en-US" sz="1125" dirty="0">
                <a:solidFill>
                  <a:srgbClr val="5C6B7A"/>
                </a:solidFill>
                <a:latin typeface="Calibri" pitchFamily="34" charset="0"/>
                <a:ea typeface="Calibri" pitchFamily="34" charset="-122"/>
                <a:cs typeface="Calibri" pitchFamily="34" charset="-120"/>
              </a:rPr>
              <a:t>“solve problems”</a:t>
            </a:r>
            <a:endParaRPr lang="en-US" sz="1125" dirty="0">
              <a:solidFill>
                <a:prstClr val="black"/>
              </a:solidFill>
              <a:latin typeface="Calibri" panose="020F0502020204030204"/>
            </a:endParaRPr>
          </a:p>
        </p:txBody>
      </p:sp>
      <p:sp>
        <p:nvSpPr>
          <p:cNvPr id="7" name="Shape 5"/>
          <p:cNvSpPr/>
          <p:nvPr/>
        </p:nvSpPr>
        <p:spPr>
          <a:xfrm>
            <a:off x="2606040" y="1851660"/>
            <a:ext cx="1851660" cy="617220"/>
          </a:xfrm>
          <a:prstGeom prst="roundRect">
            <a:avLst>
              <a:gd name="adj" fmla="val 11111"/>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8" name="Text 6"/>
          <p:cNvSpPr/>
          <p:nvPr/>
        </p:nvSpPr>
        <p:spPr>
          <a:xfrm>
            <a:off x="2606040" y="1851660"/>
            <a:ext cx="1851660" cy="617220"/>
          </a:xfrm>
          <a:prstGeom prst="rect">
            <a:avLst/>
          </a:prstGeom>
          <a:noFill/>
          <a:ln/>
        </p:spPr>
        <p:txBody>
          <a:bodyPr wrap="square" rtlCol="0" anchor="ctr"/>
          <a:lstStyle/>
          <a:p>
            <a:pPr algn="ctr" defTabSz="685800"/>
            <a:r>
              <a:rPr lang="en-US" sz="1125" dirty="0">
                <a:solidFill>
                  <a:srgbClr val="5C6B7A"/>
                </a:solidFill>
                <a:latin typeface="Calibri" pitchFamily="34" charset="0"/>
                <a:ea typeface="Calibri" pitchFamily="34" charset="-122"/>
                <a:cs typeface="Calibri" pitchFamily="34" charset="-120"/>
              </a:rPr>
              <a:t>“ship features”</a:t>
            </a:r>
            <a:endParaRPr lang="en-US" sz="1125" dirty="0">
              <a:solidFill>
                <a:prstClr val="black"/>
              </a:solidFill>
              <a:latin typeface="Calibri" panose="020F0502020204030204"/>
            </a:endParaRPr>
          </a:p>
        </p:txBody>
      </p:sp>
      <p:sp>
        <p:nvSpPr>
          <p:cNvPr id="9" name="Shape 7"/>
          <p:cNvSpPr/>
          <p:nvPr/>
        </p:nvSpPr>
        <p:spPr>
          <a:xfrm>
            <a:off x="4560570" y="1851660"/>
            <a:ext cx="1851660" cy="617220"/>
          </a:xfrm>
          <a:prstGeom prst="roundRect">
            <a:avLst>
              <a:gd name="adj" fmla="val 11111"/>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0" name="Text 8"/>
          <p:cNvSpPr/>
          <p:nvPr/>
        </p:nvSpPr>
        <p:spPr>
          <a:xfrm>
            <a:off x="4560570" y="1851660"/>
            <a:ext cx="1851660" cy="617220"/>
          </a:xfrm>
          <a:prstGeom prst="rect">
            <a:avLst/>
          </a:prstGeom>
          <a:noFill/>
          <a:ln/>
        </p:spPr>
        <p:txBody>
          <a:bodyPr wrap="square" rtlCol="0" anchor="ctr"/>
          <a:lstStyle/>
          <a:p>
            <a:pPr algn="ctr" defTabSz="685800"/>
            <a:r>
              <a:rPr lang="en-US" sz="1125" dirty="0">
                <a:solidFill>
                  <a:srgbClr val="5C6B7A"/>
                </a:solidFill>
                <a:latin typeface="Calibri" pitchFamily="34" charset="0"/>
                <a:ea typeface="Calibri" pitchFamily="34" charset="-122"/>
                <a:cs typeface="Calibri" pitchFamily="34" charset="-120"/>
              </a:rPr>
              <a:t>“write good code”</a:t>
            </a:r>
            <a:endParaRPr lang="en-US" sz="1125" dirty="0">
              <a:solidFill>
                <a:prstClr val="black"/>
              </a:solidFill>
              <a:latin typeface="Calibri" panose="020F0502020204030204"/>
            </a:endParaRPr>
          </a:p>
        </p:txBody>
      </p:sp>
      <p:sp>
        <p:nvSpPr>
          <p:cNvPr id="11" name="Shape 9"/>
          <p:cNvSpPr/>
          <p:nvPr/>
        </p:nvSpPr>
        <p:spPr>
          <a:xfrm>
            <a:off x="6515100" y="1851660"/>
            <a:ext cx="1851660" cy="617220"/>
          </a:xfrm>
          <a:prstGeom prst="roundRect">
            <a:avLst>
              <a:gd name="adj" fmla="val 11111"/>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2" name="Text 10"/>
          <p:cNvSpPr/>
          <p:nvPr/>
        </p:nvSpPr>
        <p:spPr>
          <a:xfrm>
            <a:off x="6515100" y="1851660"/>
            <a:ext cx="1851660" cy="617220"/>
          </a:xfrm>
          <a:prstGeom prst="rect">
            <a:avLst/>
          </a:prstGeom>
          <a:noFill/>
          <a:ln/>
        </p:spPr>
        <p:txBody>
          <a:bodyPr wrap="square" rtlCol="0" anchor="ctr"/>
          <a:lstStyle/>
          <a:p>
            <a:pPr algn="ctr" defTabSz="685800"/>
            <a:r>
              <a:rPr lang="en-US" sz="1125" dirty="0">
                <a:solidFill>
                  <a:srgbClr val="5C6B7A"/>
                </a:solidFill>
                <a:latin typeface="Calibri" pitchFamily="34" charset="0"/>
                <a:ea typeface="Calibri" pitchFamily="34" charset="-122"/>
                <a:cs typeface="Calibri" pitchFamily="34" charset="-120"/>
              </a:rPr>
              <a:t>“fix what's broken”</a:t>
            </a:r>
            <a:endParaRPr lang="en-US" sz="1125" dirty="0">
              <a:solidFill>
                <a:prstClr val="black"/>
              </a:solidFill>
              <a:latin typeface="Calibri" panose="020F0502020204030204"/>
            </a:endParaRPr>
          </a:p>
        </p:txBody>
      </p:sp>
      <p:sp>
        <p:nvSpPr>
          <p:cNvPr id="13" name="Text 11"/>
          <p:cNvSpPr/>
          <p:nvPr/>
        </p:nvSpPr>
        <p:spPr>
          <a:xfrm>
            <a:off x="617220" y="2571750"/>
            <a:ext cx="7886700" cy="342900"/>
          </a:xfrm>
          <a:prstGeom prst="rect">
            <a:avLst/>
          </a:prstGeom>
          <a:noFill/>
          <a:ln/>
        </p:spPr>
        <p:txBody>
          <a:bodyPr wrap="square" rtlCol="0" anchor="ctr"/>
          <a:lstStyle/>
          <a:p>
            <a:pPr algn="ctr" defTabSz="685800"/>
            <a:r>
              <a:rPr lang="en-US" b="1" dirty="0">
                <a:solidFill>
                  <a:srgbClr val="C9A800"/>
                </a:solidFill>
                <a:latin typeface="Calibri" pitchFamily="34" charset="0"/>
                <a:ea typeface="Calibri" pitchFamily="34" charset="-122"/>
                <a:cs typeface="Calibri" pitchFamily="34" charset="-120"/>
              </a:rPr>
              <a:t>↓</a:t>
            </a:r>
            <a:endParaRPr lang="en-US" dirty="0">
              <a:solidFill>
                <a:prstClr val="black"/>
              </a:solidFill>
              <a:latin typeface="Calibri" panose="020F0502020204030204"/>
            </a:endParaRPr>
          </a:p>
        </p:txBody>
      </p:sp>
      <p:sp>
        <p:nvSpPr>
          <p:cNvPr id="14" name="Shape 12"/>
          <p:cNvSpPr/>
          <p:nvPr/>
        </p:nvSpPr>
        <p:spPr>
          <a:xfrm>
            <a:off x="1165860" y="3017520"/>
            <a:ext cx="6789420" cy="1097280"/>
          </a:xfrm>
          <a:prstGeom prst="roundRect">
            <a:avLst>
              <a:gd name="adj" fmla="val 7500"/>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1165860" y="3154680"/>
            <a:ext cx="6789420" cy="480060"/>
          </a:xfrm>
          <a:prstGeom prst="rect">
            <a:avLst/>
          </a:prstGeom>
          <a:noFill/>
          <a:ln/>
        </p:spPr>
        <p:txBody>
          <a:bodyPr wrap="square" rtlCol="0" anchor="ctr"/>
          <a:lstStyle/>
          <a:p>
            <a:pPr algn="ctr" defTabSz="685800"/>
            <a:r>
              <a:rPr lang="en-US" sz="2100" b="1" dirty="0">
                <a:solidFill>
                  <a:srgbClr val="FFD915"/>
                </a:solidFill>
                <a:latin typeface="Cambria" pitchFamily="34" charset="0"/>
                <a:ea typeface="Cambria" pitchFamily="34" charset="-122"/>
                <a:cs typeface="Cambria" pitchFamily="34" charset="-120"/>
              </a:rPr>
              <a:t>You're paid to MOVE A COMPANY FORWARD.</a:t>
            </a:r>
            <a:endParaRPr lang="en-US" sz="2100" dirty="0">
              <a:solidFill>
                <a:prstClr val="black"/>
              </a:solidFill>
              <a:latin typeface="Calibri" panose="020F0502020204030204"/>
            </a:endParaRPr>
          </a:p>
        </p:txBody>
      </p:sp>
      <p:sp>
        <p:nvSpPr>
          <p:cNvPr id="16" name="Text 14"/>
          <p:cNvSpPr/>
          <p:nvPr/>
        </p:nvSpPr>
        <p:spPr>
          <a:xfrm>
            <a:off x="1165860" y="3669030"/>
            <a:ext cx="6789420" cy="342900"/>
          </a:xfrm>
          <a:prstGeom prst="rect">
            <a:avLst/>
          </a:prstGeom>
          <a:noFill/>
          <a:ln/>
        </p:spPr>
        <p:txBody>
          <a:bodyPr wrap="square" rtlCol="0" anchor="ctr"/>
          <a:lstStyle/>
          <a:p>
            <a:pPr algn="ctr" defTabSz="685800"/>
            <a:r>
              <a:rPr lang="en-US" sz="1275" dirty="0">
                <a:solidFill>
                  <a:srgbClr val="C6D2DE"/>
                </a:solidFill>
                <a:latin typeface="Calibri" pitchFamily="34" charset="0"/>
                <a:ea typeface="Calibri" pitchFamily="34" charset="-122"/>
                <a:cs typeface="Calibri" pitchFamily="34" charset="-120"/>
              </a:rPr>
              <a:t>Your value is exactly how far you can move it.</a:t>
            </a:r>
            <a:endParaRPr lang="en-US" sz="1275" dirty="0">
              <a:solidFill>
                <a:prstClr val="black"/>
              </a:solidFill>
              <a:latin typeface="Calibri" panose="020F0502020204030204"/>
            </a:endParaRPr>
          </a:p>
        </p:txBody>
      </p:sp>
      <p:sp>
        <p:nvSpPr>
          <p:cNvPr id="17" name="Text 15"/>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8" name="Text 16"/>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4</a:t>
            </a:r>
            <a:endParaRPr lang="en-US" sz="750" dirty="0">
              <a:solidFill>
                <a:prstClr val="black"/>
              </a:solidFill>
              <a:latin typeface="Calibri" panose="020F050202020403020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WHAT COUNTS</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“Forward” counts in a lot of forms</a:t>
            </a:r>
            <a:endParaRPr lang="en-US" sz="2475" dirty="0">
              <a:solidFill>
                <a:prstClr val="black"/>
              </a:solidFill>
              <a:latin typeface="Calibri" panose="020F0502020204030204"/>
            </a:endParaRPr>
          </a:p>
        </p:txBody>
      </p:sp>
      <p:sp>
        <p:nvSpPr>
          <p:cNvPr id="4" name="Text 2"/>
          <p:cNvSpPr/>
          <p:nvPr/>
        </p:nvSpPr>
        <p:spPr>
          <a:xfrm>
            <a:off x="617220" y="1200150"/>
            <a:ext cx="7886700" cy="48006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Nobody's excluded from this. If any of these is your week, you're moving the company — the only question is how far, and whether anyone can tell.</a:t>
            </a:r>
            <a:endParaRPr lang="en-US" sz="1275" dirty="0">
              <a:solidFill>
                <a:prstClr val="black"/>
              </a:solidFill>
              <a:latin typeface="Calibri" panose="020F0502020204030204"/>
            </a:endParaRPr>
          </a:p>
        </p:txBody>
      </p:sp>
      <p:sp>
        <p:nvSpPr>
          <p:cNvPr id="5" name="Shape 3"/>
          <p:cNvSpPr/>
          <p:nvPr/>
        </p:nvSpPr>
        <p:spPr>
          <a:xfrm>
            <a:off x="651510" y="1783080"/>
            <a:ext cx="3806190" cy="994410"/>
          </a:xfrm>
          <a:prstGeom prst="roundRect">
            <a:avLst>
              <a:gd name="adj" fmla="val 6207"/>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Shape 4"/>
          <p:cNvSpPr/>
          <p:nvPr/>
        </p:nvSpPr>
        <p:spPr>
          <a:xfrm>
            <a:off x="891540" y="2002536"/>
            <a:ext cx="342900" cy="6858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891540" y="2112264"/>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Fixing what's broken</a:t>
            </a:r>
            <a:endParaRPr lang="en-US" sz="1275" dirty="0">
              <a:solidFill>
                <a:prstClr val="black"/>
              </a:solidFill>
              <a:latin typeface="Calibri" panose="020F0502020204030204"/>
            </a:endParaRPr>
          </a:p>
        </p:txBody>
      </p:sp>
      <p:sp>
        <p:nvSpPr>
          <p:cNvPr id="8" name="Text 6"/>
          <p:cNvSpPr/>
          <p:nvPr/>
        </p:nvSpPr>
        <p:spPr>
          <a:xfrm>
            <a:off x="891540" y="2400300"/>
            <a:ext cx="3326130" cy="30861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Every bug closed is friction removed from someone's day.</a:t>
            </a:r>
            <a:endParaRPr lang="en-US" sz="1013" dirty="0">
              <a:solidFill>
                <a:prstClr val="black"/>
              </a:solidFill>
              <a:latin typeface="Calibri" panose="020F0502020204030204"/>
            </a:endParaRPr>
          </a:p>
        </p:txBody>
      </p:sp>
      <p:sp>
        <p:nvSpPr>
          <p:cNvPr id="9" name="Shape 7"/>
          <p:cNvSpPr/>
          <p:nvPr/>
        </p:nvSpPr>
        <p:spPr>
          <a:xfrm>
            <a:off x="4663440" y="1783080"/>
            <a:ext cx="3806190" cy="994410"/>
          </a:xfrm>
          <a:prstGeom prst="roundRect">
            <a:avLst>
              <a:gd name="adj" fmla="val 6207"/>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0" name="Shape 8"/>
          <p:cNvSpPr/>
          <p:nvPr/>
        </p:nvSpPr>
        <p:spPr>
          <a:xfrm>
            <a:off x="4903470" y="2002536"/>
            <a:ext cx="342900" cy="6858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1" name="Text 9"/>
          <p:cNvSpPr/>
          <p:nvPr/>
        </p:nvSpPr>
        <p:spPr>
          <a:xfrm>
            <a:off x="4903470" y="2112264"/>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Shipping new capability</a:t>
            </a:r>
            <a:endParaRPr lang="en-US" sz="1275" dirty="0">
              <a:solidFill>
                <a:prstClr val="black"/>
              </a:solidFill>
              <a:latin typeface="Calibri" panose="020F0502020204030204"/>
            </a:endParaRPr>
          </a:p>
        </p:txBody>
      </p:sp>
      <p:sp>
        <p:nvSpPr>
          <p:cNvPr id="12" name="Text 10"/>
          <p:cNvSpPr/>
          <p:nvPr/>
        </p:nvSpPr>
        <p:spPr>
          <a:xfrm>
            <a:off x="4903470" y="2400300"/>
            <a:ext cx="3326130" cy="30861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Features that let the business do something it couldn't before.</a:t>
            </a:r>
            <a:endParaRPr lang="en-US" sz="1013" dirty="0">
              <a:solidFill>
                <a:prstClr val="black"/>
              </a:solidFill>
              <a:latin typeface="Calibri" panose="020F0502020204030204"/>
            </a:endParaRPr>
          </a:p>
        </p:txBody>
      </p:sp>
      <p:sp>
        <p:nvSpPr>
          <p:cNvPr id="13" name="Shape 11"/>
          <p:cNvSpPr/>
          <p:nvPr/>
        </p:nvSpPr>
        <p:spPr>
          <a:xfrm>
            <a:off x="651510" y="2880360"/>
            <a:ext cx="3806190" cy="994410"/>
          </a:xfrm>
          <a:prstGeom prst="roundRect">
            <a:avLst>
              <a:gd name="adj" fmla="val 6207"/>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4" name="Shape 12"/>
          <p:cNvSpPr/>
          <p:nvPr/>
        </p:nvSpPr>
        <p:spPr>
          <a:xfrm>
            <a:off x="891540" y="3099816"/>
            <a:ext cx="342900" cy="6858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891540" y="3209544"/>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Taking product ownership</a:t>
            </a:r>
            <a:endParaRPr lang="en-US" sz="1275" dirty="0">
              <a:solidFill>
                <a:prstClr val="black"/>
              </a:solidFill>
              <a:latin typeface="Calibri" panose="020F0502020204030204"/>
            </a:endParaRPr>
          </a:p>
        </p:txBody>
      </p:sp>
      <p:sp>
        <p:nvSpPr>
          <p:cNvPr id="16" name="Text 14"/>
          <p:cNvSpPr/>
          <p:nvPr/>
        </p:nvSpPr>
        <p:spPr>
          <a:xfrm>
            <a:off x="891540" y="3497580"/>
            <a:ext cx="3326130" cy="30861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Holding a piece of the thing and driving where it goes.</a:t>
            </a:r>
            <a:endParaRPr lang="en-US" sz="1013" dirty="0">
              <a:solidFill>
                <a:prstClr val="black"/>
              </a:solidFill>
              <a:latin typeface="Calibri" panose="020F0502020204030204"/>
            </a:endParaRPr>
          </a:p>
        </p:txBody>
      </p:sp>
      <p:sp>
        <p:nvSpPr>
          <p:cNvPr id="17" name="Shape 15"/>
          <p:cNvSpPr/>
          <p:nvPr/>
        </p:nvSpPr>
        <p:spPr>
          <a:xfrm>
            <a:off x="4663440" y="2880360"/>
            <a:ext cx="3806190" cy="994410"/>
          </a:xfrm>
          <a:prstGeom prst="roundRect">
            <a:avLst>
              <a:gd name="adj" fmla="val 6207"/>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8" name="Shape 16"/>
          <p:cNvSpPr/>
          <p:nvPr/>
        </p:nvSpPr>
        <p:spPr>
          <a:xfrm>
            <a:off x="4903470" y="3099816"/>
            <a:ext cx="342900" cy="6858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9" name="Text 17"/>
          <p:cNvSpPr/>
          <p:nvPr/>
        </p:nvSpPr>
        <p:spPr>
          <a:xfrm>
            <a:off x="4903470" y="3209544"/>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Proposing new directions</a:t>
            </a:r>
            <a:endParaRPr lang="en-US" sz="1275" dirty="0">
              <a:solidFill>
                <a:prstClr val="black"/>
              </a:solidFill>
              <a:latin typeface="Calibri" panose="020F0502020204030204"/>
            </a:endParaRPr>
          </a:p>
        </p:txBody>
      </p:sp>
      <p:sp>
        <p:nvSpPr>
          <p:cNvPr id="20" name="Text 18"/>
          <p:cNvSpPr/>
          <p:nvPr/>
        </p:nvSpPr>
        <p:spPr>
          <a:xfrm>
            <a:off x="4903470" y="3497580"/>
            <a:ext cx="3326130" cy="30861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Seeing what nobody asked you to see — and saying it.</a:t>
            </a:r>
            <a:endParaRPr lang="en-US" sz="1013" dirty="0">
              <a:solidFill>
                <a:prstClr val="black"/>
              </a:solidFill>
              <a:latin typeface="Calibri" panose="020F0502020204030204"/>
            </a:endParaRPr>
          </a:p>
        </p:txBody>
      </p:sp>
      <p:sp>
        <p:nvSpPr>
          <p:cNvPr id="21" name="Text 19"/>
          <p:cNvSpPr/>
          <p:nvPr/>
        </p:nvSpPr>
        <p:spPr>
          <a:xfrm>
            <a:off x="651510" y="4080510"/>
            <a:ext cx="7818120" cy="342900"/>
          </a:xfrm>
          <a:prstGeom prst="rect">
            <a:avLst/>
          </a:prstGeom>
          <a:noFill/>
          <a:ln/>
        </p:spPr>
        <p:txBody>
          <a:bodyPr wrap="square" rtlCol="0" anchor="ctr"/>
          <a:lstStyle/>
          <a:p>
            <a:pPr algn="ctr" defTabSz="685800"/>
            <a:r>
              <a:rPr lang="en-US" sz="1275" b="1" i="1" dirty="0">
                <a:solidFill>
                  <a:srgbClr val="173451"/>
                </a:solidFill>
                <a:latin typeface="Calibri" pitchFamily="34" charset="0"/>
                <a:ea typeface="Calibri" pitchFamily="34" charset="-122"/>
                <a:cs typeface="Calibri" pitchFamily="34" charset="-120"/>
              </a:rPr>
              <a:t>What it is NOT: how many lines of code you can write.</a:t>
            </a:r>
            <a:endParaRPr lang="en-US" sz="1275" dirty="0">
              <a:solidFill>
                <a:prstClr val="black"/>
              </a:solidFill>
              <a:latin typeface="Calibri" panose="020F0502020204030204"/>
            </a:endParaRPr>
          </a:p>
        </p:txBody>
      </p:sp>
      <p:sp>
        <p:nvSpPr>
          <p:cNvPr id="22" name="Text 20"/>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3" name="Text 21"/>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5</a:t>
            </a:r>
            <a:endParaRPr lang="en-US" sz="750" dirty="0">
              <a:solidFill>
                <a:prstClr val="black"/>
              </a:solidFill>
              <a:latin typeface="Calibri" panose="020F050202020403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PROBLEM</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Here's the cruel part</a:t>
            </a:r>
            <a:endParaRPr lang="en-US" sz="2475" dirty="0">
              <a:solidFill>
                <a:prstClr val="black"/>
              </a:solidFill>
              <a:latin typeface="Calibri" panose="020F0502020204030204"/>
            </a:endParaRPr>
          </a:p>
        </p:txBody>
      </p:sp>
      <p:sp>
        <p:nvSpPr>
          <p:cNvPr id="4" name="Text 2"/>
          <p:cNvSpPr/>
          <p:nvPr/>
        </p:nvSpPr>
        <p:spPr>
          <a:xfrm>
            <a:off x="617220" y="1234440"/>
            <a:ext cx="7886700" cy="411480"/>
          </a:xfrm>
          <a:prstGeom prst="rect">
            <a:avLst/>
          </a:prstGeom>
          <a:noFill/>
          <a:ln/>
        </p:spPr>
        <p:txBody>
          <a:bodyPr wrap="square" rtlCol="0" anchor="ctr"/>
          <a:lstStyle/>
          <a:p>
            <a:pPr defTabSz="685800"/>
            <a:r>
              <a:rPr lang="en-US" sz="1350" i="1" dirty="0">
                <a:solidFill>
                  <a:srgbClr val="5C6B7A"/>
                </a:solidFill>
                <a:latin typeface="Calibri" pitchFamily="34" charset="0"/>
                <a:ea typeface="Calibri" pitchFamily="34" charset="-122"/>
                <a:cs typeface="Calibri" pitchFamily="34" charset="-120"/>
              </a:rPr>
              <a:t>You moved it forward. Nobody measured the distance. That's the whole injury.</a:t>
            </a:r>
            <a:endParaRPr lang="en-US" sz="1350" dirty="0">
              <a:solidFill>
                <a:prstClr val="black"/>
              </a:solidFill>
              <a:latin typeface="Calibri" panose="020F0502020204030204"/>
            </a:endParaRPr>
          </a:p>
        </p:txBody>
      </p:sp>
      <p:sp>
        <p:nvSpPr>
          <p:cNvPr id="5" name="Shape 3"/>
          <p:cNvSpPr/>
          <p:nvPr/>
        </p:nvSpPr>
        <p:spPr>
          <a:xfrm>
            <a:off x="651510" y="1783080"/>
            <a:ext cx="3806190" cy="1988820"/>
          </a:xfrm>
          <a:prstGeom prst="roundRect">
            <a:avLst>
              <a:gd name="adj" fmla="val 3448"/>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891540" y="1988820"/>
            <a:ext cx="3360420" cy="274320"/>
          </a:xfrm>
          <a:prstGeom prst="rect">
            <a:avLst/>
          </a:prstGeom>
          <a:noFill/>
          <a:ln/>
        </p:spPr>
        <p:txBody>
          <a:bodyPr wrap="square" rtlCol="0" anchor="ctr"/>
          <a:lstStyle/>
          <a:p>
            <a:pPr defTabSz="685800"/>
            <a:r>
              <a:rPr lang="en-US" sz="1050" b="1" kern="0" spc="75" dirty="0">
                <a:solidFill>
                  <a:srgbClr val="C9A800"/>
                </a:solidFill>
                <a:latin typeface="Calibri" pitchFamily="34" charset="0"/>
                <a:ea typeface="Calibri" pitchFamily="34" charset="-122"/>
                <a:cs typeface="Calibri" pitchFamily="34" charset="-120"/>
              </a:rPr>
              <a:t>YOUR REAL VALUE</a:t>
            </a:r>
            <a:endParaRPr lang="en-US" sz="1050" dirty="0">
              <a:solidFill>
                <a:prstClr val="black"/>
              </a:solidFill>
              <a:latin typeface="Calibri" panose="020F0502020204030204"/>
            </a:endParaRPr>
          </a:p>
        </p:txBody>
      </p:sp>
      <p:sp>
        <p:nvSpPr>
          <p:cNvPr id="7" name="Text 5"/>
          <p:cNvSpPr/>
          <p:nvPr/>
        </p:nvSpPr>
        <p:spPr>
          <a:xfrm>
            <a:off x="891540" y="2297430"/>
            <a:ext cx="3360420" cy="1303020"/>
          </a:xfrm>
          <a:prstGeom prst="rect">
            <a:avLst/>
          </a:prstGeom>
          <a:noFill/>
          <a:ln/>
        </p:spPr>
        <p:txBody>
          <a:bodyPr wrap="square" rtlCol="0" anchor="ctr"/>
          <a:lstStyle/>
          <a:p>
            <a:pPr defTabSz="685800"/>
            <a:r>
              <a:rPr lang="en-US" sz="1163" dirty="0">
                <a:solidFill>
                  <a:srgbClr val="1B2733"/>
                </a:solidFill>
                <a:latin typeface="Calibri" pitchFamily="34" charset="0"/>
                <a:ea typeface="Calibri" pitchFamily="34" charset="-122"/>
                <a:cs typeface="Calibri" pitchFamily="34" charset="-120"/>
              </a:rPr>
              <a:t>How far you actually moved things. The risk you removed, the capability you added, the direction you changed.</a:t>
            </a:r>
            <a:endParaRPr lang="en-US" sz="1163" dirty="0">
              <a:solidFill>
                <a:prstClr val="black"/>
              </a:solidFill>
              <a:latin typeface="Calibri" panose="020F0502020204030204"/>
            </a:endParaRPr>
          </a:p>
        </p:txBody>
      </p:sp>
      <p:sp>
        <p:nvSpPr>
          <p:cNvPr id="8" name="Shape 6"/>
          <p:cNvSpPr/>
          <p:nvPr/>
        </p:nvSpPr>
        <p:spPr>
          <a:xfrm>
            <a:off x="4663440" y="1783080"/>
            <a:ext cx="3806190" cy="1988820"/>
          </a:xfrm>
          <a:prstGeom prst="roundRect">
            <a:avLst>
              <a:gd name="adj" fmla="val 3448"/>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4903470" y="1988820"/>
            <a:ext cx="3360420" cy="274320"/>
          </a:xfrm>
          <a:prstGeom prst="rect">
            <a:avLst/>
          </a:prstGeom>
          <a:noFill/>
          <a:ln/>
        </p:spPr>
        <p:txBody>
          <a:bodyPr wrap="square" rtlCol="0" anchor="ctr"/>
          <a:lstStyle/>
          <a:p>
            <a:pPr defTabSz="685800"/>
            <a:r>
              <a:rPr lang="en-US" sz="1050" b="1" kern="0" spc="75" dirty="0">
                <a:solidFill>
                  <a:srgbClr val="FFD915"/>
                </a:solidFill>
                <a:latin typeface="Calibri" pitchFamily="34" charset="0"/>
                <a:ea typeface="Calibri" pitchFamily="34" charset="-122"/>
                <a:cs typeface="Calibri" pitchFamily="34" charset="-120"/>
              </a:rPr>
              <a:t>WHAT GETS MEASURED</a:t>
            </a:r>
            <a:endParaRPr lang="en-US" sz="1050" dirty="0">
              <a:solidFill>
                <a:prstClr val="black"/>
              </a:solidFill>
              <a:latin typeface="Calibri" panose="020F0502020204030204"/>
            </a:endParaRPr>
          </a:p>
        </p:txBody>
      </p:sp>
      <p:sp>
        <p:nvSpPr>
          <p:cNvPr id="10" name="Text 8"/>
          <p:cNvSpPr/>
          <p:nvPr/>
        </p:nvSpPr>
        <p:spPr>
          <a:xfrm>
            <a:off x="4903470" y="2297430"/>
            <a:ext cx="3360420" cy="1303020"/>
          </a:xfrm>
          <a:prstGeom prst="rect">
            <a:avLst/>
          </a:prstGeom>
          <a:noFill/>
          <a:ln/>
        </p:spPr>
        <p:txBody>
          <a:bodyPr wrap="square" rtlCol="0" anchor="ctr"/>
          <a:lstStyle/>
          <a:p>
            <a:pPr defTabSz="685800"/>
            <a:r>
              <a:rPr lang="en-US" sz="1163" dirty="0">
                <a:solidFill>
                  <a:srgbClr val="E4ECF4"/>
                </a:solidFill>
                <a:latin typeface="Calibri" pitchFamily="34" charset="0"/>
                <a:ea typeface="Calibri" pitchFamily="34" charset="-122"/>
                <a:cs typeface="Calibri" pitchFamily="34" charset="-120"/>
              </a:rPr>
              <a:t>Tickets closed. Lines shipped. Story points. The visible proxy — because it's the part that's easy to see.</a:t>
            </a:r>
            <a:endParaRPr lang="en-US" sz="1163" dirty="0">
              <a:solidFill>
                <a:prstClr val="black"/>
              </a:solidFill>
              <a:latin typeface="Calibri" panose="020F0502020204030204"/>
            </a:endParaRPr>
          </a:p>
        </p:txBody>
      </p:sp>
      <p:sp>
        <p:nvSpPr>
          <p:cNvPr id="11" name="Text 9"/>
          <p:cNvSpPr/>
          <p:nvPr/>
        </p:nvSpPr>
        <p:spPr>
          <a:xfrm>
            <a:off x="651510" y="3909060"/>
            <a:ext cx="7818120" cy="342900"/>
          </a:xfrm>
          <a:prstGeom prst="rect">
            <a:avLst/>
          </a:prstGeom>
          <a:noFill/>
          <a:ln/>
        </p:spPr>
        <p:txBody>
          <a:bodyPr wrap="square" rtlCol="0" anchor="ctr"/>
          <a:lstStyle/>
          <a:p>
            <a:pPr defTabSz="685800"/>
            <a:r>
              <a:rPr lang="en-US" sz="1275" b="1" i="1" dirty="0">
                <a:solidFill>
                  <a:srgbClr val="173451"/>
                </a:solidFill>
                <a:latin typeface="Calibri" pitchFamily="34" charset="0"/>
                <a:ea typeface="Calibri" pitchFamily="34" charset="-122"/>
                <a:cs typeface="Calibri" pitchFamily="34" charset="-120"/>
              </a:rPr>
              <a:t>So under pressure, you retreat to the thing they can see: “I write good code.”</a:t>
            </a:r>
            <a:endParaRPr lang="en-US" sz="1275" dirty="0">
              <a:solidFill>
                <a:prstClr val="black"/>
              </a:solidFill>
              <a:latin typeface="Calibri" panose="020F0502020204030204"/>
            </a:endParaRPr>
          </a:p>
        </p:txBody>
      </p:sp>
      <p:sp>
        <p:nvSpPr>
          <p:cNvPr id="12" name="Text 10"/>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3" name="Text 11"/>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6</a:t>
            </a:r>
            <a:endParaRPr lang="en-US" sz="750" dirty="0">
              <a:solidFill>
                <a:prstClr val="black"/>
              </a:solidFill>
              <a:latin typeface="Calibri" panose="020F05020202040302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RESULT</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The Receipt Gap</a:t>
            </a:r>
            <a:endParaRPr lang="en-US" sz="2475" dirty="0">
              <a:solidFill>
                <a:prstClr val="black"/>
              </a:solidFill>
              <a:latin typeface="Calibri" panose="020F0502020204030204"/>
            </a:endParaRPr>
          </a:p>
        </p:txBody>
      </p:sp>
      <p:sp>
        <p:nvSpPr>
          <p:cNvPr id="4" name="Text 2"/>
          <p:cNvSpPr/>
          <p:nvPr/>
        </p:nvSpPr>
        <p:spPr>
          <a:xfrm>
            <a:off x="617220" y="1234440"/>
            <a:ext cx="7886700" cy="342900"/>
          </a:xfrm>
          <a:prstGeom prst="rect">
            <a:avLst/>
          </a:prstGeom>
          <a:noFill/>
          <a:ln/>
        </p:spPr>
        <p:txBody>
          <a:bodyPr wrap="square" rtlCol="0" anchor="ctr"/>
          <a:lstStyle/>
          <a:p>
            <a:pPr defTabSz="685800"/>
            <a:r>
              <a:rPr lang="en-US" sz="1350" i="1" dirty="0">
                <a:solidFill>
                  <a:srgbClr val="5C6B7A"/>
                </a:solidFill>
                <a:latin typeface="Calibri" pitchFamily="34" charset="0"/>
                <a:ea typeface="Calibri" pitchFamily="34" charset="-122"/>
                <a:cs typeface="Calibri" pitchFamily="34" charset="-120"/>
              </a:rPr>
              <a:t>There's a name for the distance between those two boxes.</a:t>
            </a:r>
            <a:endParaRPr lang="en-US" sz="1350" dirty="0">
              <a:solidFill>
                <a:prstClr val="black"/>
              </a:solidFill>
              <a:latin typeface="Calibri" panose="020F0502020204030204"/>
            </a:endParaRPr>
          </a:p>
        </p:txBody>
      </p:sp>
      <p:sp>
        <p:nvSpPr>
          <p:cNvPr id="5" name="Shape 3"/>
          <p:cNvSpPr/>
          <p:nvPr/>
        </p:nvSpPr>
        <p:spPr>
          <a:xfrm>
            <a:off x="651510" y="1920240"/>
            <a:ext cx="2880360" cy="1028700"/>
          </a:xfrm>
          <a:prstGeom prst="roundRect">
            <a:avLst>
              <a:gd name="adj" fmla="val 6667"/>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651510" y="1920240"/>
            <a:ext cx="2880360" cy="1028700"/>
          </a:xfrm>
          <a:prstGeom prst="rect">
            <a:avLst/>
          </a:prstGeom>
          <a:noFill/>
          <a:ln/>
        </p:spPr>
        <p:txBody>
          <a:bodyPr wrap="square" rtlCol="0" anchor="ctr"/>
          <a:lstStyle/>
          <a:p>
            <a:pPr algn="ctr" defTabSz="685800"/>
            <a:r>
              <a:rPr lang="en-US" sz="1350" b="1" dirty="0">
                <a:solidFill>
                  <a:srgbClr val="FFFFFF"/>
                </a:solidFill>
                <a:latin typeface="Calibri" pitchFamily="34" charset="0"/>
                <a:ea typeface="Calibri" pitchFamily="34" charset="-122"/>
                <a:cs typeface="Calibri" pitchFamily="34" charset="-120"/>
              </a:rPr>
              <a:t>Distance you MOVED</a:t>
            </a:r>
            <a:endParaRPr lang="en-US" sz="1350" dirty="0">
              <a:solidFill>
                <a:prstClr val="black"/>
              </a:solidFill>
              <a:latin typeface="Calibri" panose="020F0502020204030204"/>
            </a:endParaRPr>
          </a:p>
        </p:txBody>
      </p:sp>
      <p:sp>
        <p:nvSpPr>
          <p:cNvPr id="7" name="Shape 5"/>
          <p:cNvSpPr/>
          <p:nvPr/>
        </p:nvSpPr>
        <p:spPr>
          <a:xfrm>
            <a:off x="5589270" y="1920240"/>
            <a:ext cx="2880360" cy="1028700"/>
          </a:xfrm>
          <a:prstGeom prst="roundRect">
            <a:avLst>
              <a:gd name="adj" fmla="val 6667"/>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8" name="Text 6"/>
          <p:cNvSpPr/>
          <p:nvPr/>
        </p:nvSpPr>
        <p:spPr>
          <a:xfrm>
            <a:off x="5589270" y="1920240"/>
            <a:ext cx="2880360" cy="1028700"/>
          </a:xfrm>
          <a:prstGeom prst="rect">
            <a:avLst/>
          </a:prstGeom>
          <a:noFill/>
          <a:ln/>
        </p:spPr>
        <p:txBody>
          <a:bodyPr wrap="square" rtlCol="0" anchor="ctr"/>
          <a:lstStyle/>
          <a:p>
            <a:pPr algn="ctr" defTabSz="685800"/>
            <a:r>
              <a:rPr lang="en-US" sz="1350" b="1" dirty="0">
                <a:solidFill>
                  <a:srgbClr val="173451"/>
                </a:solidFill>
                <a:latin typeface="Calibri" pitchFamily="34" charset="0"/>
                <a:ea typeface="Calibri" pitchFamily="34" charset="-122"/>
                <a:cs typeface="Calibri" pitchFamily="34" charset="-120"/>
              </a:rPr>
              <a:t>Distance they CREDIT</a:t>
            </a:r>
            <a:endParaRPr lang="en-US" sz="1350" dirty="0">
              <a:solidFill>
                <a:prstClr val="black"/>
              </a:solidFill>
              <a:latin typeface="Calibri" panose="020F0502020204030204"/>
            </a:endParaRPr>
          </a:p>
        </p:txBody>
      </p:sp>
      <p:sp>
        <p:nvSpPr>
          <p:cNvPr id="9" name="Text 7"/>
          <p:cNvSpPr/>
          <p:nvPr/>
        </p:nvSpPr>
        <p:spPr>
          <a:xfrm>
            <a:off x="3531870" y="1920240"/>
            <a:ext cx="2057400" cy="1028700"/>
          </a:xfrm>
          <a:prstGeom prst="rect">
            <a:avLst/>
          </a:prstGeom>
          <a:noFill/>
          <a:ln/>
        </p:spPr>
        <p:txBody>
          <a:bodyPr wrap="square" rtlCol="0" anchor="ctr"/>
          <a:lstStyle/>
          <a:p>
            <a:pPr algn="ctr" defTabSz="685800"/>
            <a:r>
              <a:rPr lang="en-US" sz="1350" b="1" i="1" dirty="0">
                <a:solidFill>
                  <a:srgbClr val="C9A800"/>
                </a:solidFill>
                <a:latin typeface="Calibri" pitchFamily="34" charset="0"/>
                <a:ea typeface="Calibri" pitchFamily="34" charset="-122"/>
                <a:cs typeface="Calibri" pitchFamily="34" charset="-120"/>
              </a:rPr>
              <a:t>⟶  the gap  ⟵</a:t>
            </a:r>
            <a:endParaRPr lang="en-US" sz="1350" dirty="0">
              <a:solidFill>
                <a:prstClr val="black"/>
              </a:solidFill>
              <a:latin typeface="Calibri" panose="020F0502020204030204"/>
            </a:endParaRPr>
          </a:p>
        </p:txBody>
      </p:sp>
      <p:sp>
        <p:nvSpPr>
          <p:cNvPr id="10" name="Shape 8"/>
          <p:cNvSpPr/>
          <p:nvPr/>
        </p:nvSpPr>
        <p:spPr>
          <a:xfrm>
            <a:off x="651510" y="3291840"/>
            <a:ext cx="7818120" cy="960120"/>
          </a:xfrm>
          <a:prstGeom prst="roundRect">
            <a:avLst>
              <a:gd name="adj" fmla="val 7143"/>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11" name="Text 9"/>
          <p:cNvSpPr/>
          <p:nvPr/>
        </p:nvSpPr>
        <p:spPr>
          <a:xfrm>
            <a:off x="925830" y="3291840"/>
            <a:ext cx="7269480" cy="960120"/>
          </a:xfrm>
          <a:prstGeom prst="rect">
            <a:avLst/>
          </a:prstGeom>
          <a:noFill/>
          <a:ln/>
        </p:spPr>
        <p:txBody>
          <a:bodyPr wrap="square" rtlCol="0" anchor="ctr"/>
          <a:lstStyle/>
          <a:p>
            <a:pPr defTabSz="685800"/>
            <a:r>
              <a:rPr lang="en-US" sz="1350" dirty="0">
                <a:solidFill>
                  <a:srgbClr val="1B2733"/>
                </a:solidFill>
                <a:latin typeface="Calibri" pitchFamily="34" charset="0"/>
                <a:ea typeface="Calibri" pitchFamily="34" charset="-122"/>
                <a:cs typeface="Calibri" pitchFamily="34" charset="-120"/>
              </a:rPr>
              <a:t>With no receipts, the credit you get is a guess. And the guess is always low.</a:t>
            </a:r>
            <a:endParaRPr lang="en-US" sz="1350" dirty="0">
              <a:solidFill>
                <a:prstClr val="black"/>
              </a:solidFill>
              <a:latin typeface="Calibri" panose="020F0502020204030204"/>
            </a:endParaRPr>
          </a:p>
        </p:txBody>
      </p:sp>
      <p:sp>
        <p:nvSpPr>
          <p:cNvPr id="12" name="Text 10"/>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3" name="Text 11"/>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7</a:t>
            </a:r>
            <a:endParaRPr lang="en-US" sz="750" dirty="0">
              <a:solidFill>
                <a:prstClr val="black"/>
              </a:solidFill>
              <a:latin typeface="Calibri" panose="020F05020202040302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CAUSE</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Why the guess lands low</a:t>
            </a:r>
            <a:endParaRPr lang="en-US" sz="2475" dirty="0">
              <a:solidFill>
                <a:prstClr val="black"/>
              </a:solidFill>
              <a:latin typeface="Calibri" panose="020F0502020204030204"/>
            </a:endParaRPr>
          </a:p>
        </p:txBody>
      </p:sp>
      <p:sp>
        <p:nvSpPr>
          <p:cNvPr id="4" name="Text 2"/>
          <p:cNvSpPr/>
          <p:nvPr/>
        </p:nvSpPr>
        <p:spPr>
          <a:xfrm>
            <a:off x="617220" y="1200150"/>
            <a:ext cx="7886700" cy="41148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Your manager isn't blind or malicious. They're reconstructing your year from fragments — and the fragments are biased.</a:t>
            </a:r>
            <a:endParaRPr lang="en-US" sz="1275" dirty="0">
              <a:solidFill>
                <a:prstClr val="black"/>
              </a:solidFill>
              <a:latin typeface="Calibri" panose="020F0502020204030204"/>
            </a:endParaRPr>
          </a:p>
        </p:txBody>
      </p:sp>
      <p:sp>
        <p:nvSpPr>
          <p:cNvPr id="5" name="Shape 3"/>
          <p:cNvSpPr/>
          <p:nvPr/>
        </p:nvSpPr>
        <p:spPr>
          <a:xfrm>
            <a:off x="651510" y="1748790"/>
            <a:ext cx="3806190" cy="1165860"/>
          </a:xfrm>
          <a:prstGeom prst="roundRect">
            <a:avLst>
              <a:gd name="adj" fmla="val 529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Shape 4"/>
          <p:cNvSpPr/>
          <p:nvPr/>
        </p:nvSpPr>
        <p:spPr>
          <a:xfrm>
            <a:off x="891540" y="1954530"/>
            <a:ext cx="342900" cy="6858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891540" y="2057400"/>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They run on memory</a:t>
            </a:r>
            <a:endParaRPr lang="en-US" sz="1275" dirty="0">
              <a:solidFill>
                <a:prstClr val="black"/>
              </a:solidFill>
              <a:latin typeface="Calibri" panose="020F0502020204030204"/>
            </a:endParaRPr>
          </a:p>
        </p:txBody>
      </p:sp>
      <p:sp>
        <p:nvSpPr>
          <p:cNvPr id="8" name="Text 6"/>
          <p:cNvSpPr/>
          <p:nvPr/>
        </p:nvSpPr>
        <p:spPr>
          <a:xfrm>
            <a:off x="891540" y="2352294"/>
            <a:ext cx="3326130" cy="51435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Nobody keeps a record of your contribution. At review time they reconstruct it — and memory is a terrible archive.</a:t>
            </a:r>
            <a:endParaRPr lang="en-US" sz="1013" dirty="0">
              <a:solidFill>
                <a:prstClr val="black"/>
              </a:solidFill>
              <a:latin typeface="Calibri" panose="020F0502020204030204"/>
            </a:endParaRPr>
          </a:p>
        </p:txBody>
      </p:sp>
      <p:sp>
        <p:nvSpPr>
          <p:cNvPr id="9" name="Shape 7"/>
          <p:cNvSpPr/>
          <p:nvPr/>
        </p:nvSpPr>
        <p:spPr>
          <a:xfrm>
            <a:off x="4663440" y="1748790"/>
            <a:ext cx="3806190" cy="1165860"/>
          </a:xfrm>
          <a:prstGeom prst="roundRect">
            <a:avLst>
              <a:gd name="adj" fmla="val 529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0" name="Shape 8"/>
          <p:cNvSpPr/>
          <p:nvPr/>
        </p:nvSpPr>
        <p:spPr>
          <a:xfrm>
            <a:off x="4903470" y="1954530"/>
            <a:ext cx="342900" cy="6858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1" name="Text 9"/>
          <p:cNvSpPr/>
          <p:nvPr/>
        </p:nvSpPr>
        <p:spPr>
          <a:xfrm>
            <a:off x="4903470" y="2057400"/>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Visible beats valuable</a:t>
            </a:r>
            <a:endParaRPr lang="en-US" sz="1275" dirty="0">
              <a:solidFill>
                <a:prstClr val="black"/>
              </a:solidFill>
              <a:latin typeface="Calibri" panose="020F0502020204030204"/>
            </a:endParaRPr>
          </a:p>
        </p:txBody>
      </p:sp>
      <p:sp>
        <p:nvSpPr>
          <p:cNvPr id="12" name="Text 10"/>
          <p:cNvSpPr/>
          <p:nvPr/>
        </p:nvSpPr>
        <p:spPr>
          <a:xfrm>
            <a:off x="4903470" y="2352294"/>
            <a:ext cx="3326130" cy="51435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The loud deploy gets remembered. The outage you quietly prevented never existed to anyone but you.</a:t>
            </a:r>
            <a:endParaRPr lang="en-US" sz="1013" dirty="0">
              <a:solidFill>
                <a:prstClr val="black"/>
              </a:solidFill>
              <a:latin typeface="Calibri" panose="020F0502020204030204"/>
            </a:endParaRPr>
          </a:p>
        </p:txBody>
      </p:sp>
      <p:sp>
        <p:nvSpPr>
          <p:cNvPr id="13" name="Shape 11"/>
          <p:cNvSpPr/>
          <p:nvPr/>
        </p:nvSpPr>
        <p:spPr>
          <a:xfrm>
            <a:off x="651510" y="3017520"/>
            <a:ext cx="3806190" cy="1165860"/>
          </a:xfrm>
          <a:prstGeom prst="roundRect">
            <a:avLst>
              <a:gd name="adj" fmla="val 529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4" name="Shape 12"/>
          <p:cNvSpPr/>
          <p:nvPr/>
        </p:nvSpPr>
        <p:spPr>
          <a:xfrm>
            <a:off x="891540" y="3223260"/>
            <a:ext cx="342900" cy="6858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891540" y="3326130"/>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Recent beats important</a:t>
            </a:r>
            <a:endParaRPr lang="en-US" sz="1275" dirty="0">
              <a:solidFill>
                <a:prstClr val="black"/>
              </a:solidFill>
              <a:latin typeface="Calibri" panose="020F0502020204030204"/>
            </a:endParaRPr>
          </a:p>
        </p:txBody>
      </p:sp>
      <p:sp>
        <p:nvSpPr>
          <p:cNvPr id="16" name="Text 14"/>
          <p:cNvSpPr/>
          <p:nvPr/>
        </p:nvSpPr>
        <p:spPr>
          <a:xfrm>
            <a:off x="891540" y="3621024"/>
            <a:ext cx="3326130" cy="51435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Last month outweighs last spring. Your best work ages out of the story before the story gets told.</a:t>
            </a:r>
            <a:endParaRPr lang="en-US" sz="1013" dirty="0">
              <a:solidFill>
                <a:prstClr val="black"/>
              </a:solidFill>
              <a:latin typeface="Calibri" panose="020F0502020204030204"/>
            </a:endParaRPr>
          </a:p>
        </p:txBody>
      </p:sp>
      <p:sp>
        <p:nvSpPr>
          <p:cNvPr id="17" name="Shape 15"/>
          <p:cNvSpPr/>
          <p:nvPr/>
        </p:nvSpPr>
        <p:spPr>
          <a:xfrm>
            <a:off x="4663440" y="3017520"/>
            <a:ext cx="3806190" cy="1165860"/>
          </a:xfrm>
          <a:prstGeom prst="roundRect">
            <a:avLst>
              <a:gd name="adj" fmla="val 529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8" name="Shape 16"/>
          <p:cNvSpPr/>
          <p:nvPr/>
        </p:nvSpPr>
        <p:spPr>
          <a:xfrm>
            <a:off x="4903470" y="3223260"/>
            <a:ext cx="342900" cy="6858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9" name="Text 17"/>
          <p:cNvSpPr/>
          <p:nvPr/>
        </p:nvSpPr>
        <p:spPr>
          <a:xfrm>
            <a:off x="4903470" y="3326130"/>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Silence reads as nothing</a:t>
            </a:r>
            <a:endParaRPr lang="en-US" sz="1275" dirty="0">
              <a:solidFill>
                <a:prstClr val="black"/>
              </a:solidFill>
              <a:latin typeface="Calibri" panose="020F0502020204030204"/>
            </a:endParaRPr>
          </a:p>
        </p:txBody>
      </p:sp>
      <p:sp>
        <p:nvSpPr>
          <p:cNvPr id="20" name="Text 18"/>
          <p:cNvSpPr/>
          <p:nvPr/>
        </p:nvSpPr>
        <p:spPr>
          <a:xfrm>
            <a:off x="4903470" y="3621024"/>
            <a:ext cx="3326130" cy="51435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No evidence doesn't get scored as unknown. It gets scored as zero.</a:t>
            </a:r>
            <a:endParaRPr lang="en-US" sz="1013" dirty="0">
              <a:solidFill>
                <a:prstClr val="black"/>
              </a:solidFill>
              <a:latin typeface="Calibri" panose="020F0502020204030204"/>
            </a:endParaRPr>
          </a:p>
        </p:txBody>
      </p:sp>
      <p:sp>
        <p:nvSpPr>
          <p:cNvPr id="21" name="Text 19"/>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2" name="Text 20"/>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8</a:t>
            </a:r>
            <a:endParaRPr lang="en-US" sz="750" dirty="0">
              <a:solidFill>
                <a:prstClr val="black"/>
              </a:solidFill>
              <a:latin typeface="Calibri" panose="020F05020202040302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FFD915"/>
                </a:solidFill>
                <a:latin typeface="Calibri" pitchFamily="34" charset="0"/>
                <a:ea typeface="Calibri" pitchFamily="34" charset="-122"/>
                <a:cs typeface="Calibri" pitchFamily="34" charset="-120"/>
              </a:rPr>
              <a:t>WHY NOW</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00" b="1" dirty="0">
                <a:solidFill>
                  <a:srgbClr val="FFFFFF"/>
                </a:solidFill>
                <a:latin typeface="Cambria" pitchFamily="34" charset="0"/>
                <a:ea typeface="Cambria" pitchFamily="34" charset="-122"/>
                <a:cs typeface="Cambria" pitchFamily="34" charset="-120"/>
              </a:rPr>
              <a:t>This was always true. Here's why it suddenly costs you.</a:t>
            </a:r>
            <a:endParaRPr lang="en-US" sz="2400" dirty="0">
              <a:solidFill>
                <a:prstClr val="black"/>
              </a:solidFill>
              <a:latin typeface="Calibri" panose="020F0502020204030204"/>
            </a:endParaRPr>
          </a:p>
        </p:txBody>
      </p:sp>
      <p:sp>
        <p:nvSpPr>
          <p:cNvPr id="4" name="Shape 2"/>
          <p:cNvSpPr/>
          <p:nvPr/>
        </p:nvSpPr>
        <p:spPr>
          <a:xfrm>
            <a:off x="617220" y="1508760"/>
            <a:ext cx="2537460" cy="1988820"/>
          </a:xfrm>
          <a:prstGeom prst="roundRect">
            <a:avLst>
              <a:gd name="adj" fmla="val 3448"/>
            </a:avLst>
          </a:prstGeom>
          <a:solidFill>
            <a:srgbClr val="1E4160"/>
          </a:solidFill>
          <a:ln/>
        </p:spPr>
        <p:txBody>
          <a:bodyPr/>
          <a:lstStyle/>
          <a:p>
            <a:pPr defTabSz="685800"/>
            <a:endParaRPr lang="en-US" sz="1350">
              <a:solidFill>
                <a:prstClr val="black"/>
              </a:solidFill>
              <a:latin typeface="Calibri" panose="020F0502020204030204"/>
            </a:endParaRPr>
          </a:p>
        </p:txBody>
      </p:sp>
      <p:sp>
        <p:nvSpPr>
          <p:cNvPr id="5" name="Shape 3"/>
          <p:cNvSpPr/>
          <p:nvPr/>
        </p:nvSpPr>
        <p:spPr>
          <a:xfrm>
            <a:off x="857250" y="1748790"/>
            <a:ext cx="377190" cy="75438"/>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857250" y="1920240"/>
            <a:ext cx="2091690" cy="617220"/>
          </a:xfrm>
          <a:prstGeom prst="rect">
            <a:avLst/>
          </a:prstGeom>
          <a:noFill/>
          <a:ln/>
        </p:spPr>
        <p:txBody>
          <a:bodyPr wrap="square" rtlCol="0" anchor="ctr"/>
          <a:lstStyle/>
          <a:p>
            <a:pPr defTabSz="685800"/>
            <a:r>
              <a:rPr lang="en-US" sz="1350" b="1" dirty="0">
                <a:solidFill>
                  <a:srgbClr val="FFD915"/>
                </a:solidFill>
                <a:latin typeface="Calibri" pitchFamily="34" charset="0"/>
                <a:ea typeface="Calibri" pitchFamily="34" charset="-122"/>
                <a:cs typeface="Calibri" pitchFamily="34" charset="-120"/>
              </a:rPr>
              <a:t>The market corrected</a:t>
            </a:r>
            <a:endParaRPr lang="en-US" sz="1350" dirty="0">
              <a:solidFill>
                <a:prstClr val="black"/>
              </a:solidFill>
              <a:latin typeface="Calibri" panose="020F0502020204030204"/>
            </a:endParaRPr>
          </a:p>
        </p:txBody>
      </p:sp>
      <p:sp>
        <p:nvSpPr>
          <p:cNvPr id="7" name="Text 5"/>
          <p:cNvSpPr/>
          <p:nvPr/>
        </p:nvSpPr>
        <p:spPr>
          <a:xfrm>
            <a:off x="857250" y="2571750"/>
            <a:ext cx="2091690" cy="891540"/>
          </a:xfrm>
          <a:prstGeom prst="rect">
            <a:avLst/>
          </a:prstGeom>
          <a:noFill/>
          <a:ln/>
        </p:spPr>
        <p:txBody>
          <a:bodyPr wrap="square" rtlCol="0" anchor="ctr"/>
          <a:lstStyle/>
          <a:p>
            <a:pPr defTabSz="685800"/>
            <a:r>
              <a:rPr lang="en-US" sz="1088" dirty="0">
                <a:solidFill>
                  <a:srgbClr val="E4ECF4"/>
                </a:solidFill>
                <a:latin typeface="Calibri" pitchFamily="34" charset="0"/>
                <a:ea typeface="Calibri" pitchFamily="34" charset="-122"/>
                <a:cs typeface="Calibri" pitchFamily="34" charset="-120"/>
              </a:rPr>
              <a:t>Post-pandemic hiring pulled back. “Good at my job” stopped feeling like enough.</a:t>
            </a:r>
            <a:endParaRPr lang="en-US" sz="1088" dirty="0">
              <a:solidFill>
                <a:prstClr val="black"/>
              </a:solidFill>
              <a:latin typeface="Calibri" panose="020F0502020204030204"/>
            </a:endParaRPr>
          </a:p>
        </p:txBody>
      </p:sp>
      <p:sp>
        <p:nvSpPr>
          <p:cNvPr id="8" name="Shape 6"/>
          <p:cNvSpPr/>
          <p:nvPr/>
        </p:nvSpPr>
        <p:spPr>
          <a:xfrm>
            <a:off x="3291840" y="1508760"/>
            <a:ext cx="2537460" cy="1988820"/>
          </a:xfrm>
          <a:prstGeom prst="roundRect">
            <a:avLst>
              <a:gd name="adj" fmla="val 3448"/>
            </a:avLst>
          </a:prstGeom>
          <a:solidFill>
            <a:srgbClr val="1E4160"/>
          </a:solidFill>
          <a:ln/>
        </p:spPr>
        <p:txBody>
          <a:bodyPr/>
          <a:lstStyle/>
          <a:p>
            <a:pPr defTabSz="685800"/>
            <a:endParaRPr lang="en-US" sz="1350">
              <a:solidFill>
                <a:prstClr val="black"/>
              </a:solidFill>
              <a:latin typeface="Calibri" panose="020F0502020204030204"/>
            </a:endParaRPr>
          </a:p>
        </p:txBody>
      </p:sp>
      <p:sp>
        <p:nvSpPr>
          <p:cNvPr id="9" name="Shape 7"/>
          <p:cNvSpPr/>
          <p:nvPr/>
        </p:nvSpPr>
        <p:spPr>
          <a:xfrm>
            <a:off x="3531870" y="1748790"/>
            <a:ext cx="377190" cy="75438"/>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0" name="Text 8"/>
          <p:cNvSpPr/>
          <p:nvPr/>
        </p:nvSpPr>
        <p:spPr>
          <a:xfrm>
            <a:off x="3531870" y="1920240"/>
            <a:ext cx="2091690" cy="617220"/>
          </a:xfrm>
          <a:prstGeom prst="rect">
            <a:avLst/>
          </a:prstGeom>
          <a:noFill/>
          <a:ln/>
        </p:spPr>
        <p:txBody>
          <a:bodyPr wrap="square" rtlCol="0" anchor="ctr"/>
          <a:lstStyle/>
          <a:p>
            <a:pPr defTabSz="685800"/>
            <a:r>
              <a:rPr lang="en-US" sz="1350" b="1" dirty="0">
                <a:solidFill>
                  <a:srgbClr val="FFD915"/>
                </a:solidFill>
                <a:latin typeface="Calibri" pitchFamily="34" charset="0"/>
                <a:ea typeface="Calibri" pitchFamily="34" charset="-122"/>
                <a:cs typeface="Calibri" pitchFamily="34" charset="-120"/>
              </a:rPr>
              <a:t>The field got crowded</a:t>
            </a:r>
            <a:endParaRPr lang="en-US" sz="1350" dirty="0">
              <a:solidFill>
                <a:prstClr val="black"/>
              </a:solidFill>
              <a:latin typeface="Calibri" panose="020F0502020204030204"/>
            </a:endParaRPr>
          </a:p>
        </p:txBody>
      </p:sp>
      <p:sp>
        <p:nvSpPr>
          <p:cNvPr id="11" name="Text 9"/>
          <p:cNvSpPr/>
          <p:nvPr/>
        </p:nvSpPr>
        <p:spPr>
          <a:xfrm>
            <a:off x="3531870" y="2571750"/>
            <a:ext cx="2091690" cy="891540"/>
          </a:xfrm>
          <a:prstGeom prst="rect">
            <a:avLst/>
          </a:prstGeom>
          <a:noFill/>
          <a:ln/>
        </p:spPr>
        <p:txBody>
          <a:bodyPr wrap="square" rtlCol="0" anchor="ctr"/>
          <a:lstStyle/>
          <a:p>
            <a:pPr defTabSz="685800"/>
            <a:r>
              <a:rPr lang="en-US" sz="1088" dirty="0">
                <a:solidFill>
                  <a:srgbClr val="E4ECF4"/>
                </a:solidFill>
                <a:latin typeface="Calibri" pitchFamily="34" charset="0"/>
                <a:ea typeface="Calibri" pitchFamily="34" charset="-122"/>
                <a:cs typeface="Calibri" pitchFamily="34" charset="-120"/>
              </a:rPr>
              <a:t>A flood of new, lower-skill devs. More noise between you and the people deciding.</a:t>
            </a:r>
            <a:endParaRPr lang="en-US" sz="1088" dirty="0">
              <a:solidFill>
                <a:prstClr val="black"/>
              </a:solidFill>
              <a:latin typeface="Calibri" panose="020F0502020204030204"/>
            </a:endParaRPr>
          </a:p>
        </p:txBody>
      </p:sp>
      <p:sp>
        <p:nvSpPr>
          <p:cNvPr id="12" name="Shape 10"/>
          <p:cNvSpPr/>
          <p:nvPr/>
        </p:nvSpPr>
        <p:spPr>
          <a:xfrm>
            <a:off x="5966460" y="1508760"/>
            <a:ext cx="2537460" cy="1988820"/>
          </a:xfrm>
          <a:prstGeom prst="roundRect">
            <a:avLst>
              <a:gd name="adj" fmla="val 3448"/>
            </a:avLst>
          </a:prstGeom>
          <a:solidFill>
            <a:srgbClr val="1E4160"/>
          </a:solidFill>
          <a:ln/>
        </p:spPr>
        <p:txBody>
          <a:bodyPr/>
          <a:lstStyle/>
          <a:p>
            <a:pPr defTabSz="685800"/>
            <a:endParaRPr lang="en-US" sz="1350">
              <a:solidFill>
                <a:prstClr val="black"/>
              </a:solidFill>
              <a:latin typeface="Calibri" panose="020F0502020204030204"/>
            </a:endParaRPr>
          </a:p>
        </p:txBody>
      </p:sp>
      <p:sp>
        <p:nvSpPr>
          <p:cNvPr id="13" name="Shape 11"/>
          <p:cNvSpPr/>
          <p:nvPr/>
        </p:nvSpPr>
        <p:spPr>
          <a:xfrm>
            <a:off x="6206490" y="1748790"/>
            <a:ext cx="377190" cy="75438"/>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4" name="Text 12"/>
          <p:cNvSpPr/>
          <p:nvPr/>
        </p:nvSpPr>
        <p:spPr>
          <a:xfrm>
            <a:off x="6206490" y="1920240"/>
            <a:ext cx="2091690" cy="617220"/>
          </a:xfrm>
          <a:prstGeom prst="rect">
            <a:avLst/>
          </a:prstGeom>
          <a:noFill/>
          <a:ln/>
        </p:spPr>
        <p:txBody>
          <a:bodyPr wrap="square" rtlCol="0" anchor="ctr"/>
          <a:lstStyle/>
          <a:p>
            <a:pPr defTabSz="685800"/>
            <a:r>
              <a:rPr lang="en-US" sz="1350" b="1" dirty="0">
                <a:solidFill>
                  <a:srgbClr val="FFD915"/>
                </a:solidFill>
                <a:latin typeface="Calibri" pitchFamily="34" charset="0"/>
                <a:ea typeface="Calibri" pitchFamily="34" charset="-122"/>
                <a:cs typeface="Calibri" pitchFamily="34" charset="-120"/>
              </a:rPr>
              <a:t>AI commoditized output</a:t>
            </a:r>
            <a:endParaRPr lang="en-US" sz="1350" dirty="0">
              <a:solidFill>
                <a:prstClr val="black"/>
              </a:solidFill>
              <a:latin typeface="Calibri" panose="020F0502020204030204"/>
            </a:endParaRPr>
          </a:p>
        </p:txBody>
      </p:sp>
      <p:sp>
        <p:nvSpPr>
          <p:cNvPr id="15" name="Text 13"/>
          <p:cNvSpPr/>
          <p:nvPr/>
        </p:nvSpPr>
        <p:spPr>
          <a:xfrm>
            <a:off x="6206490" y="2571750"/>
            <a:ext cx="2091690" cy="891540"/>
          </a:xfrm>
          <a:prstGeom prst="rect">
            <a:avLst/>
          </a:prstGeom>
          <a:noFill/>
          <a:ln/>
        </p:spPr>
        <p:txBody>
          <a:bodyPr wrap="square" rtlCol="0" anchor="ctr"/>
          <a:lstStyle/>
          <a:p>
            <a:pPr defTabSz="685800"/>
            <a:r>
              <a:rPr lang="en-US" sz="1088" dirty="0">
                <a:solidFill>
                  <a:srgbClr val="E4ECF4"/>
                </a:solidFill>
                <a:latin typeface="Calibri" pitchFamily="34" charset="0"/>
                <a:ea typeface="Calibri" pitchFamily="34" charset="-122"/>
                <a:cs typeface="Calibri" pitchFamily="34" charset="-120"/>
              </a:rPr>
              <a:t>If “I write good code” was your moat, it just got a lot shallower.</a:t>
            </a:r>
            <a:endParaRPr lang="en-US" sz="1088" dirty="0">
              <a:solidFill>
                <a:prstClr val="black"/>
              </a:solidFill>
              <a:latin typeface="Calibri" panose="020F0502020204030204"/>
            </a:endParaRPr>
          </a:p>
        </p:txBody>
      </p:sp>
      <p:sp>
        <p:nvSpPr>
          <p:cNvPr id="16" name="Text 14"/>
          <p:cNvSpPr/>
          <p:nvPr/>
        </p:nvSpPr>
        <p:spPr>
          <a:xfrm>
            <a:off x="617220" y="3806190"/>
            <a:ext cx="7818120" cy="480060"/>
          </a:xfrm>
          <a:prstGeom prst="rect">
            <a:avLst/>
          </a:prstGeom>
          <a:noFill/>
          <a:ln/>
        </p:spPr>
        <p:txBody>
          <a:bodyPr wrap="square" rtlCol="0" anchor="ctr"/>
          <a:lstStyle/>
          <a:p>
            <a:pPr defTabSz="685800"/>
            <a:r>
              <a:rPr lang="en-US" sz="1575" b="1" i="1" dirty="0">
                <a:solidFill>
                  <a:srgbClr val="FFD915"/>
                </a:solidFill>
                <a:latin typeface="Cambria" pitchFamily="34" charset="0"/>
                <a:ea typeface="Cambria" pitchFamily="34" charset="-122"/>
                <a:cs typeface="Cambria" pitchFamily="34" charset="-120"/>
              </a:rPr>
              <a:t>The Receipt Gap was survivable when the market was hot. It isn't anymore.</a:t>
            </a:r>
            <a:endParaRPr lang="en-US" sz="1575" dirty="0">
              <a:solidFill>
                <a:prstClr val="black"/>
              </a:solidFill>
              <a:latin typeface="Calibri" panose="020F0502020204030204"/>
            </a:endParaRPr>
          </a:p>
        </p:txBody>
      </p:sp>
      <p:sp>
        <p:nvSpPr>
          <p:cNvPr id="17" name="Shape 15"/>
          <p:cNvSpPr/>
          <p:nvPr/>
        </p:nvSpPr>
        <p:spPr>
          <a:xfrm>
            <a:off x="8161020"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8" name="Shape 16"/>
          <p:cNvSpPr/>
          <p:nvPr/>
        </p:nvSpPr>
        <p:spPr>
          <a:xfrm>
            <a:off x="8380476"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9" name="Shape 17"/>
          <p:cNvSpPr/>
          <p:nvPr/>
        </p:nvSpPr>
        <p:spPr>
          <a:xfrm>
            <a:off x="8599932"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20" name="Shape 18"/>
          <p:cNvSpPr/>
          <p:nvPr/>
        </p:nvSpPr>
        <p:spPr>
          <a:xfrm>
            <a:off x="8161020"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21" name="Shape 19"/>
          <p:cNvSpPr/>
          <p:nvPr/>
        </p:nvSpPr>
        <p:spPr>
          <a:xfrm>
            <a:off x="8380476"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22" name="Shape 20"/>
          <p:cNvSpPr/>
          <p:nvPr/>
        </p:nvSpPr>
        <p:spPr>
          <a:xfrm>
            <a:off x="8599932"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OLD ESCAPE HATCH</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“I'll just get another job”</a:t>
            </a:r>
            <a:endParaRPr lang="en-US" sz="2475" dirty="0">
              <a:solidFill>
                <a:prstClr val="black"/>
              </a:solidFill>
              <a:latin typeface="Calibri" panose="020F0502020204030204"/>
            </a:endParaRPr>
          </a:p>
        </p:txBody>
      </p:sp>
      <p:sp>
        <p:nvSpPr>
          <p:cNvPr id="4" name="Text 2"/>
          <p:cNvSpPr/>
          <p:nvPr/>
        </p:nvSpPr>
        <p:spPr>
          <a:xfrm>
            <a:off x="617220" y="1200150"/>
            <a:ext cx="7886700" cy="41148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That was the fallback. Update the resume, apply out, let the market re-price you. Here's why it stopped working.</a:t>
            </a:r>
            <a:endParaRPr lang="en-US" sz="1275" dirty="0">
              <a:solidFill>
                <a:prstClr val="black"/>
              </a:solidFill>
              <a:latin typeface="Calibri" panose="020F0502020204030204"/>
            </a:endParaRPr>
          </a:p>
        </p:txBody>
      </p:sp>
      <p:sp>
        <p:nvSpPr>
          <p:cNvPr id="5" name="Text 3"/>
          <p:cNvSpPr/>
          <p:nvPr/>
        </p:nvSpPr>
        <p:spPr>
          <a:xfrm>
            <a:off x="651510" y="1783080"/>
            <a:ext cx="617220" cy="582930"/>
          </a:xfrm>
          <a:prstGeom prst="rect">
            <a:avLst/>
          </a:prstGeom>
          <a:noFill/>
          <a:ln/>
        </p:spPr>
        <p:txBody>
          <a:bodyPr wrap="square" rtlCol="0" anchor="ctr"/>
          <a:lstStyle/>
          <a:p>
            <a:pPr defTabSz="685800"/>
            <a:r>
              <a:rPr lang="en-US" sz="1950" b="1" dirty="0">
                <a:solidFill>
                  <a:srgbClr val="C9A800"/>
                </a:solidFill>
                <a:latin typeface="Cambria" pitchFamily="34" charset="0"/>
                <a:ea typeface="Cambria" pitchFamily="34" charset="-122"/>
                <a:cs typeface="Cambria" pitchFamily="34" charset="-120"/>
              </a:rPr>
              <a:t>01</a:t>
            </a:r>
            <a:endParaRPr lang="en-US" sz="1950" dirty="0">
              <a:solidFill>
                <a:prstClr val="black"/>
              </a:solidFill>
              <a:latin typeface="Calibri" panose="020F0502020204030204"/>
            </a:endParaRPr>
          </a:p>
        </p:txBody>
      </p:sp>
      <p:sp>
        <p:nvSpPr>
          <p:cNvPr id="6" name="Text 4"/>
          <p:cNvSpPr/>
          <p:nvPr/>
        </p:nvSpPr>
        <p:spPr>
          <a:xfrm>
            <a:off x="1371600" y="1783080"/>
            <a:ext cx="2948940" cy="582930"/>
          </a:xfrm>
          <a:prstGeom prst="rect">
            <a:avLst/>
          </a:prstGeom>
          <a:noFill/>
          <a:ln/>
        </p:spPr>
        <p:txBody>
          <a:bodyPr wrap="square" rtlCol="0" anchor="ctr"/>
          <a:lstStyle/>
          <a:p>
            <a:pPr defTabSz="685800"/>
            <a:r>
              <a:rPr lang="en-US" sz="1350" b="1" dirty="0">
                <a:solidFill>
                  <a:srgbClr val="173451"/>
                </a:solidFill>
                <a:latin typeface="Calibri" pitchFamily="34" charset="0"/>
                <a:ea typeface="Calibri" pitchFamily="34" charset="-122"/>
                <a:cs typeface="Calibri" pitchFamily="34" charset="-120"/>
              </a:rPr>
              <a:t>Your resume lists skills</a:t>
            </a:r>
            <a:endParaRPr lang="en-US" sz="1350" dirty="0">
              <a:solidFill>
                <a:prstClr val="black"/>
              </a:solidFill>
              <a:latin typeface="Calibri" panose="020F0502020204030204"/>
            </a:endParaRPr>
          </a:p>
        </p:txBody>
      </p:sp>
      <p:sp>
        <p:nvSpPr>
          <p:cNvPr id="7" name="Text 5"/>
          <p:cNvSpPr/>
          <p:nvPr/>
        </p:nvSpPr>
        <p:spPr>
          <a:xfrm>
            <a:off x="4457700" y="1783080"/>
            <a:ext cx="4046220" cy="582930"/>
          </a:xfrm>
          <a:prstGeom prst="rect">
            <a:avLst/>
          </a:prstGeom>
          <a:noFill/>
          <a:ln/>
        </p:spPr>
        <p:txBody>
          <a:bodyPr wrap="square" rtlCol="0" anchor="ctr"/>
          <a:lstStyle/>
          <a:p>
            <a:pPr defTabSz="685800"/>
            <a:r>
              <a:rPr lang="en-US" sz="1125" dirty="0">
                <a:solidFill>
                  <a:srgbClr val="5C6B7A"/>
                </a:solidFill>
                <a:latin typeface="Calibri" pitchFamily="34" charset="0"/>
                <a:ea typeface="Calibri" pitchFamily="34" charset="-122"/>
                <a:cs typeface="Calibri" pitchFamily="34" charset="-120"/>
              </a:rPr>
              <a:t>So does everyone else's. Skills are the entry ticket — they don't separate you from 400 other applicants.</a:t>
            </a:r>
            <a:endParaRPr lang="en-US" sz="1125" dirty="0">
              <a:solidFill>
                <a:prstClr val="black"/>
              </a:solidFill>
              <a:latin typeface="Calibri" panose="020F0502020204030204"/>
            </a:endParaRPr>
          </a:p>
        </p:txBody>
      </p:sp>
      <p:sp>
        <p:nvSpPr>
          <p:cNvPr id="8" name="Text 6"/>
          <p:cNvSpPr/>
          <p:nvPr/>
        </p:nvSpPr>
        <p:spPr>
          <a:xfrm>
            <a:off x="651510" y="2571750"/>
            <a:ext cx="617220" cy="582930"/>
          </a:xfrm>
          <a:prstGeom prst="rect">
            <a:avLst/>
          </a:prstGeom>
          <a:noFill/>
          <a:ln/>
        </p:spPr>
        <p:txBody>
          <a:bodyPr wrap="square" rtlCol="0" anchor="ctr"/>
          <a:lstStyle/>
          <a:p>
            <a:pPr defTabSz="685800"/>
            <a:r>
              <a:rPr lang="en-US" sz="1950" b="1" dirty="0">
                <a:solidFill>
                  <a:srgbClr val="C9A800"/>
                </a:solidFill>
                <a:latin typeface="Cambria" pitchFamily="34" charset="0"/>
                <a:ea typeface="Cambria" pitchFamily="34" charset="-122"/>
                <a:cs typeface="Cambria" pitchFamily="34" charset="-120"/>
              </a:rPr>
              <a:t>02</a:t>
            </a:r>
            <a:endParaRPr lang="en-US" sz="1950" dirty="0">
              <a:solidFill>
                <a:prstClr val="black"/>
              </a:solidFill>
              <a:latin typeface="Calibri" panose="020F0502020204030204"/>
            </a:endParaRPr>
          </a:p>
        </p:txBody>
      </p:sp>
      <p:sp>
        <p:nvSpPr>
          <p:cNvPr id="9" name="Text 7"/>
          <p:cNvSpPr/>
          <p:nvPr/>
        </p:nvSpPr>
        <p:spPr>
          <a:xfrm>
            <a:off x="1371600" y="2571750"/>
            <a:ext cx="2948940" cy="582930"/>
          </a:xfrm>
          <a:prstGeom prst="rect">
            <a:avLst/>
          </a:prstGeom>
          <a:noFill/>
          <a:ln/>
        </p:spPr>
        <p:txBody>
          <a:bodyPr wrap="square" rtlCol="0" anchor="ctr"/>
          <a:lstStyle/>
          <a:p>
            <a:pPr defTabSz="685800"/>
            <a:r>
              <a:rPr lang="en-US" sz="1350" b="1" dirty="0">
                <a:solidFill>
                  <a:srgbClr val="173451"/>
                </a:solidFill>
                <a:latin typeface="Calibri" pitchFamily="34" charset="0"/>
                <a:ea typeface="Calibri" pitchFamily="34" charset="-122"/>
                <a:cs typeface="Calibri" pitchFamily="34" charset="-120"/>
              </a:rPr>
              <a:t>Code skill is commoditized</a:t>
            </a:r>
            <a:endParaRPr lang="en-US" sz="1350" dirty="0">
              <a:solidFill>
                <a:prstClr val="black"/>
              </a:solidFill>
              <a:latin typeface="Calibri" panose="020F0502020204030204"/>
            </a:endParaRPr>
          </a:p>
        </p:txBody>
      </p:sp>
      <p:sp>
        <p:nvSpPr>
          <p:cNvPr id="10" name="Text 8"/>
          <p:cNvSpPr/>
          <p:nvPr/>
        </p:nvSpPr>
        <p:spPr>
          <a:xfrm>
            <a:off x="4457700" y="2571750"/>
            <a:ext cx="4046220" cy="582930"/>
          </a:xfrm>
          <a:prstGeom prst="rect">
            <a:avLst/>
          </a:prstGeom>
          <a:noFill/>
          <a:ln/>
        </p:spPr>
        <p:txBody>
          <a:bodyPr wrap="square" rtlCol="0" anchor="ctr"/>
          <a:lstStyle/>
          <a:p>
            <a:pPr defTabSz="685800"/>
            <a:r>
              <a:rPr lang="en-US" sz="1125" dirty="0">
                <a:solidFill>
                  <a:srgbClr val="5C6B7A"/>
                </a:solidFill>
                <a:latin typeface="Calibri" pitchFamily="34" charset="0"/>
                <a:ea typeface="Calibri" pitchFamily="34" charset="-122"/>
                <a:cs typeface="Calibri" pitchFamily="34" charset="-120"/>
              </a:rPr>
              <a:t>When AI writes competent code, “strong C# developer” stops being a differentiator on paper.</a:t>
            </a:r>
            <a:endParaRPr lang="en-US" sz="1125" dirty="0">
              <a:solidFill>
                <a:prstClr val="black"/>
              </a:solidFill>
              <a:latin typeface="Calibri" panose="020F0502020204030204"/>
            </a:endParaRPr>
          </a:p>
        </p:txBody>
      </p:sp>
      <p:sp>
        <p:nvSpPr>
          <p:cNvPr id="11" name="Text 9"/>
          <p:cNvSpPr/>
          <p:nvPr/>
        </p:nvSpPr>
        <p:spPr>
          <a:xfrm>
            <a:off x="651510" y="3360420"/>
            <a:ext cx="617220" cy="582930"/>
          </a:xfrm>
          <a:prstGeom prst="rect">
            <a:avLst/>
          </a:prstGeom>
          <a:noFill/>
          <a:ln/>
        </p:spPr>
        <p:txBody>
          <a:bodyPr wrap="square" rtlCol="0" anchor="ctr"/>
          <a:lstStyle/>
          <a:p>
            <a:pPr defTabSz="685800"/>
            <a:r>
              <a:rPr lang="en-US" sz="1950" b="1" dirty="0">
                <a:solidFill>
                  <a:srgbClr val="C9A800"/>
                </a:solidFill>
                <a:latin typeface="Cambria" pitchFamily="34" charset="0"/>
                <a:ea typeface="Cambria" pitchFamily="34" charset="-122"/>
                <a:cs typeface="Cambria" pitchFamily="34" charset="-120"/>
              </a:rPr>
              <a:t>03</a:t>
            </a:r>
            <a:endParaRPr lang="en-US" sz="1950" dirty="0">
              <a:solidFill>
                <a:prstClr val="black"/>
              </a:solidFill>
              <a:latin typeface="Calibri" panose="020F0502020204030204"/>
            </a:endParaRPr>
          </a:p>
        </p:txBody>
      </p:sp>
      <p:sp>
        <p:nvSpPr>
          <p:cNvPr id="12" name="Text 10"/>
          <p:cNvSpPr/>
          <p:nvPr/>
        </p:nvSpPr>
        <p:spPr>
          <a:xfrm>
            <a:off x="1371600" y="3360420"/>
            <a:ext cx="2948940" cy="582930"/>
          </a:xfrm>
          <a:prstGeom prst="rect">
            <a:avLst/>
          </a:prstGeom>
          <a:noFill/>
          <a:ln/>
        </p:spPr>
        <p:txBody>
          <a:bodyPr wrap="square" rtlCol="0" anchor="ctr"/>
          <a:lstStyle/>
          <a:p>
            <a:pPr defTabSz="685800"/>
            <a:r>
              <a:rPr lang="en-US" sz="1350" b="1" dirty="0">
                <a:solidFill>
                  <a:srgbClr val="173451"/>
                </a:solidFill>
                <a:latin typeface="Calibri" pitchFamily="34" charset="0"/>
                <a:ea typeface="Calibri" pitchFamily="34" charset="-122"/>
                <a:cs typeface="Calibri" pitchFamily="34" charset="-120"/>
              </a:rPr>
              <a:t>The filter never sees you</a:t>
            </a:r>
            <a:endParaRPr lang="en-US" sz="1350" dirty="0">
              <a:solidFill>
                <a:prstClr val="black"/>
              </a:solidFill>
              <a:latin typeface="Calibri" panose="020F0502020204030204"/>
            </a:endParaRPr>
          </a:p>
        </p:txBody>
      </p:sp>
      <p:sp>
        <p:nvSpPr>
          <p:cNvPr id="13" name="Text 11"/>
          <p:cNvSpPr/>
          <p:nvPr/>
        </p:nvSpPr>
        <p:spPr>
          <a:xfrm>
            <a:off x="4457700" y="3360420"/>
            <a:ext cx="4046220" cy="582930"/>
          </a:xfrm>
          <a:prstGeom prst="rect">
            <a:avLst/>
          </a:prstGeom>
          <a:noFill/>
          <a:ln/>
        </p:spPr>
        <p:txBody>
          <a:bodyPr wrap="square" rtlCol="0" anchor="ctr"/>
          <a:lstStyle/>
          <a:p>
            <a:pPr defTabSz="685800"/>
            <a:r>
              <a:rPr lang="en-US" sz="1125" dirty="0">
                <a:solidFill>
                  <a:srgbClr val="5C6B7A"/>
                </a:solidFill>
                <a:latin typeface="Calibri" pitchFamily="34" charset="0"/>
                <a:ea typeface="Calibri" pitchFamily="34" charset="-122"/>
                <a:cs typeface="Calibri" pitchFamily="34" charset="-120"/>
              </a:rPr>
              <a:t>Keywords, years, salary band. You're screened by proxies before a human reads a word.</a:t>
            </a:r>
            <a:endParaRPr lang="en-US" sz="1125" dirty="0">
              <a:solidFill>
                <a:prstClr val="black"/>
              </a:solidFill>
              <a:latin typeface="Calibri" panose="020F0502020204030204"/>
            </a:endParaRPr>
          </a:p>
        </p:txBody>
      </p:sp>
      <p:sp>
        <p:nvSpPr>
          <p:cNvPr id="14" name="Shape 12"/>
          <p:cNvSpPr/>
          <p:nvPr/>
        </p:nvSpPr>
        <p:spPr>
          <a:xfrm>
            <a:off x="651510" y="4217670"/>
            <a:ext cx="7818120" cy="480060"/>
          </a:xfrm>
          <a:prstGeom prst="roundRect">
            <a:avLst>
              <a:gd name="adj" fmla="val 11429"/>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857250" y="4217670"/>
            <a:ext cx="7543800" cy="480060"/>
          </a:xfrm>
          <a:prstGeom prst="rect">
            <a:avLst/>
          </a:prstGeom>
          <a:noFill/>
          <a:ln/>
        </p:spPr>
        <p:txBody>
          <a:bodyPr wrap="square" rtlCol="0" anchor="ctr"/>
          <a:lstStyle/>
          <a:p>
            <a:pPr defTabSz="685800"/>
            <a:r>
              <a:rPr lang="en-US" sz="1200" b="1" dirty="0">
                <a:solidFill>
                  <a:srgbClr val="1B2733"/>
                </a:solidFill>
                <a:latin typeface="Calibri" pitchFamily="34" charset="0"/>
                <a:ea typeface="Calibri" pitchFamily="34" charset="-122"/>
                <a:cs typeface="Calibri" pitchFamily="34" charset="-120"/>
              </a:rPr>
              <a:t>When code skill is commoditized, demonstrated value is the only differentiator left.</a:t>
            </a:r>
            <a:endParaRPr lang="en-US" sz="1200" dirty="0">
              <a:solidFill>
                <a:prstClr val="black"/>
              </a:solidFill>
              <a:latin typeface="Calibri" panose="020F0502020204030204"/>
            </a:endParaRPr>
          </a:p>
        </p:txBody>
      </p:sp>
      <p:sp>
        <p:nvSpPr>
          <p:cNvPr id="16" name="Text 14"/>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7" name="Text 15"/>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10</a:t>
            </a:r>
            <a:endParaRPr lang="en-US" sz="750" dirty="0">
              <a:solidFill>
                <a:prstClr val="black"/>
              </a:solidFill>
              <a:latin typeface="Calibri" panose="020F050202020403020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OTHER SIDE OF THE TABLE</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It's broken for them too</a:t>
            </a:r>
            <a:endParaRPr lang="en-US" sz="2475" dirty="0">
              <a:solidFill>
                <a:prstClr val="black"/>
              </a:solidFill>
              <a:latin typeface="Calibri" panose="020F0502020204030204"/>
            </a:endParaRPr>
          </a:p>
        </p:txBody>
      </p:sp>
      <p:sp>
        <p:nvSpPr>
          <p:cNvPr id="4" name="Text 2"/>
          <p:cNvSpPr/>
          <p:nvPr/>
        </p:nvSpPr>
        <p:spPr>
          <a:xfrm>
            <a:off x="617220" y="1200150"/>
            <a:ext cx="7886700" cy="41148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Hiring managers aren't happy with this system either. They know it's noise — they just don't have a better signal.</a:t>
            </a:r>
            <a:endParaRPr lang="en-US" sz="1275" dirty="0">
              <a:solidFill>
                <a:prstClr val="black"/>
              </a:solidFill>
              <a:latin typeface="Calibri" panose="020F0502020204030204"/>
            </a:endParaRPr>
          </a:p>
        </p:txBody>
      </p:sp>
      <p:sp>
        <p:nvSpPr>
          <p:cNvPr id="5" name="Shape 3"/>
          <p:cNvSpPr/>
          <p:nvPr/>
        </p:nvSpPr>
        <p:spPr>
          <a:xfrm>
            <a:off x="651510" y="1748790"/>
            <a:ext cx="3806190" cy="2400300"/>
          </a:xfrm>
          <a:prstGeom prst="roundRect">
            <a:avLst>
              <a:gd name="adj" fmla="val 2857"/>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925830" y="1920240"/>
            <a:ext cx="3291840" cy="308610"/>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What they'd rather do</a:t>
            </a:r>
            <a:endParaRPr lang="en-US" sz="1275" dirty="0">
              <a:solidFill>
                <a:prstClr val="black"/>
              </a:solidFill>
              <a:latin typeface="Calibri" panose="020F0502020204030204"/>
            </a:endParaRPr>
          </a:p>
        </p:txBody>
      </p:sp>
      <p:sp>
        <p:nvSpPr>
          <p:cNvPr id="7" name="Text 5"/>
          <p:cNvSpPr/>
          <p:nvPr/>
        </p:nvSpPr>
        <p:spPr>
          <a:xfrm>
            <a:off x="925830" y="2263140"/>
            <a:ext cx="3291840" cy="1371600"/>
          </a:xfrm>
          <a:prstGeom prst="rect">
            <a:avLst/>
          </a:prstGeom>
          <a:noFill/>
          <a:ln/>
        </p:spPr>
        <p:txBody>
          <a:bodyPr wrap="square" rtlCol="0" anchor="ctr"/>
          <a:lstStyle/>
          <a:p>
            <a:pPr defTabSz="685800"/>
            <a:r>
              <a:rPr lang="en-US" sz="1163" dirty="0">
                <a:solidFill>
                  <a:srgbClr val="1B2733"/>
                </a:solidFill>
                <a:latin typeface="Calibri" pitchFamily="34" charset="0"/>
                <a:ea typeface="Calibri" pitchFamily="34" charset="-122"/>
                <a:cs typeface="Calibri" pitchFamily="34" charset="-120"/>
              </a:rPr>
              <a:t>Promote from inside — someone whose value they've already watched. Or hire someone whose work they can already see. Anything but another stack of resumes.</a:t>
            </a:r>
            <a:endParaRPr lang="en-US" sz="1163" dirty="0">
              <a:solidFill>
                <a:prstClr val="black"/>
              </a:solidFill>
              <a:latin typeface="Calibri" panose="020F0502020204030204"/>
            </a:endParaRPr>
          </a:p>
        </p:txBody>
      </p:sp>
      <p:sp>
        <p:nvSpPr>
          <p:cNvPr id="8" name="Text 6"/>
          <p:cNvSpPr/>
          <p:nvPr/>
        </p:nvSpPr>
        <p:spPr>
          <a:xfrm>
            <a:off x="925830" y="3737610"/>
            <a:ext cx="3291840" cy="274320"/>
          </a:xfrm>
          <a:prstGeom prst="rect">
            <a:avLst/>
          </a:prstGeom>
          <a:noFill/>
          <a:ln/>
        </p:spPr>
        <p:txBody>
          <a:bodyPr wrap="square" rtlCol="0" anchor="ctr"/>
          <a:lstStyle/>
          <a:p>
            <a:pPr defTabSz="685800"/>
            <a:r>
              <a:rPr lang="en-US" sz="1050" b="1" i="1" dirty="0">
                <a:solidFill>
                  <a:srgbClr val="C9A800"/>
                </a:solidFill>
                <a:latin typeface="Calibri" pitchFamily="34" charset="0"/>
                <a:ea typeface="Calibri" pitchFamily="34" charset="-122"/>
                <a:cs typeface="Calibri" pitchFamily="34" charset="-120"/>
              </a:rPr>
              <a:t>They just need to be shown.</a:t>
            </a:r>
            <a:endParaRPr lang="en-US" sz="1050" dirty="0">
              <a:solidFill>
                <a:prstClr val="black"/>
              </a:solidFill>
              <a:latin typeface="Calibri" panose="020F0502020204030204"/>
            </a:endParaRPr>
          </a:p>
        </p:txBody>
      </p:sp>
      <p:sp>
        <p:nvSpPr>
          <p:cNvPr id="9" name="Shape 7"/>
          <p:cNvSpPr/>
          <p:nvPr/>
        </p:nvSpPr>
        <p:spPr>
          <a:xfrm>
            <a:off x="4663440" y="1748790"/>
            <a:ext cx="3806190" cy="2400300"/>
          </a:xfrm>
          <a:prstGeom prst="roundRect">
            <a:avLst>
              <a:gd name="adj" fmla="val 2857"/>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0" name="Text 8"/>
          <p:cNvSpPr/>
          <p:nvPr/>
        </p:nvSpPr>
        <p:spPr>
          <a:xfrm>
            <a:off x="4937760" y="1920240"/>
            <a:ext cx="3291840" cy="308610"/>
          </a:xfrm>
          <a:prstGeom prst="rect">
            <a:avLst/>
          </a:prstGeom>
          <a:noFill/>
          <a:ln/>
        </p:spPr>
        <p:txBody>
          <a:bodyPr wrap="square" rtlCol="0" anchor="ctr"/>
          <a:lstStyle/>
          <a:p>
            <a:pPr defTabSz="685800"/>
            <a:r>
              <a:rPr lang="en-US" sz="1275" b="1" dirty="0">
                <a:solidFill>
                  <a:srgbClr val="FFD915"/>
                </a:solidFill>
                <a:latin typeface="Calibri" pitchFamily="34" charset="0"/>
                <a:ea typeface="Calibri" pitchFamily="34" charset="-122"/>
                <a:cs typeface="Calibri" pitchFamily="34" charset="-120"/>
              </a:rPr>
              <a:t>And AI made it worse</a:t>
            </a:r>
            <a:endParaRPr lang="en-US" sz="1275" dirty="0">
              <a:solidFill>
                <a:prstClr val="black"/>
              </a:solidFill>
              <a:latin typeface="Calibri" panose="020F0502020204030204"/>
            </a:endParaRPr>
          </a:p>
        </p:txBody>
      </p:sp>
      <p:sp>
        <p:nvSpPr>
          <p:cNvPr id="11" name="Text 9"/>
          <p:cNvSpPr/>
          <p:nvPr/>
        </p:nvSpPr>
        <p:spPr>
          <a:xfrm>
            <a:off x="4937760" y="2263140"/>
            <a:ext cx="3291840" cy="1371600"/>
          </a:xfrm>
          <a:prstGeom prst="rect">
            <a:avLst/>
          </a:prstGeom>
          <a:noFill/>
          <a:ln/>
        </p:spPr>
        <p:txBody>
          <a:bodyPr wrap="square" rtlCol="0" anchor="ctr"/>
          <a:lstStyle/>
          <a:p>
            <a:pPr defTabSz="685800"/>
            <a:r>
              <a:rPr lang="en-US" sz="1163" dirty="0">
                <a:solidFill>
                  <a:srgbClr val="E4ECF4"/>
                </a:solidFill>
                <a:latin typeface="Calibri" pitchFamily="34" charset="0"/>
                <a:ea typeface="Calibri" pitchFamily="34" charset="-122"/>
                <a:cs typeface="Calibri" pitchFamily="34" charset="-120"/>
              </a:rPr>
              <a:t>Nobody's sure what a developer is worth right now. Tokens are a known cost with known output. A salary is a gamble on an unknown.</a:t>
            </a:r>
            <a:endParaRPr lang="en-US" sz="1163" dirty="0">
              <a:solidFill>
                <a:prstClr val="black"/>
              </a:solidFill>
              <a:latin typeface="Calibri" panose="020F0502020204030204"/>
            </a:endParaRPr>
          </a:p>
        </p:txBody>
      </p:sp>
      <p:sp>
        <p:nvSpPr>
          <p:cNvPr id="12" name="Text 10"/>
          <p:cNvSpPr/>
          <p:nvPr/>
        </p:nvSpPr>
        <p:spPr>
          <a:xfrm>
            <a:off x="4937760" y="3737610"/>
            <a:ext cx="3291840" cy="274320"/>
          </a:xfrm>
          <a:prstGeom prst="rect">
            <a:avLst/>
          </a:prstGeom>
          <a:noFill/>
          <a:ln/>
        </p:spPr>
        <p:txBody>
          <a:bodyPr wrap="square" rtlCol="0" anchor="ctr"/>
          <a:lstStyle/>
          <a:p>
            <a:pPr defTabSz="685800"/>
            <a:r>
              <a:rPr lang="en-US" sz="1050" i="1" dirty="0">
                <a:solidFill>
                  <a:srgbClr val="AEC2D6"/>
                </a:solidFill>
                <a:latin typeface="Calibri" pitchFamily="34" charset="0"/>
                <a:ea typeface="Calibri" pitchFamily="34" charset="-122"/>
                <a:cs typeface="Calibri" pitchFamily="34" charset="-120"/>
              </a:rPr>
              <a:t>Uncertainty makes them hesitate.</a:t>
            </a:r>
            <a:endParaRPr lang="en-US" sz="1050" dirty="0">
              <a:solidFill>
                <a:prstClr val="black"/>
              </a:solidFill>
              <a:latin typeface="Calibri" panose="020F0502020204030204"/>
            </a:endParaRPr>
          </a:p>
        </p:txBody>
      </p:sp>
      <p:sp>
        <p:nvSpPr>
          <p:cNvPr id="13" name="Text 11"/>
          <p:cNvSpPr/>
          <p:nvPr/>
        </p:nvSpPr>
        <p:spPr>
          <a:xfrm>
            <a:off x="651510" y="4251960"/>
            <a:ext cx="7818120" cy="342900"/>
          </a:xfrm>
          <a:prstGeom prst="rect">
            <a:avLst/>
          </a:prstGeom>
          <a:noFill/>
          <a:ln/>
        </p:spPr>
        <p:txBody>
          <a:bodyPr wrap="square" rtlCol="0" anchor="ctr"/>
          <a:lstStyle/>
          <a:p>
            <a:pPr algn="ctr" defTabSz="685800"/>
            <a:r>
              <a:rPr lang="en-US" sz="1275" b="1" i="1" dirty="0">
                <a:solidFill>
                  <a:srgbClr val="173451"/>
                </a:solidFill>
                <a:latin typeface="Calibri" pitchFamily="34" charset="0"/>
                <a:ea typeface="Calibri" pitchFamily="34" charset="-122"/>
                <a:cs typeface="Calibri" pitchFamily="34" charset="-120"/>
              </a:rPr>
              <a:t>It's the game that's broken — not the players on either side of it.</a:t>
            </a:r>
            <a:endParaRPr lang="en-US" sz="1275" dirty="0">
              <a:solidFill>
                <a:prstClr val="black"/>
              </a:solidFill>
              <a:latin typeface="Calibri" panose="020F0502020204030204"/>
            </a:endParaRPr>
          </a:p>
        </p:txBody>
      </p:sp>
      <p:sp>
        <p:nvSpPr>
          <p:cNvPr id="14" name="Text 12"/>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5" name="Text 13"/>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11</a:t>
            </a:r>
            <a:endParaRPr lang="en-US" sz="750" dirty="0">
              <a:solidFill>
                <a:prstClr val="black"/>
              </a:solidFill>
              <a:latin typeface="Calibri" panose="020F05020202040302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FFD915"/>
                </a:solidFill>
                <a:latin typeface="Calibri" pitchFamily="34" charset="0"/>
                <a:ea typeface="Calibri" pitchFamily="34" charset="-122"/>
                <a:cs typeface="Calibri" pitchFamily="34" charset="-120"/>
              </a:rPr>
              <a:t>SO WHOSE JOB IS IT?</a:t>
            </a:r>
            <a:endParaRPr lang="en-US" sz="975" dirty="0">
              <a:solidFill>
                <a:prstClr val="black"/>
              </a:solidFill>
              <a:latin typeface="Calibri" panose="020F0502020204030204"/>
            </a:endParaRPr>
          </a:p>
        </p:txBody>
      </p:sp>
      <p:sp>
        <p:nvSpPr>
          <p:cNvPr id="3" name="Text 1"/>
          <p:cNvSpPr/>
          <p:nvPr/>
        </p:nvSpPr>
        <p:spPr>
          <a:xfrm>
            <a:off x="617220" y="1028700"/>
            <a:ext cx="7886700" cy="617220"/>
          </a:xfrm>
          <a:prstGeom prst="rect">
            <a:avLst/>
          </a:prstGeom>
          <a:noFill/>
          <a:ln/>
        </p:spPr>
        <p:txBody>
          <a:bodyPr wrap="square" rtlCol="0" anchor="ctr"/>
          <a:lstStyle/>
          <a:p>
            <a:pPr defTabSz="685800"/>
            <a:r>
              <a:rPr lang="en-US" sz="2700" b="1" dirty="0">
                <a:solidFill>
                  <a:srgbClr val="FFFFFF"/>
                </a:solidFill>
                <a:latin typeface="Cambria" pitchFamily="34" charset="0"/>
                <a:ea typeface="Cambria" pitchFamily="34" charset="-122"/>
                <a:cs typeface="Cambria" pitchFamily="34" charset="-120"/>
              </a:rPr>
              <a:t>Nobody is coming to do this for you</a:t>
            </a:r>
            <a:endParaRPr lang="en-US" sz="2700" dirty="0">
              <a:solidFill>
                <a:prstClr val="black"/>
              </a:solidFill>
              <a:latin typeface="Calibri" panose="020F0502020204030204"/>
            </a:endParaRPr>
          </a:p>
        </p:txBody>
      </p:sp>
      <p:sp>
        <p:nvSpPr>
          <p:cNvPr id="4" name="Shape 2"/>
          <p:cNvSpPr/>
          <p:nvPr/>
        </p:nvSpPr>
        <p:spPr>
          <a:xfrm>
            <a:off x="651510" y="1885950"/>
            <a:ext cx="7818120" cy="1028700"/>
          </a:xfrm>
          <a:prstGeom prst="roundRect">
            <a:avLst>
              <a:gd name="adj" fmla="val 6667"/>
            </a:avLst>
          </a:prstGeom>
          <a:solidFill>
            <a:srgbClr val="1E4160"/>
          </a:solidFill>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925830" y="1885950"/>
            <a:ext cx="7269480" cy="1028700"/>
          </a:xfrm>
          <a:prstGeom prst="rect">
            <a:avLst/>
          </a:prstGeom>
          <a:noFill/>
          <a:ln/>
        </p:spPr>
        <p:txBody>
          <a:bodyPr wrap="square" rtlCol="0" anchor="ctr"/>
          <a:lstStyle/>
          <a:p>
            <a:pPr defTabSz="685800"/>
            <a:r>
              <a:rPr lang="en-US" sz="1350" dirty="0">
                <a:solidFill>
                  <a:srgbClr val="E4ECF4"/>
                </a:solidFill>
                <a:latin typeface="Calibri" pitchFamily="34" charset="0"/>
                <a:ea typeface="Calibri" pitchFamily="34" charset="-122"/>
                <a:cs typeface="Calibri" pitchFamily="34" charset="-120"/>
              </a:rPr>
              <a:t>Not your manager. Not your VP. Not HR. Not the company. Showing your value is not on their list — it's on yours.</a:t>
            </a:r>
            <a:endParaRPr lang="en-US" sz="1350" dirty="0">
              <a:solidFill>
                <a:prstClr val="black"/>
              </a:solidFill>
              <a:latin typeface="Calibri" panose="020F0502020204030204"/>
            </a:endParaRPr>
          </a:p>
        </p:txBody>
      </p:sp>
      <p:sp>
        <p:nvSpPr>
          <p:cNvPr id="6" name="Text 4"/>
          <p:cNvSpPr/>
          <p:nvPr/>
        </p:nvSpPr>
        <p:spPr>
          <a:xfrm>
            <a:off x="617220" y="3154680"/>
            <a:ext cx="7818120" cy="411480"/>
          </a:xfrm>
          <a:prstGeom prst="rect">
            <a:avLst/>
          </a:prstGeom>
          <a:noFill/>
          <a:ln/>
        </p:spPr>
        <p:txBody>
          <a:bodyPr wrap="square" rtlCol="0" anchor="ctr"/>
          <a:lstStyle/>
          <a:p>
            <a:pPr algn="ctr" defTabSz="685800"/>
            <a:r>
              <a:rPr lang="en-US" sz="1350" i="1" dirty="0">
                <a:solidFill>
                  <a:srgbClr val="C6D2DE"/>
                </a:solidFill>
                <a:latin typeface="Calibri" pitchFamily="34" charset="0"/>
                <a:ea typeface="Calibri" pitchFamily="34" charset="-122"/>
                <a:cs typeface="Calibri" pitchFamily="34" charset="-120"/>
              </a:rPr>
              <a:t>“Get good at code and wait your turn” is the strategy that put you here.</a:t>
            </a:r>
            <a:endParaRPr lang="en-US" sz="1350" dirty="0">
              <a:solidFill>
                <a:prstClr val="black"/>
              </a:solidFill>
              <a:latin typeface="Calibri" panose="020F0502020204030204"/>
            </a:endParaRPr>
          </a:p>
        </p:txBody>
      </p:sp>
      <p:sp>
        <p:nvSpPr>
          <p:cNvPr id="7" name="Text 5"/>
          <p:cNvSpPr/>
          <p:nvPr/>
        </p:nvSpPr>
        <p:spPr>
          <a:xfrm>
            <a:off x="617220" y="3771900"/>
            <a:ext cx="7818120" cy="548640"/>
          </a:xfrm>
          <a:prstGeom prst="rect">
            <a:avLst/>
          </a:prstGeom>
          <a:noFill/>
          <a:ln/>
        </p:spPr>
        <p:txBody>
          <a:bodyPr wrap="square" rtlCol="0" anchor="ctr"/>
          <a:lstStyle/>
          <a:p>
            <a:pPr algn="ctr" defTabSz="685800"/>
            <a:r>
              <a:rPr lang="en-US" b="1" dirty="0">
                <a:solidFill>
                  <a:srgbClr val="FFD915"/>
                </a:solidFill>
                <a:latin typeface="Cambria" pitchFamily="34" charset="0"/>
                <a:ea typeface="Cambria" pitchFamily="34" charset="-122"/>
                <a:cs typeface="Cambria" pitchFamily="34" charset="-120"/>
              </a:rPr>
              <a:t>Take ownership of your leverage. Don't leave it in someone else's hands.</a:t>
            </a:r>
            <a:endParaRPr lang="en-US" dirty="0">
              <a:solidFill>
                <a:prstClr val="black"/>
              </a:solidFill>
              <a:latin typeface="Calibri" panose="020F0502020204030204"/>
            </a:endParaRPr>
          </a:p>
        </p:txBody>
      </p:sp>
      <p:sp>
        <p:nvSpPr>
          <p:cNvPr id="8" name="Shape 6"/>
          <p:cNvSpPr/>
          <p:nvPr/>
        </p:nvSpPr>
        <p:spPr>
          <a:xfrm>
            <a:off x="8161020"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9" name="Shape 7"/>
          <p:cNvSpPr/>
          <p:nvPr/>
        </p:nvSpPr>
        <p:spPr>
          <a:xfrm>
            <a:off x="8380476"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0" name="Shape 8"/>
          <p:cNvSpPr/>
          <p:nvPr/>
        </p:nvSpPr>
        <p:spPr>
          <a:xfrm>
            <a:off x="8599932"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1" name="Shape 9"/>
          <p:cNvSpPr/>
          <p:nvPr/>
        </p:nvSpPr>
        <p:spPr>
          <a:xfrm>
            <a:off x="8161020"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2" name="Shape 10"/>
          <p:cNvSpPr/>
          <p:nvPr/>
        </p:nvSpPr>
        <p:spPr>
          <a:xfrm>
            <a:off x="8380476"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3" name="Shape 11"/>
          <p:cNvSpPr/>
          <p:nvPr/>
        </p:nvSpPr>
        <p:spPr>
          <a:xfrm>
            <a:off x="8599932"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YOUR FIRST MOVE — TODAY</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The Value Statement</a:t>
            </a:r>
            <a:endParaRPr lang="en-US" sz="2475" dirty="0">
              <a:solidFill>
                <a:prstClr val="black"/>
              </a:solidFill>
              <a:latin typeface="Calibri" panose="020F0502020204030204"/>
            </a:endParaRPr>
          </a:p>
        </p:txBody>
      </p:sp>
      <p:sp>
        <p:nvSpPr>
          <p:cNvPr id="4" name="Text 2"/>
          <p:cNvSpPr/>
          <p:nvPr/>
        </p:nvSpPr>
        <p:spPr>
          <a:xfrm>
            <a:off x="617220" y="1200150"/>
            <a:ext cx="7886700" cy="41148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One sentence that says what you're actually here to do. Not your title. Not your stack. Not last sprint's tickets.</a:t>
            </a:r>
            <a:endParaRPr lang="en-US" sz="1275" dirty="0">
              <a:solidFill>
                <a:prstClr val="black"/>
              </a:solidFill>
              <a:latin typeface="Calibri" panose="020F0502020204030204"/>
            </a:endParaRPr>
          </a:p>
        </p:txBody>
      </p:sp>
      <p:sp>
        <p:nvSpPr>
          <p:cNvPr id="5" name="Shape 3"/>
          <p:cNvSpPr/>
          <p:nvPr/>
        </p:nvSpPr>
        <p:spPr>
          <a:xfrm>
            <a:off x="651510" y="1748790"/>
            <a:ext cx="3806190" cy="2125980"/>
          </a:xfrm>
          <a:prstGeom prst="roundRect">
            <a:avLst>
              <a:gd name="adj" fmla="val 3226"/>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925830" y="1920240"/>
            <a:ext cx="3291840" cy="274320"/>
          </a:xfrm>
          <a:prstGeom prst="rect">
            <a:avLst/>
          </a:prstGeom>
          <a:noFill/>
          <a:ln/>
        </p:spPr>
        <p:txBody>
          <a:bodyPr wrap="square" rtlCol="0" anchor="ctr"/>
          <a:lstStyle/>
          <a:p>
            <a:pPr defTabSz="685800"/>
            <a:r>
              <a:rPr lang="en-US" sz="1125" b="1" dirty="0">
                <a:solidFill>
                  <a:srgbClr val="5C6B7A"/>
                </a:solidFill>
                <a:latin typeface="Calibri" pitchFamily="34" charset="0"/>
                <a:ea typeface="Calibri" pitchFamily="34" charset="-122"/>
                <a:cs typeface="Calibri" pitchFamily="34" charset="-120"/>
              </a:rPr>
              <a:t>Before</a:t>
            </a:r>
            <a:endParaRPr lang="en-US" sz="1125" dirty="0">
              <a:solidFill>
                <a:prstClr val="black"/>
              </a:solidFill>
              <a:latin typeface="Calibri" panose="020F0502020204030204"/>
            </a:endParaRPr>
          </a:p>
        </p:txBody>
      </p:sp>
      <p:sp>
        <p:nvSpPr>
          <p:cNvPr id="7" name="Text 5"/>
          <p:cNvSpPr/>
          <p:nvPr/>
        </p:nvSpPr>
        <p:spPr>
          <a:xfrm>
            <a:off x="925830" y="2263140"/>
            <a:ext cx="3291840" cy="1028700"/>
          </a:xfrm>
          <a:prstGeom prst="rect">
            <a:avLst/>
          </a:prstGeom>
          <a:noFill/>
          <a:ln/>
        </p:spPr>
        <p:txBody>
          <a:bodyPr wrap="square" rtlCol="0" anchor="ctr"/>
          <a:lstStyle/>
          <a:p>
            <a:pPr defTabSz="685800"/>
            <a:r>
              <a:rPr lang="en-US" sz="1275" i="1" dirty="0">
                <a:solidFill>
                  <a:srgbClr val="1B2733"/>
                </a:solidFill>
                <a:latin typeface="Calibri" pitchFamily="34" charset="0"/>
                <a:ea typeface="Calibri" pitchFamily="34" charset="-122"/>
                <a:cs typeface="Calibri" pitchFamily="34" charset="-120"/>
              </a:rPr>
              <a:t>“I'm a developer who works on assigned tasks.”</a:t>
            </a:r>
            <a:endParaRPr lang="en-US" sz="1275" dirty="0">
              <a:solidFill>
                <a:prstClr val="black"/>
              </a:solidFill>
              <a:latin typeface="Calibri" panose="020F0502020204030204"/>
            </a:endParaRPr>
          </a:p>
        </p:txBody>
      </p:sp>
      <p:sp>
        <p:nvSpPr>
          <p:cNvPr id="8" name="Text 6"/>
          <p:cNvSpPr/>
          <p:nvPr/>
        </p:nvSpPr>
        <p:spPr>
          <a:xfrm>
            <a:off x="925830" y="3463290"/>
            <a:ext cx="3291840" cy="274320"/>
          </a:xfrm>
          <a:prstGeom prst="rect">
            <a:avLst/>
          </a:prstGeom>
          <a:noFill/>
          <a:ln/>
        </p:spPr>
        <p:txBody>
          <a:bodyPr wrap="square" rtlCol="0" anchor="ctr"/>
          <a:lstStyle/>
          <a:p>
            <a:pPr defTabSz="685800"/>
            <a:r>
              <a:rPr lang="en-US" sz="1050" b="1" i="1" dirty="0">
                <a:solidFill>
                  <a:srgbClr val="5C6B7A"/>
                </a:solidFill>
                <a:latin typeface="Calibri" pitchFamily="34" charset="0"/>
                <a:ea typeface="Calibri" pitchFamily="34" charset="-122"/>
                <a:cs typeface="Calibri" pitchFamily="34" charset="-120"/>
              </a:rPr>
              <a:t>Waits to be seen.</a:t>
            </a:r>
            <a:endParaRPr lang="en-US" sz="1050" dirty="0">
              <a:solidFill>
                <a:prstClr val="black"/>
              </a:solidFill>
              <a:latin typeface="Calibri" panose="020F0502020204030204"/>
            </a:endParaRPr>
          </a:p>
        </p:txBody>
      </p:sp>
      <p:sp>
        <p:nvSpPr>
          <p:cNvPr id="9" name="Shape 7"/>
          <p:cNvSpPr/>
          <p:nvPr/>
        </p:nvSpPr>
        <p:spPr>
          <a:xfrm>
            <a:off x="4663440" y="1748790"/>
            <a:ext cx="3806190" cy="2125980"/>
          </a:xfrm>
          <a:prstGeom prst="roundRect">
            <a:avLst>
              <a:gd name="adj" fmla="val 3226"/>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0" name="Text 8"/>
          <p:cNvSpPr/>
          <p:nvPr/>
        </p:nvSpPr>
        <p:spPr>
          <a:xfrm>
            <a:off x="4937760" y="1920240"/>
            <a:ext cx="3291840" cy="274320"/>
          </a:xfrm>
          <a:prstGeom prst="rect">
            <a:avLst/>
          </a:prstGeom>
          <a:noFill/>
          <a:ln/>
        </p:spPr>
        <p:txBody>
          <a:bodyPr wrap="square" rtlCol="0" anchor="ctr"/>
          <a:lstStyle/>
          <a:p>
            <a:pPr defTabSz="685800"/>
            <a:r>
              <a:rPr lang="en-US" sz="1125" b="1" dirty="0">
                <a:solidFill>
                  <a:srgbClr val="FFD915"/>
                </a:solidFill>
                <a:latin typeface="Calibri" pitchFamily="34" charset="0"/>
                <a:ea typeface="Calibri" pitchFamily="34" charset="-122"/>
                <a:cs typeface="Calibri" pitchFamily="34" charset="-120"/>
              </a:rPr>
              <a:t>After</a:t>
            </a:r>
            <a:endParaRPr lang="en-US" sz="1125" dirty="0">
              <a:solidFill>
                <a:prstClr val="black"/>
              </a:solidFill>
              <a:latin typeface="Calibri" panose="020F0502020204030204"/>
            </a:endParaRPr>
          </a:p>
        </p:txBody>
      </p:sp>
      <p:sp>
        <p:nvSpPr>
          <p:cNvPr id="11" name="Text 9"/>
          <p:cNvSpPr/>
          <p:nvPr/>
        </p:nvSpPr>
        <p:spPr>
          <a:xfrm>
            <a:off x="4937760" y="2263140"/>
            <a:ext cx="3291840" cy="1028700"/>
          </a:xfrm>
          <a:prstGeom prst="rect">
            <a:avLst/>
          </a:prstGeom>
          <a:noFill/>
          <a:ln/>
        </p:spPr>
        <p:txBody>
          <a:bodyPr wrap="square" rtlCol="0" anchor="ctr"/>
          <a:lstStyle/>
          <a:p>
            <a:pPr defTabSz="685800"/>
            <a:r>
              <a:rPr lang="en-US" sz="1275" i="1" dirty="0">
                <a:solidFill>
                  <a:srgbClr val="E4ECF4"/>
                </a:solidFill>
                <a:latin typeface="Calibri" pitchFamily="34" charset="0"/>
                <a:ea typeface="Calibri" pitchFamily="34" charset="-122"/>
                <a:cs typeface="Calibri" pitchFamily="34" charset="-120"/>
              </a:rPr>
              <a:t>“I'm the person who delivers ___. Everything I touch serves that.”</a:t>
            </a:r>
            <a:endParaRPr lang="en-US" sz="1275" dirty="0">
              <a:solidFill>
                <a:prstClr val="black"/>
              </a:solidFill>
              <a:latin typeface="Calibri" panose="020F0502020204030204"/>
            </a:endParaRPr>
          </a:p>
        </p:txBody>
      </p:sp>
      <p:sp>
        <p:nvSpPr>
          <p:cNvPr id="12" name="Text 10"/>
          <p:cNvSpPr/>
          <p:nvPr/>
        </p:nvSpPr>
        <p:spPr>
          <a:xfrm>
            <a:off x="4937760" y="3463290"/>
            <a:ext cx="3291840" cy="274320"/>
          </a:xfrm>
          <a:prstGeom prst="rect">
            <a:avLst/>
          </a:prstGeom>
          <a:noFill/>
          <a:ln/>
        </p:spPr>
        <p:txBody>
          <a:bodyPr wrap="square" rtlCol="0" anchor="ctr"/>
          <a:lstStyle/>
          <a:p>
            <a:pPr defTabSz="685800"/>
            <a:r>
              <a:rPr lang="en-US" sz="1050" b="1" i="1" dirty="0">
                <a:solidFill>
                  <a:srgbClr val="AEC2D6"/>
                </a:solidFill>
                <a:latin typeface="Calibri" pitchFamily="34" charset="0"/>
                <a:ea typeface="Calibri" pitchFamily="34" charset="-122"/>
                <a:cs typeface="Calibri" pitchFamily="34" charset="-120"/>
              </a:rPr>
              <a:t>Operates from a standard.</a:t>
            </a:r>
            <a:endParaRPr lang="en-US" sz="1050" dirty="0">
              <a:solidFill>
                <a:prstClr val="black"/>
              </a:solidFill>
              <a:latin typeface="Calibri" panose="020F0502020204030204"/>
            </a:endParaRPr>
          </a:p>
        </p:txBody>
      </p:sp>
      <p:sp>
        <p:nvSpPr>
          <p:cNvPr id="13" name="Text 11"/>
          <p:cNvSpPr/>
          <p:nvPr/>
        </p:nvSpPr>
        <p:spPr>
          <a:xfrm>
            <a:off x="651510" y="4046220"/>
            <a:ext cx="7818120" cy="342900"/>
          </a:xfrm>
          <a:prstGeom prst="rect">
            <a:avLst/>
          </a:prstGeom>
          <a:noFill/>
          <a:ln/>
        </p:spPr>
        <p:txBody>
          <a:bodyPr wrap="square" rtlCol="0" anchor="ctr"/>
          <a:lstStyle/>
          <a:p>
            <a:pPr algn="ctr" defTabSz="685800"/>
            <a:r>
              <a:rPr lang="en-US" sz="1238" b="1" i="1" dirty="0">
                <a:solidFill>
                  <a:srgbClr val="173451"/>
                </a:solidFill>
                <a:latin typeface="Calibri" pitchFamily="34" charset="0"/>
                <a:ea typeface="Calibri" pitchFamily="34" charset="-122"/>
                <a:cs typeface="Calibri" pitchFamily="34" charset="-120"/>
              </a:rPr>
              <a:t>This isn't a tagline exercise. It's an identity shift — and those two people make different decisions every day.</a:t>
            </a:r>
            <a:endParaRPr lang="en-US" sz="1238" dirty="0">
              <a:solidFill>
                <a:prstClr val="black"/>
              </a:solidFill>
              <a:latin typeface="Calibri" panose="020F0502020204030204"/>
            </a:endParaRPr>
          </a:p>
        </p:txBody>
      </p:sp>
      <p:sp>
        <p:nvSpPr>
          <p:cNvPr id="14" name="Text 12"/>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5" name="Text 13"/>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13</a:t>
            </a:r>
            <a:endParaRPr lang="en-US" sz="750" dirty="0">
              <a:solidFill>
                <a:prstClr val="black"/>
              </a:solidFill>
              <a:latin typeface="Calibri" panose="020F0502020204030204"/>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WHY IT'S NECESSARY</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You cannot defend value you haven't defined</a:t>
            </a:r>
            <a:endParaRPr lang="en-US" sz="2475" dirty="0">
              <a:solidFill>
                <a:prstClr val="black"/>
              </a:solidFill>
              <a:latin typeface="Calibri" panose="020F0502020204030204"/>
            </a:endParaRPr>
          </a:p>
        </p:txBody>
      </p:sp>
      <p:sp>
        <p:nvSpPr>
          <p:cNvPr id="4" name="Text 2"/>
          <p:cNvSpPr/>
          <p:nvPr/>
        </p:nvSpPr>
        <p:spPr>
          <a:xfrm>
            <a:off x="617220" y="1200150"/>
            <a:ext cx="7886700" cy="41148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This one sentence does four jobs at once — which is why it's the first thing, not a nice-to-have.</a:t>
            </a:r>
            <a:endParaRPr lang="en-US" sz="1275" dirty="0">
              <a:solidFill>
                <a:prstClr val="black"/>
              </a:solidFill>
              <a:latin typeface="Calibri" panose="020F0502020204030204"/>
            </a:endParaRPr>
          </a:p>
        </p:txBody>
      </p:sp>
      <p:sp>
        <p:nvSpPr>
          <p:cNvPr id="5" name="Shape 3"/>
          <p:cNvSpPr/>
          <p:nvPr/>
        </p:nvSpPr>
        <p:spPr>
          <a:xfrm>
            <a:off x="651510" y="1748790"/>
            <a:ext cx="3806190" cy="1165860"/>
          </a:xfrm>
          <a:prstGeom prst="roundRect">
            <a:avLst>
              <a:gd name="adj" fmla="val 529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Shape 4"/>
          <p:cNvSpPr/>
          <p:nvPr/>
        </p:nvSpPr>
        <p:spPr>
          <a:xfrm>
            <a:off x="891540" y="1954530"/>
            <a:ext cx="342900" cy="6858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891540" y="2057400"/>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It arms your manager</a:t>
            </a:r>
            <a:endParaRPr lang="en-US" sz="1275" dirty="0">
              <a:solidFill>
                <a:prstClr val="black"/>
              </a:solidFill>
              <a:latin typeface="Calibri" panose="020F0502020204030204"/>
            </a:endParaRPr>
          </a:p>
        </p:txBody>
      </p:sp>
      <p:sp>
        <p:nvSpPr>
          <p:cNvPr id="8" name="Text 6"/>
          <p:cNvSpPr/>
          <p:nvPr/>
        </p:nvSpPr>
        <p:spPr>
          <a:xfrm>
            <a:off x="891540" y="2352294"/>
            <a:ext cx="3326130" cy="51435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They can't champion what they can't articulate. Give them the sentence they'll use in the room you're not in.</a:t>
            </a:r>
            <a:endParaRPr lang="en-US" sz="1013" dirty="0">
              <a:solidFill>
                <a:prstClr val="black"/>
              </a:solidFill>
              <a:latin typeface="Calibri" panose="020F0502020204030204"/>
            </a:endParaRPr>
          </a:p>
        </p:txBody>
      </p:sp>
      <p:sp>
        <p:nvSpPr>
          <p:cNvPr id="9" name="Shape 7"/>
          <p:cNvSpPr/>
          <p:nvPr/>
        </p:nvSpPr>
        <p:spPr>
          <a:xfrm>
            <a:off x="4663440" y="1748790"/>
            <a:ext cx="3806190" cy="1165860"/>
          </a:xfrm>
          <a:prstGeom prst="roundRect">
            <a:avLst>
              <a:gd name="adj" fmla="val 529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0" name="Shape 8"/>
          <p:cNvSpPr/>
          <p:nvPr/>
        </p:nvSpPr>
        <p:spPr>
          <a:xfrm>
            <a:off x="4903470" y="1954530"/>
            <a:ext cx="342900" cy="6858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1" name="Text 9"/>
          <p:cNvSpPr/>
          <p:nvPr/>
        </p:nvSpPr>
        <p:spPr>
          <a:xfrm>
            <a:off x="4903470" y="2057400"/>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It becomes your north star</a:t>
            </a:r>
            <a:endParaRPr lang="en-US" sz="1275" dirty="0">
              <a:solidFill>
                <a:prstClr val="black"/>
              </a:solidFill>
              <a:latin typeface="Calibri" panose="020F0502020204030204"/>
            </a:endParaRPr>
          </a:p>
        </p:txBody>
      </p:sp>
      <p:sp>
        <p:nvSpPr>
          <p:cNvPr id="12" name="Text 10"/>
          <p:cNvSpPr/>
          <p:nvPr/>
        </p:nvSpPr>
        <p:spPr>
          <a:xfrm>
            <a:off x="4903470" y="2352294"/>
            <a:ext cx="3326130" cy="51435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Every task either defends the statement or distracts from it. That's a filter you can use on Monday.</a:t>
            </a:r>
            <a:endParaRPr lang="en-US" sz="1013" dirty="0">
              <a:solidFill>
                <a:prstClr val="black"/>
              </a:solidFill>
              <a:latin typeface="Calibri" panose="020F0502020204030204"/>
            </a:endParaRPr>
          </a:p>
        </p:txBody>
      </p:sp>
      <p:sp>
        <p:nvSpPr>
          <p:cNvPr id="13" name="Shape 11"/>
          <p:cNvSpPr/>
          <p:nvPr/>
        </p:nvSpPr>
        <p:spPr>
          <a:xfrm>
            <a:off x="651510" y="3017520"/>
            <a:ext cx="3806190" cy="1165860"/>
          </a:xfrm>
          <a:prstGeom prst="roundRect">
            <a:avLst>
              <a:gd name="adj" fmla="val 529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4" name="Shape 12"/>
          <p:cNvSpPr/>
          <p:nvPr/>
        </p:nvSpPr>
        <p:spPr>
          <a:xfrm>
            <a:off x="891540" y="3223260"/>
            <a:ext cx="342900" cy="6858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891540" y="3326130"/>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It kills problem-reporting</a:t>
            </a:r>
            <a:endParaRPr lang="en-US" sz="1275" dirty="0">
              <a:solidFill>
                <a:prstClr val="black"/>
              </a:solidFill>
              <a:latin typeface="Calibri" panose="020F0502020204030204"/>
            </a:endParaRPr>
          </a:p>
        </p:txBody>
      </p:sp>
      <p:sp>
        <p:nvSpPr>
          <p:cNvPr id="16" name="Text 14"/>
          <p:cNvSpPr/>
          <p:nvPr/>
        </p:nvSpPr>
        <p:spPr>
          <a:xfrm>
            <a:off x="891540" y="3621024"/>
            <a:ext cx="3326130" cy="51435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You can't operate from a statement and report problems at the same time. You start framing them as things you're solving.</a:t>
            </a:r>
            <a:endParaRPr lang="en-US" sz="1013" dirty="0">
              <a:solidFill>
                <a:prstClr val="black"/>
              </a:solidFill>
              <a:latin typeface="Calibri" panose="020F0502020204030204"/>
            </a:endParaRPr>
          </a:p>
        </p:txBody>
      </p:sp>
      <p:sp>
        <p:nvSpPr>
          <p:cNvPr id="17" name="Shape 15"/>
          <p:cNvSpPr/>
          <p:nvPr/>
        </p:nvSpPr>
        <p:spPr>
          <a:xfrm>
            <a:off x="4663440" y="3017520"/>
            <a:ext cx="3806190" cy="1165860"/>
          </a:xfrm>
          <a:prstGeom prst="roundRect">
            <a:avLst>
              <a:gd name="adj" fmla="val 529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8" name="Shape 16"/>
          <p:cNvSpPr/>
          <p:nvPr/>
        </p:nvSpPr>
        <p:spPr>
          <a:xfrm>
            <a:off x="4903470" y="3223260"/>
            <a:ext cx="342900" cy="6858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9" name="Text 17"/>
          <p:cNvSpPr/>
          <p:nvPr/>
        </p:nvSpPr>
        <p:spPr>
          <a:xfrm>
            <a:off x="4903470" y="3326130"/>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It's the thing you can prove</a:t>
            </a:r>
            <a:endParaRPr lang="en-US" sz="1275" dirty="0">
              <a:solidFill>
                <a:prstClr val="black"/>
              </a:solidFill>
              <a:latin typeface="Calibri" panose="020F0502020204030204"/>
            </a:endParaRPr>
          </a:p>
        </p:txBody>
      </p:sp>
      <p:sp>
        <p:nvSpPr>
          <p:cNvPr id="20" name="Text 18"/>
          <p:cNvSpPr/>
          <p:nvPr/>
        </p:nvSpPr>
        <p:spPr>
          <a:xfrm>
            <a:off x="4903470" y="3621024"/>
            <a:ext cx="3326130" cy="51435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Every receipt you collect from here is evidence this person is real. Without the statement, receipts are just trivia.</a:t>
            </a:r>
            <a:endParaRPr lang="en-US" sz="1013" dirty="0">
              <a:solidFill>
                <a:prstClr val="black"/>
              </a:solidFill>
              <a:latin typeface="Calibri" panose="020F0502020204030204"/>
            </a:endParaRPr>
          </a:p>
        </p:txBody>
      </p:sp>
      <p:sp>
        <p:nvSpPr>
          <p:cNvPr id="21" name="Text 19"/>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2" name="Text 20"/>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14</a:t>
            </a:r>
            <a:endParaRPr lang="en-US" sz="750" dirty="0">
              <a:solidFill>
                <a:prstClr val="black"/>
              </a:solidFill>
              <a:latin typeface="Calibri" panose="020F0502020204030204"/>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HOW TO BUILD IT · STEP 1</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Don't write the sentence yet</a:t>
            </a:r>
            <a:endParaRPr lang="en-US" sz="2475" dirty="0">
              <a:solidFill>
                <a:prstClr val="black"/>
              </a:solidFill>
              <a:latin typeface="Calibri" panose="020F0502020204030204"/>
            </a:endParaRPr>
          </a:p>
        </p:txBody>
      </p:sp>
      <p:sp>
        <p:nvSpPr>
          <p:cNvPr id="4" name="Text 2"/>
          <p:cNvSpPr/>
          <p:nvPr/>
        </p:nvSpPr>
        <p:spPr>
          <a:xfrm>
            <a:off x="617220" y="1200150"/>
            <a:ext cx="7886700" cy="41148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The statement is buried in your answers to these. Answer them first — the thread running through them is your sentence.</a:t>
            </a:r>
            <a:endParaRPr lang="en-US" sz="1275" dirty="0">
              <a:solidFill>
                <a:prstClr val="black"/>
              </a:solidFill>
              <a:latin typeface="Calibri" panose="020F0502020204030204"/>
            </a:endParaRPr>
          </a:p>
        </p:txBody>
      </p:sp>
      <p:sp>
        <p:nvSpPr>
          <p:cNvPr id="5" name="Shape 3"/>
          <p:cNvSpPr/>
          <p:nvPr/>
        </p:nvSpPr>
        <p:spPr>
          <a:xfrm>
            <a:off x="651510" y="1728216"/>
            <a:ext cx="308610" cy="30861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651510" y="1728216"/>
            <a:ext cx="308610" cy="308610"/>
          </a:xfrm>
          <a:prstGeom prst="rect">
            <a:avLst/>
          </a:prstGeom>
          <a:noFill/>
          <a:ln/>
        </p:spPr>
        <p:txBody>
          <a:bodyPr wrap="square" rtlCol="0" anchor="ctr"/>
          <a:lstStyle/>
          <a:p>
            <a:pPr algn="ctr" defTabSz="685800"/>
            <a:r>
              <a:rPr lang="en-US" sz="1200" b="1" dirty="0">
                <a:solidFill>
                  <a:srgbClr val="FFD915"/>
                </a:solidFill>
                <a:latin typeface="Calibri" pitchFamily="34" charset="0"/>
                <a:ea typeface="Calibri" pitchFamily="34" charset="-122"/>
                <a:cs typeface="Calibri" pitchFamily="34" charset="-120"/>
              </a:rPr>
              <a:t>1</a:t>
            </a:r>
            <a:endParaRPr lang="en-US" sz="1200" dirty="0">
              <a:solidFill>
                <a:prstClr val="black"/>
              </a:solidFill>
              <a:latin typeface="Calibri" panose="020F0502020204030204"/>
            </a:endParaRPr>
          </a:p>
        </p:txBody>
      </p:sp>
      <p:sp>
        <p:nvSpPr>
          <p:cNvPr id="7" name="Text 5"/>
          <p:cNvSpPr/>
          <p:nvPr/>
        </p:nvSpPr>
        <p:spPr>
          <a:xfrm>
            <a:off x="1131570" y="1714500"/>
            <a:ext cx="7338060" cy="342900"/>
          </a:xfrm>
          <a:prstGeom prst="rect">
            <a:avLst/>
          </a:prstGeom>
          <a:noFill/>
          <a:ln/>
        </p:spPr>
        <p:txBody>
          <a:bodyPr wrap="square" rtlCol="0" anchor="ctr"/>
          <a:lstStyle/>
          <a:p>
            <a:pPr defTabSz="685800"/>
            <a:r>
              <a:rPr lang="en-US" sz="1238" dirty="0">
                <a:solidFill>
                  <a:srgbClr val="1B2733"/>
                </a:solidFill>
                <a:latin typeface="Calibri" pitchFamily="34" charset="0"/>
                <a:ea typeface="Calibri" pitchFamily="34" charset="-122"/>
                <a:cs typeface="Calibri" pitchFamily="34" charset="-120"/>
              </a:rPr>
              <a:t>What would stop working here if you disappeared tomorrow?</a:t>
            </a:r>
            <a:endParaRPr lang="en-US" sz="1238" dirty="0">
              <a:solidFill>
                <a:prstClr val="black"/>
              </a:solidFill>
              <a:latin typeface="Calibri" panose="020F0502020204030204"/>
            </a:endParaRPr>
          </a:p>
        </p:txBody>
      </p:sp>
      <p:sp>
        <p:nvSpPr>
          <p:cNvPr id="8" name="Shape 6"/>
          <p:cNvSpPr/>
          <p:nvPr/>
        </p:nvSpPr>
        <p:spPr>
          <a:xfrm>
            <a:off x="651510" y="2221992"/>
            <a:ext cx="308610" cy="30861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651510" y="2221992"/>
            <a:ext cx="308610" cy="308610"/>
          </a:xfrm>
          <a:prstGeom prst="rect">
            <a:avLst/>
          </a:prstGeom>
          <a:noFill/>
          <a:ln/>
        </p:spPr>
        <p:txBody>
          <a:bodyPr wrap="square" rtlCol="0" anchor="ctr"/>
          <a:lstStyle/>
          <a:p>
            <a:pPr algn="ctr" defTabSz="685800"/>
            <a:r>
              <a:rPr lang="en-US" sz="1200" b="1" dirty="0">
                <a:solidFill>
                  <a:srgbClr val="FFD915"/>
                </a:solidFill>
                <a:latin typeface="Calibri" pitchFamily="34" charset="0"/>
                <a:ea typeface="Calibri" pitchFamily="34" charset="-122"/>
                <a:cs typeface="Calibri" pitchFamily="34" charset="-120"/>
              </a:rPr>
              <a:t>2</a:t>
            </a:r>
            <a:endParaRPr lang="en-US" sz="1200" dirty="0">
              <a:solidFill>
                <a:prstClr val="black"/>
              </a:solidFill>
              <a:latin typeface="Calibri" panose="020F0502020204030204"/>
            </a:endParaRPr>
          </a:p>
        </p:txBody>
      </p:sp>
      <p:sp>
        <p:nvSpPr>
          <p:cNvPr id="10" name="Text 8"/>
          <p:cNvSpPr/>
          <p:nvPr/>
        </p:nvSpPr>
        <p:spPr>
          <a:xfrm>
            <a:off x="1131570" y="2208276"/>
            <a:ext cx="7338060" cy="342900"/>
          </a:xfrm>
          <a:prstGeom prst="rect">
            <a:avLst/>
          </a:prstGeom>
          <a:noFill/>
          <a:ln/>
        </p:spPr>
        <p:txBody>
          <a:bodyPr wrap="square" rtlCol="0" anchor="ctr"/>
          <a:lstStyle/>
          <a:p>
            <a:pPr defTabSz="685800"/>
            <a:r>
              <a:rPr lang="en-US" sz="1238" dirty="0">
                <a:solidFill>
                  <a:srgbClr val="1B2733"/>
                </a:solidFill>
                <a:latin typeface="Calibri" pitchFamily="34" charset="0"/>
                <a:ea typeface="Calibri" pitchFamily="34" charset="-122"/>
                <a:cs typeface="Calibri" pitchFamily="34" charset="-120"/>
              </a:rPr>
              <a:t>What does your manager have to re-explain to others after you solve something?</a:t>
            </a:r>
            <a:endParaRPr lang="en-US" sz="1238" dirty="0">
              <a:solidFill>
                <a:prstClr val="black"/>
              </a:solidFill>
              <a:latin typeface="Calibri" panose="020F0502020204030204"/>
            </a:endParaRPr>
          </a:p>
        </p:txBody>
      </p:sp>
      <p:sp>
        <p:nvSpPr>
          <p:cNvPr id="11" name="Shape 9"/>
          <p:cNvSpPr/>
          <p:nvPr/>
        </p:nvSpPr>
        <p:spPr>
          <a:xfrm>
            <a:off x="651510" y="2715768"/>
            <a:ext cx="308610" cy="30861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p:nvPr/>
        </p:nvSpPr>
        <p:spPr>
          <a:xfrm>
            <a:off x="651510" y="2715768"/>
            <a:ext cx="308610" cy="308610"/>
          </a:xfrm>
          <a:prstGeom prst="rect">
            <a:avLst/>
          </a:prstGeom>
          <a:noFill/>
          <a:ln/>
        </p:spPr>
        <p:txBody>
          <a:bodyPr wrap="square" rtlCol="0" anchor="ctr"/>
          <a:lstStyle/>
          <a:p>
            <a:pPr algn="ctr" defTabSz="685800"/>
            <a:r>
              <a:rPr lang="en-US" sz="1200" b="1" dirty="0">
                <a:solidFill>
                  <a:srgbClr val="FFD915"/>
                </a:solidFill>
                <a:latin typeface="Calibri" pitchFamily="34" charset="0"/>
                <a:ea typeface="Calibri" pitchFamily="34" charset="-122"/>
                <a:cs typeface="Calibri" pitchFamily="34" charset="-120"/>
              </a:rPr>
              <a:t>3</a:t>
            </a:r>
            <a:endParaRPr lang="en-US" sz="1200" dirty="0">
              <a:solidFill>
                <a:prstClr val="black"/>
              </a:solidFill>
              <a:latin typeface="Calibri" panose="020F0502020204030204"/>
            </a:endParaRPr>
          </a:p>
        </p:txBody>
      </p:sp>
      <p:sp>
        <p:nvSpPr>
          <p:cNvPr id="13" name="Text 11"/>
          <p:cNvSpPr/>
          <p:nvPr/>
        </p:nvSpPr>
        <p:spPr>
          <a:xfrm>
            <a:off x="1131570" y="2702052"/>
            <a:ext cx="7338060" cy="342900"/>
          </a:xfrm>
          <a:prstGeom prst="rect">
            <a:avLst/>
          </a:prstGeom>
          <a:noFill/>
          <a:ln/>
        </p:spPr>
        <p:txBody>
          <a:bodyPr wrap="square" rtlCol="0" anchor="ctr"/>
          <a:lstStyle/>
          <a:p>
            <a:pPr defTabSz="685800"/>
            <a:r>
              <a:rPr lang="en-US" sz="1238" dirty="0">
                <a:solidFill>
                  <a:srgbClr val="1B2733"/>
                </a:solidFill>
                <a:latin typeface="Calibri" pitchFamily="34" charset="0"/>
                <a:ea typeface="Calibri" pitchFamily="34" charset="-122"/>
                <a:cs typeface="Calibri" pitchFamily="34" charset="-120"/>
              </a:rPr>
              <a:t>What do you do that nobody else on the team does as well?</a:t>
            </a:r>
            <a:endParaRPr lang="en-US" sz="1238" dirty="0">
              <a:solidFill>
                <a:prstClr val="black"/>
              </a:solidFill>
              <a:latin typeface="Calibri" panose="020F0502020204030204"/>
            </a:endParaRPr>
          </a:p>
        </p:txBody>
      </p:sp>
      <p:sp>
        <p:nvSpPr>
          <p:cNvPr id="14" name="Shape 12"/>
          <p:cNvSpPr/>
          <p:nvPr/>
        </p:nvSpPr>
        <p:spPr>
          <a:xfrm>
            <a:off x="651510" y="3209544"/>
            <a:ext cx="308610" cy="30861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651510" y="3209544"/>
            <a:ext cx="308610" cy="308610"/>
          </a:xfrm>
          <a:prstGeom prst="rect">
            <a:avLst/>
          </a:prstGeom>
          <a:noFill/>
          <a:ln/>
        </p:spPr>
        <p:txBody>
          <a:bodyPr wrap="square" rtlCol="0" anchor="ctr"/>
          <a:lstStyle/>
          <a:p>
            <a:pPr algn="ctr" defTabSz="685800"/>
            <a:r>
              <a:rPr lang="en-US" sz="1200" b="1" dirty="0">
                <a:solidFill>
                  <a:srgbClr val="FFD915"/>
                </a:solidFill>
                <a:latin typeface="Calibri" pitchFamily="34" charset="0"/>
                <a:ea typeface="Calibri" pitchFamily="34" charset="-122"/>
                <a:cs typeface="Calibri" pitchFamily="34" charset="-120"/>
              </a:rPr>
              <a:t>4</a:t>
            </a:r>
            <a:endParaRPr lang="en-US" sz="1200" dirty="0">
              <a:solidFill>
                <a:prstClr val="black"/>
              </a:solidFill>
              <a:latin typeface="Calibri" panose="020F0502020204030204"/>
            </a:endParaRPr>
          </a:p>
        </p:txBody>
      </p:sp>
      <p:sp>
        <p:nvSpPr>
          <p:cNvPr id="16" name="Text 14"/>
          <p:cNvSpPr/>
          <p:nvPr/>
        </p:nvSpPr>
        <p:spPr>
          <a:xfrm>
            <a:off x="1131570" y="3195828"/>
            <a:ext cx="7338060" cy="342900"/>
          </a:xfrm>
          <a:prstGeom prst="rect">
            <a:avLst/>
          </a:prstGeom>
          <a:noFill/>
          <a:ln/>
        </p:spPr>
        <p:txBody>
          <a:bodyPr wrap="square" rtlCol="0" anchor="ctr"/>
          <a:lstStyle/>
          <a:p>
            <a:pPr defTabSz="685800"/>
            <a:r>
              <a:rPr lang="en-US" sz="1238" dirty="0">
                <a:solidFill>
                  <a:srgbClr val="1B2733"/>
                </a:solidFill>
                <a:latin typeface="Calibri" pitchFamily="34" charset="0"/>
                <a:ea typeface="Calibri" pitchFamily="34" charset="-122"/>
                <a:cs typeface="Calibri" pitchFamily="34" charset="-120"/>
              </a:rPr>
              <a:t>What are you actively building — not just maintaining?</a:t>
            </a:r>
            <a:endParaRPr lang="en-US" sz="1238" dirty="0">
              <a:solidFill>
                <a:prstClr val="black"/>
              </a:solidFill>
              <a:latin typeface="Calibri" panose="020F0502020204030204"/>
            </a:endParaRPr>
          </a:p>
        </p:txBody>
      </p:sp>
      <p:sp>
        <p:nvSpPr>
          <p:cNvPr id="17" name="Shape 15"/>
          <p:cNvSpPr/>
          <p:nvPr/>
        </p:nvSpPr>
        <p:spPr>
          <a:xfrm>
            <a:off x="651510" y="3703320"/>
            <a:ext cx="308610" cy="30861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8" name="Text 16"/>
          <p:cNvSpPr/>
          <p:nvPr/>
        </p:nvSpPr>
        <p:spPr>
          <a:xfrm>
            <a:off x="651510" y="3703320"/>
            <a:ext cx="308610" cy="308610"/>
          </a:xfrm>
          <a:prstGeom prst="rect">
            <a:avLst/>
          </a:prstGeom>
          <a:noFill/>
          <a:ln/>
        </p:spPr>
        <p:txBody>
          <a:bodyPr wrap="square" rtlCol="0" anchor="ctr"/>
          <a:lstStyle/>
          <a:p>
            <a:pPr algn="ctr" defTabSz="685800"/>
            <a:r>
              <a:rPr lang="en-US" sz="1200" b="1" dirty="0">
                <a:solidFill>
                  <a:srgbClr val="FFD915"/>
                </a:solidFill>
                <a:latin typeface="Calibri" pitchFamily="34" charset="0"/>
                <a:ea typeface="Calibri" pitchFamily="34" charset="-122"/>
                <a:cs typeface="Calibri" pitchFamily="34" charset="-120"/>
              </a:rPr>
              <a:t>5</a:t>
            </a:r>
            <a:endParaRPr lang="en-US" sz="1200" dirty="0">
              <a:solidFill>
                <a:prstClr val="black"/>
              </a:solidFill>
              <a:latin typeface="Calibri" panose="020F0502020204030204"/>
            </a:endParaRPr>
          </a:p>
        </p:txBody>
      </p:sp>
      <p:sp>
        <p:nvSpPr>
          <p:cNvPr id="19" name="Text 17"/>
          <p:cNvSpPr/>
          <p:nvPr/>
        </p:nvSpPr>
        <p:spPr>
          <a:xfrm>
            <a:off x="1131570" y="3689604"/>
            <a:ext cx="7338060" cy="342900"/>
          </a:xfrm>
          <a:prstGeom prst="rect">
            <a:avLst/>
          </a:prstGeom>
          <a:noFill/>
          <a:ln/>
        </p:spPr>
        <p:txBody>
          <a:bodyPr wrap="square" rtlCol="0" anchor="ctr"/>
          <a:lstStyle/>
          <a:p>
            <a:pPr defTabSz="685800"/>
            <a:r>
              <a:rPr lang="en-US" sz="1238" dirty="0">
                <a:solidFill>
                  <a:srgbClr val="1B2733"/>
                </a:solidFill>
                <a:latin typeface="Calibri" pitchFamily="34" charset="0"/>
                <a:ea typeface="Calibri" pitchFamily="34" charset="-122"/>
                <a:cs typeface="Calibri" pitchFamily="34" charset="-120"/>
              </a:rPr>
              <a:t>If your last six months had a headline, what would it be?</a:t>
            </a:r>
            <a:endParaRPr lang="en-US" sz="1238" dirty="0">
              <a:solidFill>
                <a:prstClr val="black"/>
              </a:solidFill>
              <a:latin typeface="Calibri" panose="020F0502020204030204"/>
            </a:endParaRPr>
          </a:p>
        </p:txBody>
      </p:sp>
      <p:sp>
        <p:nvSpPr>
          <p:cNvPr id="20" name="Shape 18"/>
          <p:cNvSpPr/>
          <p:nvPr/>
        </p:nvSpPr>
        <p:spPr>
          <a:xfrm>
            <a:off x="651510" y="4217670"/>
            <a:ext cx="7818120" cy="480060"/>
          </a:xfrm>
          <a:prstGeom prst="roundRect">
            <a:avLst>
              <a:gd name="adj" fmla="val 11429"/>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21" name="Text 19"/>
          <p:cNvSpPr/>
          <p:nvPr/>
        </p:nvSpPr>
        <p:spPr>
          <a:xfrm>
            <a:off x="857250" y="4217670"/>
            <a:ext cx="7543800" cy="480060"/>
          </a:xfrm>
          <a:prstGeom prst="rect">
            <a:avLst/>
          </a:prstGeom>
          <a:noFill/>
          <a:ln/>
        </p:spPr>
        <p:txBody>
          <a:bodyPr wrap="square" rtlCol="0" anchor="ctr"/>
          <a:lstStyle/>
          <a:p>
            <a:pPr defTabSz="685800"/>
            <a:r>
              <a:rPr lang="en-US" sz="1200" b="1" dirty="0">
                <a:solidFill>
                  <a:srgbClr val="1B2733"/>
                </a:solidFill>
                <a:latin typeface="Calibri" pitchFamily="34" charset="0"/>
                <a:ea typeface="Calibri" pitchFamily="34" charset="-122"/>
                <a:cs typeface="Calibri" pitchFamily="34" charset="-120"/>
              </a:rPr>
              <a:t>Not “who would write the code” — what outcome would be at risk?</a:t>
            </a:r>
            <a:endParaRPr lang="en-US" sz="1200" dirty="0">
              <a:solidFill>
                <a:prstClr val="black"/>
              </a:solidFill>
              <a:latin typeface="Calibri" panose="020F0502020204030204"/>
            </a:endParaRPr>
          </a:p>
        </p:txBody>
      </p:sp>
      <p:sp>
        <p:nvSpPr>
          <p:cNvPr id="22" name="Text 20"/>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3" name="Text 21"/>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15</a:t>
            </a:r>
            <a:endParaRPr lang="en-US" sz="750" dirty="0">
              <a:solidFill>
                <a:prstClr val="black"/>
              </a:solidFill>
              <a:latin typeface="Calibri" panose="020F0502020204030204"/>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HOW TO BUILD IT · STEP 2</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Start from a shape that fits how you think</a:t>
            </a:r>
            <a:endParaRPr lang="en-US" sz="2475" dirty="0">
              <a:solidFill>
                <a:prstClr val="black"/>
              </a:solidFill>
              <a:latin typeface="Calibri" panose="020F0502020204030204"/>
            </a:endParaRPr>
          </a:p>
        </p:txBody>
      </p:sp>
      <p:sp>
        <p:nvSpPr>
          <p:cNvPr id="4" name="Text 2"/>
          <p:cNvSpPr/>
          <p:nvPr/>
        </p:nvSpPr>
        <p:spPr>
          <a:xfrm>
            <a:off x="617220" y="1165860"/>
            <a:ext cx="7886700" cy="411480"/>
          </a:xfrm>
          <a:prstGeom prst="rect">
            <a:avLst/>
          </a:prstGeom>
          <a:noFill/>
          <a:ln/>
        </p:spPr>
        <p:txBody>
          <a:bodyPr wrap="square" rtlCol="0" anchor="ctr"/>
          <a:lstStyle/>
          <a:p>
            <a:pPr defTabSz="685800"/>
            <a:r>
              <a:rPr lang="en-US" sz="1238" i="1" dirty="0">
                <a:solidFill>
                  <a:srgbClr val="5C6B7A"/>
                </a:solidFill>
                <a:latin typeface="Calibri" pitchFamily="34" charset="0"/>
                <a:ea typeface="Calibri" pitchFamily="34" charset="-122"/>
                <a:cs typeface="Calibri" pitchFamily="34" charset="-120"/>
              </a:rPr>
              <a:t>Fill one in with something real and specific. Generic fills don't work — if another developer could claim it without lying, it's not yours yet.</a:t>
            </a:r>
            <a:endParaRPr lang="en-US" sz="1238" dirty="0">
              <a:solidFill>
                <a:prstClr val="black"/>
              </a:solidFill>
              <a:latin typeface="Calibri" panose="020F0502020204030204"/>
            </a:endParaRPr>
          </a:p>
        </p:txBody>
      </p:sp>
      <p:sp>
        <p:nvSpPr>
          <p:cNvPr id="5" name="Shape 3"/>
          <p:cNvSpPr/>
          <p:nvPr/>
        </p:nvSpPr>
        <p:spPr>
          <a:xfrm>
            <a:off x="651510" y="1680210"/>
            <a:ext cx="1714500" cy="425196"/>
          </a:xfrm>
          <a:prstGeom prst="roundRect">
            <a:avLst>
              <a:gd name="adj" fmla="val 11290"/>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651510" y="1680210"/>
            <a:ext cx="1714500" cy="425196"/>
          </a:xfrm>
          <a:prstGeom prst="rect">
            <a:avLst/>
          </a:prstGeom>
          <a:noFill/>
          <a:ln/>
        </p:spPr>
        <p:txBody>
          <a:bodyPr wrap="square" rtlCol="0" anchor="ctr"/>
          <a:lstStyle/>
          <a:p>
            <a:pPr algn="ctr" defTabSz="685800"/>
            <a:r>
              <a:rPr lang="en-US" sz="1050" b="1" dirty="0">
                <a:solidFill>
                  <a:srgbClr val="FFD915"/>
                </a:solidFill>
                <a:latin typeface="Calibri" pitchFamily="34" charset="0"/>
                <a:ea typeface="Calibri" pitchFamily="34" charset="-122"/>
                <a:cs typeface="Calibri" pitchFamily="34" charset="-120"/>
              </a:rPr>
              <a:t>Building</a:t>
            </a:r>
            <a:endParaRPr lang="en-US" sz="1050" dirty="0">
              <a:solidFill>
                <a:prstClr val="black"/>
              </a:solidFill>
              <a:latin typeface="Calibri" panose="020F0502020204030204"/>
            </a:endParaRPr>
          </a:p>
        </p:txBody>
      </p:sp>
      <p:sp>
        <p:nvSpPr>
          <p:cNvPr id="7" name="Text 5"/>
          <p:cNvSpPr/>
          <p:nvPr/>
        </p:nvSpPr>
        <p:spPr>
          <a:xfrm>
            <a:off x="2537460" y="1680210"/>
            <a:ext cx="5966460" cy="425196"/>
          </a:xfrm>
          <a:prstGeom prst="rect">
            <a:avLst/>
          </a:prstGeom>
          <a:noFill/>
          <a:ln/>
        </p:spPr>
        <p:txBody>
          <a:bodyPr wrap="square" rtlCol="0" anchor="ctr"/>
          <a:lstStyle/>
          <a:p>
            <a:pPr defTabSz="685800"/>
            <a:r>
              <a:rPr lang="en-US" sz="1200" i="1" dirty="0">
                <a:solidFill>
                  <a:srgbClr val="1B2733"/>
                </a:solidFill>
                <a:latin typeface="Calibri" pitchFamily="34" charset="0"/>
                <a:ea typeface="Calibri" pitchFamily="34" charset="-122"/>
                <a:cs typeface="Calibri" pitchFamily="34" charset="-120"/>
              </a:rPr>
              <a:t>“I'm building ___ that allows ___ to ___.”</a:t>
            </a:r>
            <a:endParaRPr lang="en-US" sz="1200" dirty="0">
              <a:solidFill>
                <a:prstClr val="black"/>
              </a:solidFill>
              <a:latin typeface="Calibri" panose="020F0502020204030204"/>
            </a:endParaRPr>
          </a:p>
        </p:txBody>
      </p:sp>
      <p:sp>
        <p:nvSpPr>
          <p:cNvPr id="8" name="Shape 6"/>
          <p:cNvSpPr/>
          <p:nvPr/>
        </p:nvSpPr>
        <p:spPr>
          <a:xfrm>
            <a:off x="651510" y="2215134"/>
            <a:ext cx="1714500" cy="425196"/>
          </a:xfrm>
          <a:prstGeom prst="roundRect">
            <a:avLst>
              <a:gd name="adj" fmla="val 11290"/>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651510" y="2215134"/>
            <a:ext cx="1714500" cy="425196"/>
          </a:xfrm>
          <a:prstGeom prst="rect">
            <a:avLst/>
          </a:prstGeom>
          <a:noFill/>
          <a:ln/>
        </p:spPr>
        <p:txBody>
          <a:bodyPr wrap="square" rtlCol="0" anchor="ctr"/>
          <a:lstStyle/>
          <a:p>
            <a:pPr algn="ctr" defTabSz="685800"/>
            <a:r>
              <a:rPr lang="en-US" sz="1050" b="1" dirty="0">
                <a:solidFill>
                  <a:srgbClr val="FFD915"/>
                </a:solidFill>
                <a:latin typeface="Calibri" pitchFamily="34" charset="0"/>
                <a:ea typeface="Calibri" pitchFamily="34" charset="-122"/>
                <a:cs typeface="Calibri" pitchFamily="34" charset="-120"/>
              </a:rPr>
              <a:t>Problem</a:t>
            </a:r>
            <a:endParaRPr lang="en-US" sz="1050" dirty="0">
              <a:solidFill>
                <a:prstClr val="black"/>
              </a:solidFill>
              <a:latin typeface="Calibri" panose="020F0502020204030204"/>
            </a:endParaRPr>
          </a:p>
        </p:txBody>
      </p:sp>
      <p:sp>
        <p:nvSpPr>
          <p:cNvPr id="10" name="Text 8"/>
          <p:cNvSpPr/>
          <p:nvPr/>
        </p:nvSpPr>
        <p:spPr>
          <a:xfrm>
            <a:off x="2537460" y="2215134"/>
            <a:ext cx="5966460" cy="425196"/>
          </a:xfrm>
          <a:prstGeom prst="rect">
            <a:avLst/>
          </a:prstGeom>
          <a:noFill/>
          <a:ln/>
        </p:spPr>
        <p:txBody>
          <a:bodyPr wrap="square" rtlCol="0" anchor="ctr"/>
          <a:lstStyle/>
          <a:p>
            <a:pPr defTabSz="685800"/>
            <a:r>
              <a:rPr lang="en-US" sz="1200" i="1" dirty="0">
                <a:solidFill>
                  <a:srgbClr val="1B2733"/>
                </a:solidFill>
                <a:latin typeface="Calibri" pitchFamily="34" charset="0"/>
                <a:ea typeface="Calibri" pitchFamily="34" charset="-122"/>
                <a:cs typeface="Calibri" pitchFamily="34" charset="-120"/>
              </a:rPr>
              <a:t>“I'm the person who solves ___ so that ___ can ___.”</a:t>
            </a:r>
            <a:endParaRPr lang="en-US" sz="1200" dirty="0">
              <a:solidFill>
                <a:prstClr val="black"/>
              </a:solidFill>
              <a:latin typeface="Calibri" panose="020F0502020204030204"/>
            </a:endParaRPr>
          </a:p>
        </p:txBody>
      </p:sp>
      <p:sp>
        <p:nvSpPr>
          <p:cNvPr id="11" name="Shape 9"/>
          <p:cNvSpPr/>
          <p:nvPr/>
        </p:nvSpPr>
        <p:spPr>
          <a:xfrm>
            <a:off x="651510" y="2750058"/>
            <a:ext cx="1714500" cy="425196"/>
          </a:xfrm>
          <a:prstGeom prst="roundRect">
            <a:avLst>
              <a:gd name="adj" fmla="val 11290"/>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p:nvPr/>
        </p:nvSpPr>
        <p:spPr>
          <a:xfrm>
            <a:off x="651510" y="2750058"/>
            <a:ext cx="1714500" cy="425196"/>
          </a:xfrm>
          <a:prstGeom prst="rect">
            <a:avLst/>
          </a:prstGeom>
          <a:noFill/>
          <a:ln/>
        </p:spPr>
        <p:txBody>
          <a:bodyPr wrap="square" rtlCol="0" anchor="ctr"/>
          <a:lstStyle/>
          <a:p>
            <a:pPr algn="ctr" defTabSz="685800"/>
            <a:r>
              <a:rPr lang="en-US" sz="1050" b="1" dirty="0">
                <a:solidFill>
                  <a:srgbClr val="FFD915"/>
                </a:solidFill>
                <a:latin typeface="Calibri" pitchFamily="34" charset="0"/>
                <a:ea typeface="Calibri" pitchFamily="34" charset="-122"/>
                <a:cs typeface="Calibri" pitchFamily="34" charset="-120"/>
              </a:rPr>
              <a:t>Transformation</a:t>
            </a:r>
            <a:endParaRPr lang="en-US" sz="1050" dirty="0">
              <a:solidFill>
                <a:prstClr val="black"/>
              </a:solidFill>
              <a:latin typeface="Calibri" panose="020F0502020204030204"/>
            </a:endParaRPr>
          </a:p>
        </p:txBody>
      </p:sp>
      <p:sp>
        <p:nvSpPr>
          <p:cNvPr id="13" name="Text 11"/>
          <p:cNvSpPr/>
          <p:nvPr/>
        </p:nvSpPr>
        <p:spPr>
          <a:xfrm>
            <a:off x="2537460" y="2750058"/>
            <a:ext cx="5966460" cy="425196"/>
          </a:xfrm>
          <a:prstGeom prst="rect">
            <a:avLst/>
          </a:prstGeom>
          <a:noFill/>
          <a:ln/>
        </p:spPr>
        <p:txBody>
          <a:bodyPr wrap="square" rtlCol="0" anchor="ctr"/>
          <a:lstStyle/>
          <a:p>
            <a:pPr defTabSz="685800"/>
            <a:r>
              <a:rPr lang="en-US" sz="1200" i="1" dirty="0">
                <a:solidFill>
                  <a:srgbClr val="1B2733"/>
                </a:solidFill>
                <a:latin typeface="Calibri" pitchFamily="34" charset="0"/>
                <a:ea typeface="Calibri" pitchFamily="34" charset="-122"/>
                <a:cs typeface="Calibri" pitchFamily="34" charset="-120"/>
              </a:rPr>
              <a:t>“I turn ___ into ___ for ___.”</a:t>
            </a:r>
            <a:endParaRPr lang="en-US" sz="1200" dirty="0">
              <a:solidFill>
                <a:prstClr val="black"/>
              </a:solidFill>
              <a:latin typeface="Calibri" panose="020F0502020204030204"/>
            </a:endParaRPr>
          </a:p>
        </p:txBody>
      </p:sp>
      <p:sp>
        <p:nvSpPr>
          <p:cNvPr id="14" name="Shape 12"/>
          <p:cNvSpPr/>
          <p:nvPr/>
        </p:nvSpPr>
        <p:spPr>
          <a:xfrm>
            <a:off x="651510" y="3284982"/>
            <a:ext cx="1714500" cy="425196"/>
          </a:xfrm>
          <a:prstGeom prst="roundRect">
            <a:avLst>
              <a:gd name="adj" fmla="val 11290"/>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651510" y="3284982"/>
            <a:ext cx="1714500" cy="425196"/>
          </a:xfrm>
          <a:prstGeom prst="rect">
            <a:avLst/>
          </a:prstGeom>
          <a:noFill/>
          <a:ln/>
        </p:spPr>
        <p:txBody>
          <a:bodyPr wrap="square" rtlCol="0" anchor="ctr"/>
          <a:lstStyle/>
          <a:p>
            <a:pPr algn="ctr" defTabSz="685800"/>
            <a:r>
              <a:rPr lang="en-US" sz="1050" b="1" dirty="0">
                <a:solidFill>
                  <a:srgbClr val="FFD915"/>
                </a:solidFill>
                <a:latin typeface="Calibri" pitchFamily="34" charset="0"/>
                <a:ea typeface="Calibri" pitchFamily="34" charset="-122"/>
                <a:cs typeface="Calibri" pitchFamily="34" charset="-120"/>
              </a:rPr>
              <a:t>Ownership</a:t>
            </a:r>
            <a:endParaRPr lang="en-US" sz="1050" dirty="0">
              <a:solidFill>
                <a:prstClr val="black"/>
              </a:solidFill>
              <a:latin typeface="Calibri" panose="020F0502020204030204"/>
            </a:endParaRPr>
          </a:p>
        </p:txBody>
      </p:sp>
      <p:sp>
        <p:nvSpPr>
          <p:cNvPr id="16" name="Text 14"/>
          <p:cNvSpPr/>
          <p:nvPr/>
        </p:nvSpPr>
        <p:spPr>
          <a:xfrm>
            <a:off x="2537460" y="3284982"/>
            <a:ext cx="5966460" cy="425196"/>
          </a:xfrm>
          <a:prstGeom prst="rect">
            <a:avLst/>
          </a:prstGeom>
          <a:noFill/>
          <a:ln/>
        </p:spPr>
        <p:txBody>
          <a:bodyPr wrap="square" rtlCol="0" anchor="ctr"/>
          <a:lstStyle/>
          <a:p>
            <a:pPr defTabSz="685800"/>
            <a:r>
              <a:rPr lang="en-US" sz="1200" i="1" dirty="0">
                <a:solidFill>
                  <a:srgbClr val="1B2733"/>
                </a:solidFill>
                <a:latin typeface="Calibri" pitchFamily="34" charset="0"/>
                <a:ea typeface="Calibri" pitchFamily="34" charset="-122"/>
                <a:cs typeface="Calibri" pitchFamily="34" charset="-120"/>
              </a:rPr>
              <a:t>“I own ___ and make sure ___ happens — even when it's hard.”</a:t>
            </a:r>
            <a:endParaRPr lang="en-US" sz="1200" dirty="0">
              <a:solidFill>
                <a:prstClr val="black"/>
              </a:solidFill>
              <a:latin typeface="Calibri" panose="020F0502020204030204"/>
            </a:endParaRPr>
          </a:p>
        </p:txBody>
      </p:sp>
      <p:sp>
        <p:nvSpPr>
          <p:cNvPr id="17" name="Shape 15"/>
          <p:cNvSpPr/>
          <p:nvPr/>
        </p:nvSpPr>
        <p:spPr>
          <a:xfrm>
            <a:off x="651510" y="3819906"/>
            <a:ext cx="1714500" cy="425196"/>
          </a:xfrm>
          <a:prstGeom prst="roundRect">
            <a:avLst>
              <a:gd name="adj" fmla="val 11290"/>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8" name="Text 16"/>
          <p:cNvSpPr/>
          <p:nvPr/>
        </p:nvSpPr>
        <p:spPr>
          <a:xfrm>
            <a:off x="651510" y="3819906"/>
            <a:ext cx="1714500" cy="425196"/>
          </a:xfrm>
          <a:prstGeom prst="rect">
            <a:avLst/>
          </a:prstGeom>
          <a:noFill/>
          <a:ln/>
        </p:spPr>
        <p:txBody>
          <a:bodyPr wrap="square" rtlCol="0" anchor="ctr"/>
          <a:lstStyle/>
          <a:p>
            <a:pPr algn="ctr" defTabSz="685800"/>
            <a:r>
              <a:rPr lang="en-US" sz="1050" b="1" dirty="0">
                <a:solidFill>
                  <a:srgbClr val="FFD915"/>
                </a:solidFill>
                <a:latin typeface="Calibri" pitchFamily="34" charset="0"/>
                <a:ea typeface="Calibri" pitchFamily="34" charset="-122"/>
                <a:cs typeface="Calibri" pitchFamily="34" charset="-120"/>
              </a:rPr>
              <a:t>Impact</a:t>
            </a:r>
            <a:endParaRPr lang="en-US" sz="1050" dirty="0">
              <a:solidFill>
                <a:prstClr val="black"/>
              </a:solidFill>
              <a:latin typeface="Calibri" panose="020F0502020204030204"/>
            </a:endParaRPr>
          </a:p>
        </p:txBody>
      </p:sp>
      <p:sp>
        <p:nvSpPr>
          <p:cNvPr id="19" name="Text 17"/>
          <p:cNvSpPr/>
          <p:nvPr/>
        </p:nvSpPr>
        <p:spPr>
          <a:xfrm>
            <a:off x="2537460" y="3819906"/>
            <a:ext cx="5966460" cy="425196"/>
          </a:xfrm>
          <a:prstGeom prst="rect">
            <a:avLst/>
          </a:prstGeom>
          <a:noFill/>
          <a:ln/>
        </p:spPr>
        <p:txBody>
          <a:bodyPr wrap="square" rtlCol="0" anchor="ctr"/>
          <a:lstStyle/>
          <a:p>
            <a:pPr defTabSz="685800"/>
            <a:r>
              <a:rPr lang="en-US" sz="1200" i="1" dirty="0">
                <a:solidFill>
                  <a:srgbClr val="1B2733"/>
                </a:solidFill>
                <a:latin typeface="Calibri" pitchFamily="34" charset="0"/>
                <a:ea typeface="Calibri" pitchFamily="34" charset="-122"/>
                <a:cs typeface="Calibri" pitchFamily="34" charset="-120"/>
              </a:rPr>
              <a:t>“My job is to make sure ___ never fails because of ___.”</a:t>
            </a:r>
            <a:endParaRPr lang="en-US" sz="1200" dirty="0">
              <a:solidFill>
                <a:prstClr val="black"/>
              </a:solidFill>
              <a:latin typeface="Calibri" panose="020F0502020204030204"/>
            </a:endParaRPr>
          </a:p>
        </p:txBody>
      </p:sp>
      <p:sp>
        <p:nvSpPr>
          <p:cNvPr id="20" name="Shape 18"/>
          <p:cNvSpPr/>
          <p:nvPr/>
        </p:nvSpPr>
        <p:spPr>
          <a:xfrm>
            <a:off x="651510" y="4389120"/>
            <a:ext cx="7818120" cy="377190"/>
          </a:xfrm>
          <a:prstGeom prst="roundRect">
            <a:avLst>
              <a:gd name="adj" fmla="val 14545"/>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21" name="Text 19"/>
          <p:cNvSpPr/>
          <p:nvPr/>
        </p:nvSpPr>
        <p:spPr>
          <a:xfrm>
            <a:off x="857250" y="4389120"/>
            <a:ext cx="7543800" cy="377190"/>
          </a:xfrm>
          <a:prstGeom prst="rect">
            <a:avLst/>
          </a:prstGeom>
          <a:noFill/>
          <a:ln/>
        </p:spPr>
        <p:txBody>
          <a:bodyPr wrap="square" rtlCol="0" anchor="ctr"/>
          <a:lstStyle/>
          <a:p>
            <a:pPr defTabSz="685800"/>
            <a:r>
              <a:rPr lang="en-US" sz="1013" dirty="0">
                <a:solidFill>
                  <a:srgbClr val="1B2733"/>
                </a:solidFill>
                <a:latin typeface="Calibri" pitchFamily="34" charset="0"/>
                <a:ea typeface="Calibri" pitchFamily="34" charset="-122"/>
                <a:cs typeface="Calibri" pitchFamily="34" charset="-120"/>
              </a:rPr>
              <a:t>Weak: “I build software that lets users do things.”   →   Strong: “I'm building the infrastructure that lets this team ship faster, with fewer failures.”</a:t>
            </a:r>
            <a:endParaRPr lang="en-US" sz="1013" dirty="0">
              <a:solidFill>
                <a:prstClr val="black"/>
              </a:solidFill>
              <a:latin typeface="Calibri" panose="020F0502020204030204"/>
            </a:endParaRPr>
          </a:p>
        </p:txBody>
      </p:sp>
      <p:sp>
        <p:nvSpPr>
          <p:cNvPr id="22" name="Text 20"/>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3" name="Text 21"/>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16</a:t>
            </a:r>
            <a:endParaRPr lang="en-US" sz="750" dirty="0">
              <a:solidFill>
                <a:prstClr val="black"/>
              </a:solidFill>
              <a:latin typeface="Calibri" panose="020F0502020204030204"/>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HOW TO BUILD IT · STEP 3</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Four tests before you keep it</a:t>
            </a:r>
            <a:endParaRPr lang="en-US" sz="2475" dirty="0">
              <a:solidFill>
                <a:prstClr val="black"/>
              </a:solidFill>
              <a:latin typeface="Calibri" panose="020F0502020204030204"/>
            </a:endParaRPr>
          </a:p>
        </p:txBody>
      </p:sp>
      <p:sp>
        <p:nvSpPr>
          <p:cNvPr id="4" name="Text 2"/>
          <p:cNvSpPr/>
          <p:nvPr/>
        </p:nvSpPr>
        <p:spPr>
          <a:xfrm>
            <a:off x="617220" y="1200150"/>
            <a:ext cx="7886700" cy="41148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Run your sentence through these. If it fails one, it's not wrong — it's not finished.</a:t>
            </a:r>
            <a:endParaRPr lang="en-US" sz="1275" dirty="0">
              <a:solidFill>
                <a:prstClr val="black"/>
              </a:solidFill>
              <a:latin typeface="Calibri" panose="020F0502020204030204"/>
            </a:endParaRPr>
          </a:p>
        </p:txBody>
      </p:sp>
      <p:sp>
        <p:nvSpPr>
          <p:cNvPr id="5" name="Shape 3"/>
          <p:cNvSpPr/>
          <p:nvPr/>
        </p:nvSpPr>
        <p:spPr>
          <a:xfrm>
            <a:off x="651510" y="1748790"/>
            <a:ext cx="3806190" cy="1165860"/>
          </a:xfrm>
          <a:prstGeom prst="roundRect">
            <a:avLst>
              <a:gd name="adj" fmla="val 529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891540" y="1940814"/>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The Manager Test</a:t>
            </a:r>
            <a:endParaRPr lang="en-US" sz="1275" dirty="0">
              <a:solidFill>
                <a:prstClr val="black"/>
              </a:solidFill>
              <a:latin typeface="Calibri" panose="020F0502020204030204"/>
            </a:endParaRPr>
          </a:p>
        </p:txBody>
      </p:sp>
      <p:sp>
        <p:nvSpPr>
          <p:cNvPr id="7" name="Text 5"/>
          <p:cNvSpPr/>
          <p:nvPr/>
        </p:nvSpPr>
        <p:spPr>
          <a:xfrm>
            <a:off x="891540" y="2263140"/>
            <a:ext cx="3326130" cy="58293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Could your manager say this in a meeting without you — and would it land? If it needs your explanation, it's not clear yet.</a:t>
            </a:r>
            <a:endParaRPr lang="en-US" sz="1013" dirty="0">
              <a:solidFill>
                <a:prstClr val="black"/>
              </a:solidFill>
              <a:latin typeface="Calibri" panose="020F0502020204030204"/>
            </a:endParaRPr>
          </a:p>
        </p:txBody>
      </p:sp>
      <p:sp>
        <p:nvSpPr>
          <p:cNvPr id="8" name="Shape 6"/>
          <p:cNvSpPr/>
          <p:nvPr/>
        </p:nvSpPr>
        <p:spPr>
          <a:xfrm>
            <a:off x="4663440" y="1748790"/>
            <a:ext cx="3806190" cy="1165860"/>
          </a:xfrm>
          <a:prstGeom prst="roundRect">
            <a:avLst>
              <a:gd name="adj" fmla="val 529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4903470" y="1940814"/>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The Filter Test</a:t>
            </a:r>
            <a:endParaRPr lang="en-US" sz="1275" dirty="0">
              <a:solidFill>
                <a:prstClr val="black"/>
              </a:solidFill>
              <a:latin typeface="Calibri" panose="020F0502020204030204"/>
            </a:endParaRPr>
          </a:p>
        </p:txBody>
      </p:sp>
      <p:sp>
        <p:nvSpPr>
          <p:cNvPr id="10" name="Text 8"/>
          <p:cNvSpPr/>
          <p:nvPr/>
        </p:nvSpPr>
        <p:spPr>
          <a:xfrm>
            <a:off x="4903470" y="2263140"/>
            <a:ext cx="3326130" cy="58293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Does it tell you what to say yes and no to? If it doesn't filter anything, it's too broad.</a:t>
            </a:r>
            <a:endParaRPr lang="en-US" sz="1013" dirty="0">
              <a:solidFill>
                <a:prstClr val="black"/>
              </a:solidFill>
              <a:latin typeface="Calibri" panose="020F0502020204030204"/>
            </a:endParaRPr>
          </a:p>
        </p:txBody>
      </p:sp>
      <p:sp>
        <p:nvSpPr>
          <p:cNvPr id="11" name="Shape 9"/>
          <p:cNvSpPr/>
          <p:nvPr/>
        </p:nvSpPr>
        <p:spPr>
          <a:xfrm>
            <a:off x="651510" y="3017520"/>
            <a:ext cx="3806190" cy="1165860"/>
          </a:xfrm>
          <a:prstGeom prst="roundRect">
            <a:avLst>
              <a:gd name="adj" fmla="val 529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2" name="Text 10"/>
          <p:cNvSpPr/>
          <p:nvPr/>
        </p:nvSpPr>
        <p:spPr>
          <a:xfrm>
            <a:off x="891540" y="3209544"/>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The Uniqueness Test</a:t>
            </a:r>
            <a:endParaRPr lang="en-US" sz="1275" dirty="0">
              <a:solidFill>
                <a:prstClr val="black"/>
              </a:solidFill>
              <a:latin typeface="Calibri" panose="020F0502020204030204"/>
            </a:endParaRPr>
          </a:p>
        </p:txBody>
      </p:sp>
      <p:sp>
        <p:nvSpPr>
          <p:cNvPr id="13" name="Text 11"/>
          <p:cNvSpPr/>
          <p:nvPr/>
        </p:nvSpPr>
        <p:spPr>
          <a:xfrm>
            <a:off x="891540" y="3531870"/>
            <a:ext cx="3326130" cy="58293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Could it describe any developer anywhere? If someone else could claim it without lying, tighten it.</a:t>
            </a:r>
            <a:endParaRPr lang="en-US" sz="1013" dirty="0">
              <a:solidFill>
                <a:prstClr val="black"/>
              </a:solidFill>
              <a:latin typeface="Calibri" panose="020F0502020204030204"/>
            </a:endParaRPr>
          </a:p>
        </p:txBody>
      </p:sp>
      <p:sp>
        <p:nvSpPr>
          <p:cNvPr id="14" name="Shape 12"/>
          <p:cNvSpPr/>
          <p:nvPr/>
        </p:nvSpPr>
        <p:spPr>
          <a:xfrm>
            <a:off x="4663440" y="3017520"/>
            <a:ext cx="3806190" cy="1165860"/>
          </a:xfrm>
          <a:prstGeom prst="roundRect">
            <a:avLst>
              <a:gd name="adj" fmla="val 5294"/>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4903470" y="3209544"/>
            <a:ext cx="3326130" cy="288036"/>
          </a:xfrm>
          <a:prstGeom prst="rect">
            <a:avLst/>
          </a:prstGeom>
          <a:noFill/>
          <a:ln/>
        </p:spPr>
        <p:txBody>
          <a:bodyPr wrap="square" rtlCol="0" anchor="ctr"/>
          <a:lstStyle/>
          <a:p>
            <a:pPr defTabSz="685800"/>
            <a:r>
              <a:rPr lang="en-US" sz="1275" b="1" dirty="0">
                <a:solidFill>
                  <a:srgbClr val="173451"/>
                </a:solidFill>
                <a:latin typeface="Calibri" pitchFamily="34" charset="0"/>
                <a:ea typeface="Calibri" pitchFamily="34" charset="-122"/>
                <a:cs typeface="Calibri" pitchFamily="34" charset="-120"/>
              </a:rPr>
              <a:t>The Discomfort Test</a:t>
            </a:r>
            <a:endParaRPr lang="en-US" sz="1275" dirty="0">
              <a:solidFill>
                <a:prstClr val="black"/>
              </a:solidFill>
              <a:latin typeface="Calibri" panose="020F0502020204030204"/>
            </a:endParaRPr>
          </a:p>
        </p:txBody>
      </p:sp>
      <p:sp>
        <p:nvSpPr>
          <p:cNvPr id="16" name="Text 14"/>
          <p:cNvSpPr/>
          <p:nvPr/>
        </p:nvSpPr>
        <p:spPr>
          <a:xfrm>
            <a:off x="4903470" y="3531870"/>
            <a:ext cx="3326130" cy="582930"/>
          </a:xfrm>
          <a:prstGeom prst="rect">
            <a:avLst/>
          </a:prstGeom>
          <a:noFill/>
          <a:ln/>
        </p:spPr>
        <p:txBody>
          <a:bodyPr wrap="square" rtlCol="0" anchor="ctr"/>
          <a:lstStyle/>
          <a:p>
            <a:pPr defTabSz="685800"/>
            <a:r>
              <a:rPr lang="en-US" sz="1013" dirty="0">
                <a:solidFill>
                  <a:srgbClr val="5C6B7A"/>
                </a:solidFill>
                <a:latin typeface="Calibri" pitchFamily="34" charset="0"/>
                <a:ea typeface="Calibri" pitchFamily="34" charset="-122"/>
                <a:cs typeface="Calibri" pitchFamily="34" charset="-120"/>
              </a:rPr>
              <a:t>Does it feel slightly bold to say out loud? Good. A statement that commits to nothing does nothing.</a:t>
            </a:r>
            <a:endParaRPr lang="en-US" sz="1013" dirty="0">
              <a:solidFill>
                <a:prstClr val="black"/>
              </a:solidFill>
              <a:latin typeface="Calibri" panose="020F0502020204030204"/>
            </a:endParaRPr>
          </a:p>
        </p:txBody>
      </p:sp>
      <p:sp>
        <p:nvSpPr>
          <p:cNvPr id="17" name="Text 15"/>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8" name="Text 16"/>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17</a:t>
            </a:r>
            <a:endParaRPr lang="en-US" sz="750" dirty="0">
              <a:solidFill>
                <a:prstClr val="black"/>
              </a:solidFill>
              <a:latin typeface="Calibri" panose="020F0502020204030204"/>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FFD915"/>
                </a:solidFill>
                <a:latin typeface="Calibri" pitchFamily="34" charset="0"/>
                <a:ea typeface="Calibri" pitchFamily="34" charset="-122"/>
                <a:cs typeface="Calibri" pitchFamily="34" charset="-120"/>
              </a:rPr>
              <a:t>WHERE THAT LEAVES YOU</a:t>
            </a:r>
            <a:endParaRPr lang="en-US" sz="975" dirty="0">
              <a:solidFill>
                <a:prstClr val="black"/>
              </a:solidFill>
              <a:latin typeface="Calibri" panose="020F0502020204030204"/>
            </a:endParaRPr>
          </a:p>
        </p:txBody>
      </p:sp>
      <p:sp>
        <p:nvSpPr>
          <p:cNvPr id="3" name="Text 1"/>
          <p:cNvSpPr/>
          <p:nvPr/>
        </p:nvSpPr>
        <p:spPr>
          <a:xfrm>
            <a:off x="617220" y="1028700"/>
            <a:ext cx="7886700" cy="617220"/>
          </a:xfrm>
          <a:prstGeom prst="rect">
            <a:avLst/>
          </a:prstGeom>
          <a:noFill/>
          <a:ln/>
        </p:spPr>
        <p:txBody>
          <a:bodyPr wrap="square" rtlCol="0" anchor="ctr"/>
          <a:lstStyle/>
          <a:p>
            <a:pPr defTabSz="685800"/>
            <a:r>
              <a:rPr lang="en-US" sz="2700" b="1" dirty="0">
                <a:solidFill>
                  <a:srgbClr val="FFFFFF"/>
                </a:solidFill>
                <a:latin typeface="Cambria" pitchFamily="34" charset="0"/>
                <a:ea typeface="Cambria" pitchFamily="34" charset="-122"/>
                <a:cs typeface="Cambria" pitchFamily="34" charset="-120"/>
              </a:rPr>
              <a:t>Right now, that sentence is a claim.</a:t>
            </a:r>
            <a:endParaRPr lang="en-US" sz="2700" dirty="0">
              <a:solidFill>
                <a:prstClr val="black"/>
              </a:solidFill>
              <a:latin typeface="Calibri" panose="020F0502020204030204"/>
            </a:endParaRPr>
          </a:p>
        </p:txBody>
      </p:sp>
      <p:sp>
        <p:nvSpPr>
          <p:cNvPr id="4" name="Shape 2"/>
          <p:cNvSpPr/>
          <p:nvPr/>
        </p:nvSpPr>
        <p:spPr>
          <a:xfrm>
            <a:off x="651510" y="1885950"/>
            <a:ext cx="3806190" cy="1714500"/>
          </a:xfrm>
          <a:prstGeom prst="roundRect">
            <a:avLst>
              <a:gd name="adj" fmla="val 4000"/>
            </a:avLst>
          </a:prstGeom>
          <a:solidFill>
            <a:srgbClr val="1E4160"/>
          </a:solidFill>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925830" y="2057400"/>
            <a:ext cx="3291840" cy="308610"/>
          </a:xfrm>
          <a:prstGeom prst="rect">
            <a:avLst/>
          </a:prstGeom>
          <a:noFill/>
          <a:ln/>
        </p:spPr>
        <p:txBody>
          <a:bodyPr wrap="square" rtlCol="0" anchor="ctr"/>
          <a:lstStyle/>
          <a:p>
            <a:pPr defTabSz="685800"/>
            <a:r>
              <a:rPr lang="en-US" sz="1275" b="1" dirty="0">
                <a:solidFill>
                  <a:srgbClr val="FFD915"/>
                </a:solidFill>
                <a:latin typeface="Calibri" pitchFamily="34" charset="0"/>
                <a:ea typeface="Calibri" pitchFamily="34" charset="-122"/>
                <a:cs typeface="Calibri" pitchFamily="34" charset="-120"/>
              </a:rPr>
              <a:t>What you have</a:t>
            </a:r>
            <a:endParaRPr lang="en-US" sz="1275" dirty="0">
              <a:solidFill>
                <a:prstClr val="black"/>
              </a:solidFill>
              <a:latin typeface="Calibri" panose="020F0502020204030204"/>
            </a:endParaRPr>
          </a:p>
        </p:txBody>
      </p:sp>
      <p:sp>
        <p:nvSpPr>
          <p:cNvPr id="6" name="Text 4"/>
          <p:cNvSpPr/>
          <p:nvPr/>
        </p:nvSpPr>
        <p:spPr>
          <a:xfrm>
            <a:off x="925830" y="2434590"/>
            <a:ext cx="3291840" cy="1028700"/>
          </a:xfrm>
          <a:prstGeom prst="rect">
            <a:avLst/>
          </a:prstGeom>
          <a:noFill/>
          <a:ln/>
        </p:spPr>
        <p:txBody>
          <a:bodyPr wrap="square" rtlCol="0" anchor="ctr"/>
          <a:lstStyle/>
          <a:p>
            <a:pPr defTabSz="685800"/>
            <a:r>
              <a:rPr lang="en-US" sz="1163" dirty="0">
                <a:solidFill>
                  <a:srgbClr val="E4ECF4"/>
                </a:solidFill>
                <a:latin typeface="Calibri" pitchFamily="34" charset="0"/>
                <a:ea typeface="Calibri" pitchFamily="34" charset="-122"/>
                <a:cs typeface="Calibri" pitchFamily="34" charset="-120"/>
              </a:rPr>
              <a:t>A sentence that says how far you move a company. Written from instinct, twenty minutes old.</a:t>
            </a:r>
            <a:endParaRPr lang="en-US" sz="1163" dirty="0">
              <a:solidFill>
                <a:prstClr val="black"/>
              </a:solidFill>
              <a:latin typeface="Calibri" panose="020F0502020204030204"/>
            </a:endParaRPr>
          </a:p>
        </p:txBody>
      </p:sp>
      <p:sp>
        <p:nvSpPr>
          <p:cNvPr id="7" name="Shape 5"/>
          <p:cNvSpPr/>
          <p:nvPr/>
        </p:nvSpPr>
        <p:spPr>
          <a:xfrm>
            <a:off x="4663440" y="1885950"/>
            <a:ext cx="3806190" cy="1714500"/>
          </a:xfrm>
          <a:prstGeom prst="roundRect">
            <a:avLst>
              <a:gd name="adj" fmla="val 4000"/>
            </a:avLst>
          </a:prstGeom>
          <a:solidFill>
            <a:srgbClr val="1E4160"/>
          </a:solidFill>
          <a:ln/>
        </p:spPr>
        <p:txBody>
          <a:bodyPr/>
          <a:lstStyle/>
          <a:p>
            <a:pPr defTabSz="685800"/>
            <a:endParaRPr lang="en-US" sz="1350">
              <a:solidFill>
                <a:prstClr val="black"/>
              </a:solidFill>
              <a:latin typeface="Calibri" panose="020F0502020204030204"/>
            </a:endParaRPr>
          </a:p>
        </p:txBody>
      </p:sp>
      <p:sp>
        <p:nvSpPr>
          <p:cNvPr id="8" name="Text 6"/>
          <p:cNvSpPr/>
          <p:nvPr/>
        </p:nvSpPr>
        <p:spPr>
          <a:xfrm>
            <a:off x="4937760" y="2057400"/>
            <a:ext cx="3291840" cy="308610"/>
          </a:xfrm>
          <a:prstGeom prst="rect">
            <a:avLst/>
          </a:prstGeom>
          <a:noFill/>
          <a:ln/>
        </p:spPr>
        <p:txBody>
          <a:bodyPr wrap="square" rtlCol="0" anchor="ctr"/>
          <a:lstStyle/>
          <a:p>
            <a:pPr defTabSz="685800"/>
            <a:r>
              <a:rPr lang="en-US" sz="1275" b="1" dirty="0">
                <a:solidFill>
                  <a:srgbClr val="FFD915"/>
                </a:solidFill>
                <a:latin typeface="Calibri" pitchFamily="34" charset="0"/>
                <a:ea typeface="Calibri" pitchFamily="34" charset="-122"/>
                <a:cs typeface="Calibri" pitchFamily="34" charset="-120"/>
              </a:rPr>
              <a:t>What you don't</a:t>
            </a:r>
            <a:endParaRPr lang="en-US" sz="1275" dirty="0">
              <a:solidFill>
                <a:prstClr val="black"/>
              </a:solidFill>
              <a:latin typeface="Calibri" panose="020F0502020204030204"/>
            </a:endParaRPr>
          </a:p>
        </p:txBody>
      </p:sp>
      <p:sp>
        <p:nvSpPr>
          <p:cNvPr id="9" name="Text 7"/>
          <p:cNvSpPr/>
          <p:nvPr/>
        </p:nvSpPr>
        <p:spPr>
          <a:xfrm>
            <a:off x="4937760" y="2434590"/>
            <a:ext cx="3291840" cy="1028700"/>
          </a:xfrm>
          <a:prstGeom prst="rect">
            <a:avLst/>
          </a:prstGeom>
          <a:noFill/>
          <a:ln/>
        </p:spPr>
        <p:txBody>
          <a:bodyPr wrap="square" rtlCol="0" anchor="ctr"/>
          <a:lstStyle/>
          <a:p>
            <a:pPr defTabSz="685800"/>
            <a:r>
              <a:rPr lang="en-US" sz="1163" dirty="0">
                <a:solidFill>
                  <a:srgbClr val="E4ECF4"/>
                </a:solidFill>
                <a:latin typeface="Calibri" pitchFamily="34" charset="0"/>
                <a:ea typeface="Calibri" pitchFamily="34" charset="-122"/>
                <a:cs typeface="Calibri" pitchFamily="34" charset="-120"/>
              </a:rPr>
              <a:t>A single receipt proving it. Nothing that survives past your own memory of it.</a:t>
            </a:r>
            <a:endParaRPr lang="en-US" sz="1163" dirty="0">
              <a:solidFill>
                <a:prstClr val="black"/>
              </a:solidFill>
              <a:latin typeface="Calibri" panose="020F0502020204030204"/>
            </a:endParaRPr>
          </a:p>
        </p:txBody>
      </p:sp>
      <p:sp>
        <p:nvSpPr>
          <p:cNvPr id="10" name="Text 8"/>
          <p:cNvSpPr/>
          <p:nvPr/>
        </p:nvSpPr>
        <p:spPr>
          <a:xfrm>
            <a:off x="617220" y="3840480"/>
            <a:ext cx="7818120" cy="548640"/>
          </a:xfrm>
          <a:prstGeom prst="rect">
            <a:avLst/>
          </a:prstGeom>
          <a:noFill/>
          <a:ln/>
        </p:spPr>
        <p:txBody>
          <a:bodyPr wrap="square" rtlCol="0" anchor="ctr"/>
          <a:lstStyle/>
          <a:p>
            <a:pPr algn="ctr" defTabSz="685800"/>
            <a:r>
              <a:rPr lang="en-US" sz="1725" b="1" i="1" dirty="0">
                <a:solidFill>
                  <a:srgbClr val="FFD915"/>
                </a:solidFill>
                <a:latin typeface="Cambria" pitchFamily="34" charset="0"/>
                <a:ea typeface="Cambria" pitchFamily="34" charset="-122"/>
                <a:cs typeface="Cambria" pitchFamily="34" charset="-120"/>
              </a:rPr>
              <a:t>Nobody gets promoted on a claim. So why is that so hard to fix?</a:t>
            </a:r>
            <a:endParaRPr lang="en-US" sz="1725" dirty="0">
              <a:solidFill>
                <a:prstClr val="black"/>
              </a:solidFill>
              <a:latin typeface="Calibri" panose="020F0502020204030204"/>
            </a:endParaRPr>
          </a:p>
        </p:txBody>
      </p:sp>
      <p:sp>
        <p:nvSpPr>
          <p:cNvPr id="11" name="Shape 9"/>
          <p:cNvSpPr/>
          <p:nvPr/>
        </p:nvSpPr>
        <p:spPr>
          <a:xfrm>
            <a:off x="8161020"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2" name="Shape 10"/>
          <p:cNvSpPr/>
          <p:nvPr/>
        </p:nvSpPr>
        <p:spPr>
          <a:xfrm>
            <a:off x="8380476"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3" name="Shape 11"/>
          <p:cNvSpPr/>
          <p:nvPr/>
        </p:nvSpPr>
        <p:spPr>
          <a:xfrm>
            <a:off x="8599932"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4" name="Shape 12"/>
          <p:cNvSpPr/>
          <p:nvPr/>
        </p:nvSpPr>
        <p:spPr>
          <a:xfrm>
            <a:off x="8161020"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5" name="Shape 13"/>
          <p:cNvSpPr/>
          <p:nvPr/>
        </p:nvSpPr>
        <p:spPr>
          <a:xfrm>
            <a:off x="8380476"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6" name="Shape 14"/>
          <p:cNvSpPr/>
          <p:nvPr/>
        </p:nvSpPr>
        <p:spPr>
          <a:xfrm>
            <a:off x="8599932"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E2436"/>
        </a:solidFill>
        <a:effectLst/>
      </p:bgPr>
    </p:bg>
    <p:spTree>
      <p:nvGrpSpPr>
        <p:cNvPr id="1" name=""/>
        <p:cNvGrpSpPr/>
        <p:nvPr/>
      </p:nvGrpSpPr>
      <p:grpSpPr>
        <a:xfrm>
          <a:off x="0" y="0"/>
          <a:ext cx="0" cy="0"/>
          <a:chOff x="0" y="0"/>
          <a:chExt cx="0" cy="0"/>
        </a:xfrm>
      </p:grpSpPr>
      <p:sp>
        <p:nvSpPr>
          <p:cNvPr id="2" name="Text 0"/>
          <p:cNvSpPr/>
          <p:nvPr/>
        </p:nvSpPr>
        <p:spPr>
          <a:xfrm>
            <a:off x="617220" y="1405890"/>
            <a:ext cx="2057400" cy="891540"/>
          </a:xfrm>
          <a:prstGeom prst="rect">
            <a:avLst/>
          </a:prstGeom>
          <a:noFill/>
          <a:ln/>
        </p:spPr>
        <p:txBody>
          <a:bodyPr wrap="square" rtlCol="0" anchor="ctr"/>
          <a:lstStyle/>
          <a:p>
            <a:pPr defTabSz="685800"/>
            <a:r>
              <a:rPr lang="en-US" sz="4950" b="1" dirty="0">
                <a:solidFill>
                  <a:srgbClr val="FFD915"/>
                </a:solidFill>
                <a:latin typeface="Cambria" pitchFamily="34" charset="0"/>
                <a:ea typeface="Cambria" pitchFamily="34" charset="-122"/>
                <a:cs typeface="Cambria" pitchFamily="34" charset="-120"/>
              </a:rPr>
              <a:t>II</a:t>
            </a:r>
            <a:endParaRPr lang="en-US" sz="4950" dirty="0">
              <a:solidFill>
                <a:prstClr val="black"/>
              </a:solidFill>
              <a:latin typeface="Calibri" panose="020F0502020204030204"/>
            </a:endParaRPr>
          </a:p>
        </p:txBody>
      </p:sp>
      <p:sp>
        <p:nvSpPr>
          <p:cNvPr id="3" name="Shape 1"/>
          <p:cNvSpPr/>
          <p:nvPr/>
        </p:nvSpPr>
        <p:spPr>
          <a:xfrm>
            <a:off x="672084" y="2366010"/>
            <a:ext cx="1371600" cy="0"/>
          </a:xfrm>
          <a:prstGeom prst="line">
            <a:avLst/>
          </a:prstGeom>
          <a:noFill/>
          <a:ln w="25400">
            <a:solidFill>
              <a:srgbClr val="3A5570"/>
            </a:solidFill>
            <a:prstDash val="solid"/>
          </a:ln>
        </p:spPr>
        <p:txBody>
          <a:bodyPr/>
          <a:lstStyle/>
          <a:p>
            <a:pPr defTabSz="685800"/>
            <a:endParaRPr lang="en-US" sz="1350">
              <a:solidFill>
                <a:prstClr val="black"/>
              </a:solidFill>
              <a:latin typeface="Calibri" panose="020F0502020204030204"/>
            </a:endParaRPr>
          </a:p>
        </p:txBody>
      </p:sp>
      <p:sp>
        <p:nvSpPr>
          <p:cNvPr id="4" name="Text 2"/>
          <p:cNvSpPr/>
          <p:nvPr/>
        </p:nvSpPr>
        <p:spPr>
          <a:xfrm>
            <a:off x="617220" y="2503170"/>
            <a:ext cx="7886700" cy="685800"/>
          </a:xfrm>
          <a:prstGeom prst="rect">
            <a:avLst/>
          </a:prstGeom>
          <a:noFill/>
          <a:ln/>
        </p:spPr>
        <p:txBody>
          <a:bodyPr wrap="square" rtlCol="0" anchor="ctr"/>
          <a:lstStyle/>
          <a:p>
            <a:pPr defTabSz="685800"/>
            <a:r>
              <a:rPr lang="en-US" sz="3000" b="1" dirty="0">
                <a:solidFill>
                  <a:srgbClr val="FFFFFF"/>
                </a:solidFill>
                <a:latin typeface="Cambria" pitchFamily="34" charset="0"/>
                <a:ea typeface="Cambria" pitchFamily="34" charset="-122"/>
                <a:cs typeface="Cambria" pitchFamily="34" charset="-120"/>
              </a:rPr>
              <a:t>Why the claim stays a claim</a:t>
            </a:r>
            <a:endParaRPr lang="en-US" sz="3000" dirty="0">
              <a:solidFill>
                <a:prstClr val="black"/>
              </a:solidFill>
              <a:latin typeface="Calibri" panose="020F0502020204030204"/>
            </a:endParaRPr>
          </a:p>
        </p:txBody>
      </p:sp>
      <p:sp>
        <p:nvSpPr>
          <p:cNvPr id="5" name="Text 3"/>
          <p:cNvSpPr/>
          <p:nvPr/>
        </p:nvSpPr>
        <p:spPr>
          <a:xfrm>
            <a:off x="651510" y="3223260"/>
            <a:ext cx="7406640" cy="411480"/>
          </a:xfrm>
          <a:prstGeom prst="rect">
            <a:avLst/>
          </a:prstGeom>
          <a:noFill/>
          <a:ln/>
        </p:spPr>
        <p:txBody>
          <a:bodyPr wrap="square" rtlCol="0" anchor="ctr"/>
          <a:lstStyle/>
          <a:p>
            <a:pPr defTabSz="685800"/>
            <a:r>
              <a:rPr lang="en-US" sz="1350" i="1" dirty="0">
                <a:solidFill>
                  <a:srgbClr val="AEBECD"/>
                </a:solidFill>
                <a:latin typeface="Calibri" pitchFamily="34" charset="0"/>
                <a:ea typeface="Calibri" pitchFamily="34" charset="-122"/>
                <a:cs typeface="Calibri" pitchFamily="34" charset="-120"/>
              </a:rPr>
              <a:t>You didn't choose invisibility. You were trained into it.</a:t>
            </a:r>
            <a:endParaRPr lang="en-US" sz="1350" dirty="0">
              <a:solidFill>
                <a:prstClr val="black"/>
              </a:solidFill>
              <a:latin typeface="Calibri" panose="020F0502020204030204"/>
            </a:endParaRPr>
          </a:p>
        </p:txBody>
      </p:sp>
      <p:sp>
        <p:nvSpPr>
          <p:cNvPr id="6" name="Shape 4"/>
          <p:cNvSpPr/>
          <p:nvPr/>
        </p:nvSpPr>
        <p:spPr>
          <a:xfrm>
            <a:off x="8161020"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7" name="Shape 5"/>
          <p:cNvSpPr/>
          <p:nvPr/>
        </p:nvSpPr>
        <p:spPr>
          <a:xfrm>
            <a:off x="8380476"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8" name="Shape 6"/>
          <p:cNvSpPr/>
          <p:nvPr/>
        </p:nvSpPr>
        <p:spPr>
          <a:xfrm>
            <a:off x="8599932"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9" name="Shape 7"/>
          <p:cNvSpPr/>
          <p:nvPr/>
        </p:nvSpPr>
        <p:spPr>
          <a:xfrm>
            <a:off x="8161020"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0" name="Shape 8"/>
          <p:cNvSpPr/>
          <p:nvPr/>
        </p:nvSpPr>
        <p:spPr>
          <a:xfrm>
            <a:off x="8380476"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1" name="Shape 9"/>
          <p:cNvSpPr/>
          <p:nvPr/>
        </p:nvSpPr>
        <p:spPr>
          <a:xfrm>
            <a:off x="8599932"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TRAP</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Why smart developers stay invisible</a:t>
            </a:r>
            <a:endParaRPr lang="en-US" sz="2475" dirty="0">
              <a:solidFill>
                <a:prstClr val="black"/>
              </a:solidFill>
              <a:latin typeface="Calibri" panose="020F0502020204030204"/>
            </a:endParaRPr>
          </a:p>
        </p:txBody>
      </p:sp>
      <p:sp>
        <p:nvSpPr>
          <p:cNvPr id="4" name="Text 2"/>
          <p:cNvSpPr/>
          <p:nvPr/>
        </p:nvSpPr>
        <p:spPr>
          <a:xfrm>
            <a:off x="651510" y="1508760"/>
            <a:ext cx="617220" cy="548640"/>
          </a:xfrm>
          <a:prstGeom prst="rect">
            <a:avLst/>
          </a:prstGeom>
          <a:noFill/>
          <a:ln/>
        </p:spPr>
        <p:txBody>
          <a:bodyPr wrap="square" rtlCol="0" anchor="ctr"/>
          <a:lstStyle/>
          <a:p>
            <a:pPr defTabSz="685800"/>
            <a:r>
              <a:rPr lang="en-US" sz="2100" b="1" dirty="0">
                <a:solidFill>
                  <a:srgbClr val="C9A800"/>
                </a:solidFill>
                <a:latin typeface="Cambria" pitchFamily="34" charset="0"/>
                <a:ea typeface="Cambria" pitchFamily="34" charset="-122"/>
                <a:cs typeface="Cambria" pitchFamily="34" charset="-120"/>
              </a:rPr>
              <a:t>01</a:t>
            </a:r>
            <a:endParaRPr lang="en-US" sz="2100" dirty="0">
              <a:solidFill>
                <a:prstClr val="black"/>
              </a:solidFill>
              <a:latin typeface="Calibri" panose="020F0502020204030204"/>
            </a:endParaRPr>
          </a:p>
        </p:txBody>
      </p:sp>
      <p:sp>
        <p:nvSpPr>
          <p:cNvPr id="5" name="Text 3"/>
          <p:cNvSpPr/>
          <p:nvPr/>
        </p:nvSpPr>
        <p:spPr>
          <a:xfrm>
            <a:off x="1371600" y="1508760"/>
            <a:ext cx="3154680" cy="548640"/>
          </a:xfrm>
          <a:prstGeom prst="rect">
            <a:avLst/>
          </a:prstGeom>
          <a:noFill/>
          <a:ln/>
        </p:spPr>
        <p:txBody>
          <a:bodyPr wrap="square" rtlCol="0" anchor="ctr"/>
          <a:lstStyle/>
          <a:p>
            <a:pPr defTabSz="685800"/>
            <a:r>
              <a:rPr lang="en-US" sz="1425" b="1" dirty="0">
                <a:solidFill>
                  <a:srgbClr val="173451"/>
                </a:solidFill>
                <a:latin typeface="Calibri" pitchFamily="34" charset="0"/>
                <a:ea typeface="Calibri" pitchFamily="34" charset="-122"/>
                <a:cs typeface="Calibri" pitchFamily="34" charset="-120"/>
              </a:rPr>
              <a:t>“The work speaks for itself”</a:t>
            </a:r>
            <a:endParaRPr lang="en-US" sz="1425" dirty="0">
              <a:solidFill>
                <a:prstClr val="black"/>
              </a:solidFill>
              <a:latin typeface="Calibri" panose="020F0502020204030204"/>
            </a:endParaRPr>
          </a:p>
        </p:txBody>
      </p:sp>
      <p:sp>
        <p:nvSpPr>
          <p:cNvPr id="6" name="Text 4"/>
          <p:cNvSpPr/>
          <p:nvPr/>
        </p:nvSpPr>
        <p:spPr>
          <a:xfrm>
            <a:off x="4594860" y="1508760"/>
            <a:ext cx="3909060" cy="548640"/>
          </a:xfrm>
          <a:prstGeom prst="rect">
            <a:avLst/>
          </a:prstGeom>
          <a:noFill/>
          <a:ln/>
        </p:spPr>
        <p:txBody>
          <a:bodyPr wrap="square" rtlCol="0" anchor="ctr"/>
          <a:lstStyle/>
          <a:p>
            <a:pPr defTabSz="685800"/>
            <a:r>
              <a:rPr lang="en-US" sz="1163" dirty="0">
                <a:solidFill>
                  <a:srgbClr val="5C6B7A"/>
                </a:solidFill>
                <a:latin typeface="Calibri" pitchFamily="34" charset="0"/>
                <a:ea typeface="Calibri" pitchFamily="34" charset="-122"/>
                <a:cs typeface="Calibri" pitchFamily="34" charset="-120"/>
              </a:rPr>
              <a:t>It doesn't. Code doesn't narrate its own value — people do.</a:t>
            </a:r>
            <a:endParaRPr lang="en-US" sz="1163" dirty="0">
              <a:solidFill>
                <a:prstClr val="black"/>
              </a:solidFill>
              <a:latin typeface="Calibri" panose="020F0502020204030204"/>
            </a:endParaRPr>
          </a:p>
        </p:txBody>
      </p:sp>
      <p:sp>
        <p:nvSpPr>
          <p:cNvPr id="7" name="Text 5"/>
          <p:cNvSpPr/>
          <p:nvPr/>
        </p:nvSpPr>
        <p:spPr>
          <a:xfrm>
            <a:off x="651510" y="2434590"/>
            <a:ext cx="617220" cy="548640"/>
          </a:xfrm>
          <a:prstGeom prst="rect">
            <a:avLst/>
          </a:prstGeom>
          <a:noFill/>
          <a:ln/>
        </p:spPr>
        <p:txBody>
          <a:bodyPr wrap="square" rtlCol="0" anchor="ctr"/>
          <a:lstStyle/>
          <a:p>
            <a:pPr defTabSz="685800"/>
            <a:r>
              <a:rPr lang="en-US" sz="2100" b="1" dirty="0">
                <a:solidFill>
                  <a:srgbClr val="C9A800"/>
                </a:solidFill>
                <a:latin typeface="Cambria" pitchFamily="34" charset="0"/>
                <a:ea typeface="Cambria" pitchFamily="34" charset="-122"/>
                <a:cs typeface="Cambria" pitchFamily="34" charset="-120"/>
              </a:rPr>
              <a:t>02</a:t>
            </a:r>
            <a:endParaRPr lang="en-US" sz="2100" dirty="0">
              <a:solidFill>
                <a:prstClr val="black"/>
              </a:solidFill>
              <a:latin typeface="Calibri" panose="020F0502020204030204"/>
            </a:endParaRPr>
          </a:p>
        </p:txBody>
      </p:sp>
      <p:sp>
        <p:nvSpPr>
          <p:cNvPr id="8" name="Text 6"/>
          <p:cNvSpPr/>
          <p:nvPr/>
        </p:nvSpPr>
        <p:spPr>
          <a:xfrm>
            <a:off x="1371600" y="2434590"/>
            <a:ext cx="3154680" cy="548640"/>
          </a:xfrm>
          <a:prstGeom prst="rect">
            <a:avLst/>
          </a:prstGeom>
          <a:noFill/>
          <a:ln/>
        </p:spPr>
        <p:txBody>
          <a:bodyPr wrap="square" rtlCol="0" anchor="ctr"/>
          <a:lstStyle/>
          <a:p>
            <a:pPr defTabSz="685800"/>
            <a:r>
              <a:rPr lang="en-US" sz="1425" b="1" dirty="0">
                <a:solidFill>
                  <a:srgbClr val="173451"/>
                </a:solidFill>
                <a:latin typeface="Calibri" pitchFamily="34" charset="0"/>
                <a:ea typeface="Calibri" pitchFamily="34" charset="-122"/>
                <a:cs typeface="Calibri" pitchFamily="34" charset="-120"/>
              </a:rPr>
              <a:t>“Visibility is just politics”</a:t>
            </a:r>
            <a:endParaRPr lang="en-US" sz="1425" dirty="0">
              <a:solidFill>
                <a:prstClr val="black"/>
              </a:solidFill>
              <a:latin typeface="Calibri" panose="020F0502020204030204"/>
            </a:endParaRPr>
          </a:p>
        </p:txBody>
      </p:sp>
      <p:sp>
        <p:nvSpPr>
          <p:cNvPr id="9" name="Text 7"/>
          <p:cNvSpPr/>
          <p:nvPr/>
        </p:nvSpPr>
        <p:spPr>
          <a:xfrm>
            <a:off x="4594860" y="2434590"/>
            <a:ext cx="3909060" cy="548640"/>
          </a:xfrm>
          <a:prstGeom prst="rect">
            <a:avLst/>
          </a:prstGeom>
          <a:noFill/>
          <a:ln/>
        </p:spPr>
        <p:txBody>
          <a:bodyPr wrap="square" rtlCol="0" anchor="ctr"/>
          <a:lstStyle/>
          <a:p>
            <a:pPr defTabSz="685800"/>
            <a:r>
              <a:rPr lang="en-US" sz="1163" dirty="0">
                <a:solidFill>
                  <a:srgbClr val="5C6B7A"/>
                </a:solidFill>
                <a:latin typeface="Calibri" pitchFamily="34" charset="0"/>
                <a:ea typeface="Calibri" pitchFamily="34" charset="-122"/>
                <a:cs typeface="Calibri" pitchFamily="34" charset="-120"/>
              </a:rPr>
              <a:t>So you opt out — and opt out of being understood.</a:t>
            </a:r>
            <a:endParaRPr lang="en-US" sz="1163" dirty="0">
              <a:solidFill>
                <a:prstClr val="black"/>
              </a:solidFill>
              <a:latin typeface="Calibri" panose="020F0502020204030204"/>
            </a:endParaRPr>
          </a:p>
        </p:txBody>
      </p:sp>
      <p:sp>
        <p:nvSpPr>
          <p:cNvPr id="10" name="Text 8"/>
          <p:cNvSpPr/>
          <p:nvPr/>
        </p:nvSpPr>
        <p:spPr>
          <a:xfrm>
            <a:off x="651510" y="3360420"/>
            <a:ext cx="617220" cy="548640"/>
          </a:xfrm>
          <a:prstGeom prst="rect">
            <a:avLst/>
          </a:prstGeom>
          <a:noFill/>
          <a:ln/>
        </p:spPr>
        <p:txBody>
          <a:bodyPr wrap="square" rtlCol="0" anchor="ctr"/>
          <a:lstStyle/>
          <a:p>
            <a:pPr defTabSz="685800"/>
            <a:r>
              <a:rPr lang="en-US" sz="2100" b="1" dirty="0">
                <a:solidFill>
                  <a:srgbClr val="C9A800"/>
                </a:solidFill>
                <a:latin typeface="Cambria" pitchFamily="34" charset="0"/>
                <a:ea typeface="Cambria" pitchFamily="34" charset="-122"/>
                <a:cs typeface="Cambria" pitchFamily="34" charset="-120"/>
              </a:rPr>
              <a:t>03</a:t>
            </a:r>
            <a:endParaRPr lang="en-US" sz="2100" dirty="0">
              <a:solidFill>
                <a:prstClr val="black"/>
              </a:solidFill>
              <a:latin typeface="Calibri" panose="020F0502020204030204"/>
            </a:endParaRPr>
          </a:p>
        </p:txBody>
      </p:sp>
      <p:sp>
        <p:nvSpPr>
          <p:cNvPr id="11" name="Text 9"/>
          <p:cNvSpPr/>
          <p:nvPr/>
        </p:nvSpPr>
        <p:spPr>
          <a:xfrm>
            <a:off x="1371600" y="3360420"/>
            <a:ext cx="3154680" cy="548640"/>
          </a:xfrm>
          <a:prstGeom prst="rect">
            <a:avLst/>
          </a:prstGeom>
          <a:noFill/>
          <a:ln/>
        </p:spPr>
        <p:txBody>
          <a:bodyPr wrap="square" rtlCol="0" anchor="ctr"/>
          <a:lstStyle/>
          <a:p>
            <a:pPr defTabSz="685800"/>
            <a:r>
              <a:rPr lang="en-US" sz="1425" b="1" dirty="0">
                <a:solidFill>
                  <a:srgbClr val="173451"/>
                </a:solidFill>
                <a:latin typeface="Calibri" pitchFamily="34" charset="0"/>
                <a:ea typeface="Calibri" pitchFamily="34" charset="-122"/>
                <a:cs typeface="Calibri" pitchFamily="34" charset="-120"/>
              </a:rPr>
              <a:t>“Asking feels like weakness”</a:t>
            </a:r>
            <a:endParaRPr lang="en-US" sz="1425" dirty="0">
              <a:solidFill>
                <a:prstClr val="black"/>
              </a:solidFill>
              <a:latin typeface="Calibri" panose="020F0502020204030204"/>
            </a:endParaRPr>
          </a:p>
        </p:txBody>
      </p:sp>
      <p:sp>
        <p:nvSpPr>
          <p:cNvPr id="12" name="Text 10"/>
          <p:cNvSpPr/>
          <p:nvPr/>
        </p:nvSpPr>
        <p:spPr>
          <a:xfrm>
            <a:off x="4594860" y="3360420"/>
            <a:ext cx="3909060" cy="548640"/>
          </a:xfrm>
          <a:prstGeom prst="rect">
            <a:avLst/>
          </a:prstGeom>
          <a:noFill/>
          <a:ln/>
        </p:spPr>
        <p:txBody>
          <a:bodyPr wrap="square" rtlCol="0" anchor="ctr"/>
          <a:lstStyle/>
          <a:p>
            <a:pPr defTabSz="685800"/>
            <a:r>
              <a:rPr lang="en-US" sz="1163" dirty="0">
                <a:solidFill>
                  <a:srgbClr val="5C6B7A"/>
                </a:solidFill>
                <a:latin typeface="Calibri" pitchFamily="34" charset="0"/>
                <a:ea typeface="Calibri" pitchFamily="34" charset="-122"/>
                <a:cs typeface="Calibri" pitchFamily="34" charset="-120"/>
              </a:rPr>
              <a:t>So you wait to be noticed. You won't be.</a:t>
            </a:r>
            <a:endParaRPr lang="en-US" sz="1163" dirty="0">
              <a:solidFill>
                <a:prstClr val="black"/>
              </a:solidFill>
              <a:latin typeface="Calibri" panose="020F0502020204030204"/>
            </a:endParaRPr>
          </a:p>
        </p:txBody>
      </p:sp>
      <p:sp>
        <p:nvSpPr>
          <p:cNvPr id="13" name="Shape 11"/>
          <p:cNvSpPr/>
          <p:nvPr/>
        </p:nvSpPr>
        <p:spPr>
          <a:xfrm>
            <a:off x="651510" y="4217670"/>
            <a:ext cx="7818120" cy="480060"/>
          </a:xfrm>
          <a:prstGeom prst="roundRect">
            <a:avLst>
              <a:gd name="adj" fmla="val 11429"/>
            </a:avLst>
          </a:prstGeom>
          <a:solidFill>
            <a:srgbClr val="F4F6F9"/>
          </a:solidFill>
          <a:ln/>
        </p:spPr>
        <p:txBody>
          <a:bodyPr/>
          <a:lstStyle/>
          <a:p>
            <a:pPr defTabSz="685800"/>
            <a:endParaRPr lang="en-US" sz="1350">
              <a:solidFill>
                <a:prstClr val="black"/>
              </a:solidFill>
              <a:latin typeface="Calibri" panose="020F0502020204030204"/>
            </a:endParaRPr>
          </a:p>
        </p:txBody>
      </p:sp>
      <p:sp>
        <p:nvSpPr>
          <p:cNvPr id="14" name="Text 12"/>
          <p:cNvSpPr/>
          <p:nvPr/>
        </p:nvSpPr>
        <p:spPr>
          <a:xfrm>
            <a:off x="857250" y="4217670"/>
            <a:ext cx="7543800" cy="480060"/>
          </a:xfrm>
          <a:prstGeom prst="rect">
            <a:avLst/>
          </a:prstGeom>
          <a:noFill/>
          <a:ln/>
        </p:spPr>
        <p:txBody>
          <a:bodyPr wrap="square" rtlCol="0" anchor="ctr"/>
          <a:lstStyle/>
          <a:p>
            <a:pPr defTabSz="685800"/>
            <a:r>
              <a:rPr lang="en-US" sz="1163" i="1" dirty="0">
                <a:solidFill>
                  <a:srgbClr val="173451"/>
                </a:solidFill>
                <a:latin typeface="Calibri" pitchFamily="34" charset="0"/>
                <a:ea typeface="Calibri" pitchFamily="34" charset="-122"/>
                <a:cs typeface="Calibri" pitchFamily="34" charset="-120"/>
              </a:rPr>
              <a:t>None of this is a character flaw. It's training. And training can be rewritten.</a:t>
            </a:r>
            <a:endParaRPr lang="en-US" sz="1163" dirty="0">
              <a:solidFill>
                <a:prstClr val="black"/>
              </a:solidFill>
              <a:latin typeface="Calibri" panose="020F0502020204030204"/>
            </a:endParaRPr>
          </a:p>
        </p:txBody>
      </p:sp>
      <p:sp>
        <p:nvSpPr>
          <p:cNvPr id="15" name="Text 13"/>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6" name="Text 14"/>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20</a:t>
            </a:r>
            <a:endParaRPr lang="en-US" sz="750" dirty="0">
              <a:solidFill>
                <a:prstClr val="black"/>
              </a:solidFill>
              <a:latin typeface="Calibri" panose="020F0502020204030204"/>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FIND YOURSELF</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Four developers, same skill, different outcomes</a:t>
            </a:r>
            <a:endParaRPr lang="en-US" sz="2475" dirty="0">
              <a:solidFill>
                <a:prstClr val="black"/>
              </a:solidFill>
              <a:latin typeface="Calibri" panose="020F0502020204030204"/>
            </a:endParaRPr>
          </a:p>
        </p:txBody>
      </p:sp>
      <p:sp>
        <p:nvSpPr>
          <p:cNvPr id="4" name="Text 2"/>
          <p:cNvSpPr/>
          <p:nvPr/>
        </p:nvSpPr>
        <p:spPr>
          <a:xfrm>
            <a:off x="617220" y="1268730"/>
            <a:ext cx="7886700" cy="411480"/>
          </a:xfrm>
          <a:prstGeom prst="rect">
            <a:avLst/>
          </a:prstGeom>
          <a:noFill/>
          <a:ln/>
        </p:spPr>
        <p:txBody>
          <a:bodyPr wrap="square" rtlCol="0" anchor="ctr"/>
          <a:lstStyle/>
          <a:p>
            <a:pPr defTabSz="685800"/>
            <a:r>
              <a:rPr lang="en-US" sz="1350" i="1" dirty="0">
                <a:solidFill>
                  <a:srgbClr val="5C6B7A"/>
                </a:solidFill>
                <a:latin typeface="Calibri" pitchFamily="34" charset="0"/>
                <a:ea typeface="Calibri" pitchFamily="34" charset="-122"/>
                <a:cs typeface="Calibri" pitchFamily="34" charset="-120"/>
              </a:rPr>
              <a:t>Four relationships to distance moved. Everyone here is one right now — and you can change which one.</a:t>
            </a:r>
            <a:endParaRPr lang="en-US" sz="1350" dirty="0">
              <a:solidFill>
                <a:prstClr val="black"/>
              </a:solidFill>
              <a:latin typeface="Calibri" panose="020F0502020204030204"/>
            </a:endParaRPr>
          </a:p>
        </p:txBody>
      </p:sp>
      <p:sp>
        <p:nvSpPr>
          <p:cNvPr id="5" name="Shape 3"/>
          <p:cNvSpPr/>
          <p:nvPr/>
        </p:nvSpPr>
        <p:spPr>
          <a:xfrm>
            <a:off x="651510" y="2057400"/>
            <a:ext cx="1851660" cy="1508760"/>
          </a:xfrm>
          <a:prstGeom prst="roundRect">
            <a:avLst>
              <a:gd name="adj" fmla="val 4545"/>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651510" y="2263140"/>
            <a:ext cx="1851660" cy="480060"/>
          </a:xfrm>
          <a:prstGeom prst="rect">
            <a:avLst/>
          </a:prstGeom>
          <a:noFill/>
          <a:ln/>
        </p:spPr>
        <p:txBody>
          <a:bodyPr wrap="square" rtlCol="0" anchor="ctr"/>
          <a:lstStyle/>
          <a:p>
            <a:pPr algn="ctr" defTabSz="685800"/>
            <a:r>
              <a:rPr lang="en-US" sz="2250" b="1" dirty="0">
                <a:solidFill>
                  <a:srgbClr val="AEBECD"/>
                </a:solidFill>
                <a:latin typeface="Cambria" pitchFamily="34" charset="0"/>
                <a:ea typeface="Cambria" pitchFamily="34" charset="-122"/>
                <a:cs typeface="Cambria" pitchFamily="34" charset="-120"/>
              </a:rPr>
              <a:t>1</a:t>
            </a:r>
            <a:endParaRPr lang="en-US" sz="2250" dirty="0">
              <a:solidFill>
                <a:prstClr val="black"/>
              </a:solidFill>
              <a:latin typeface="Calibri" panose="020F0502020204030204"/>
            </a:endParaRPr>
          </a:p>
        </p:txBody>
      </p:sp>
      <p:sp>
        <p:nvSpPr>
          <p:cNvPr id="7" name="Text 5"/>
          <p:cNvSpPr/>
          <p:nvPr/>
        </p:nvSpPr>
        <p:spPr>
          <a:xfrm>
            <a:off x="651510" y="2811780"/>
            <a:ext cx="1851660" cy="617220"/>
          </a:xfrm>
          <a:prstGeom prst="rect">
            <a:avLst/>
          </a:prstGeom>
          <a:noFill/>
          <a:ln/>
        </p:spPr>
        <p:txBody>
          <a:bodyPr wrap="square" rtlCol="0" anchor="ctr"/>
          <a:lstStyle/>
          <a:p>
            <a:pPr algn="ctr" defTabSz="685800"/>
            <a:r>
              <a:rPr lang="en-US" sz="1425" b="1" dirty="0">
                <a:solidFill>
                  <a:srgbClr val="173451"/>
                </a:solidFill>
                <a:latin typeface="Cambria" pitchFamily="34" charset="0"/>
                <a:ea typeface="Cambria" pitchFamily="34" charset="-122"/>
                <a:cs typeface="Cambria" pitchFamily="34" charset="-120"/>
              </a:rPr>
              <a:t>The Ghost</a:t>
            </a:r>
            <a:endParaRPr lang="en-US" sz="1425" dirty="0">
              <a:solidFill>
                <a:prstClr val="black"/>
              </a:solidFill>
              <a:latin typeface="Calibri" panose="020F0502020204030204"/>
            </a:endParaRPr>
          </a:p>
        </p:txBody>
      </p:sp>
      <p:sp>
        <p:nvSpPr>
          <p:cNvPr id="8" name="Shape 6"/>
          <p:cNvSpPr/>
          <p:nvPr/>
        </p:nvSpPr>
        <p:spPr>
          <a:xfrm>
            <a:off x="2606040" y="2057400"/>
            <a:ext cx="1851660" cy="1508760"/>
          </a:xfrm>
          <a:prstGeom prst="roundRect">
            <a:avLst>
              <a:gd name="adj" fmla="val 4545"/>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2606040" y="2263140"/>
            <a:ext cx="1851660" cy="480060"/>
          </a:xfrm>
          <a:prstGeom prst="rect">
            <a:avLst/>
          </a:prstGeom>
          <a:noFill/>
          <a:ln/>
        </p:spPr>
        <p:txBody>
          <a:bodyPr wrap="square" rtlCol="0" anchor="ctr"/>
          <a:lstStyle/>
          <a:p>
            <a:pPr algn="ctr" defTabSz="685800"/>
            <a:r>
              <a:rPr lang="en-US" sz="2250" b="1" dirty="0">
                <a:solidFill>
                  <a:srgbClr val="AEBECD"/>
                </a:solidFill>
                <a:latin typeface="Cambria" pitchFamily="34" charset="0"/>
                <a:ea typeface="Cambria" pitchFamily="34" charset="-122"/>
                <a:cs typeface="Cambria" pitchFamily="34" charset="-120"/>
              </a:rPr>
              <a:t>2</a:t>
            </a:r>
            <a:endParaRPr lang="en-US" sz="2250" dirty="0">
              <a:solidFill>
                <a:prstClr val="black"/>
              </a:solidFill>
              <a:latin typeface="Calibri" panose="020F0502020204030204"/>
            </a:endParaRPr>
          </a:p>
        </p:txBody>
      </p:sp>
      <p:sp>
        <p:nvSpPr>
          <p:cNvPr id="10" name="Text 8"/>
          <p:cNvSpPr/>
          <p:nvPr/>
        </p:nvSpPr>
        <p:spPr>
          <a:xfrm>
            <a:off x="2606040" y="2811780"/>
            <a:ext cx="1851660" cy="617220"/>
          </a:xfrm>
          <a:prstGeom prst="rect">
            <a:avLst/>
          </a:prstGeom>
          <a:noFill/>
          <a:ln/>
        </p:spPr>
        <p:txBody>
          <a:bodyPr wrap="square" rtlCol="0" anchor="ctr"/>
          <a:lstStyle/>
          <a:p>
            <a:pPr algn="ctr" defTabSz="685800"/>
            <a:r>
              <a:rPr lang="en-US" sz="1425" b="1" dirty="0">
                <a:solidFill>
                  <a:srgbClr val="173451"/>
                </a:solidFill>
                <a:latin typeface="Cambria" pitchFamily="34" charset="0"/>
                <a:ea typeface="Cambria" pitchFamily="34" charset="-122"/>
                <a:cs typeface="Cambria" pitchFamily="34" charset="-120"/>
              </a:rPr>
              <a:t>The Workhorse</a:t>
            </a:r>
            <a:endParaRPr lang="en-US" sz="1425" dirty="0">
              <a:solidFill>
                <a:prstClr val="black"/>
              </a:solidFill>
              <a:latin typeface="Calibri" panose="020F0502020204030204"/>
            </a:endParaRPr>
          </a:p>
        </p:txBody>
      </p:sp>
      <p:sp>
        <p:nvSpPr>
          <p:cNvPr id="11" name="Shape 9"/>
          <p:cNvSpPr/>
          <p:nvPr/>
        </p:nvSpPr>
        <p:spPr>
          <a:xfrm>
            <a:off x="4560570" y="2057400"/>
            <a:ext cx="1851660" cy="1508760"/>
          </a:xfrm>
          <a:prstGeom prst="roundRect">
            <a:avLst>
              <a:gd name="adj" fmla="val 4545"/>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2" name="Text 10"/>
          <p:cNvSpPr/>
          <p:nvPr/>
        </p:nvSpPr>
        <p:spPr>
          <a:xfrm>
            <a:off x="4560570" y="2263140"/>
            <a:ext cx="1851660" cy="480060"/>
          </a:xfrm>
          <a:prstGeom prst="rect">
            <a:avLst/>
          </a:prstGeom>
          <a:noFill/>
          <a:ln/>
        </p:spPr>
        <p:txBody>
          <a:bodyPr wrap="square" rtlCol="0" anchor="ctr"/>
          <a:lstStyle/>
          <a:p>
            <a:pPr algn="ctr" defTabSz="685800"/>
            <a:r>
              <a:rPr lang="en-US" sz="2250" b="1" dirty="0">
                <a:solidFill>
                  <a:srgbClr val="AEBECD"/>
                </a:solidFill>
                <a:latin typeface="Cambria" pitchFamily="34" charset="0"/>
                <a:ea typeface="Cambria" pitchFamily="34" charset="-122"/>
                <a:cs typeface="Cambria" pitchFamily="34" charset="-120"/>
              </a:rPr>
              <a:t>3</a:t>
            </a:r>
            <a:endParaRPr lang="en-US" sz="2250" dirty="0">
              <a:solidFill>
                <a:prstClr val="black"/>
              </a:solidFill>
              <a:latin typeface="Calibri" panose="020F0502020204030204"/>
            </a:endParaRPr>
          </a:p>
        </p:txBody>
      </p:sp>
      <p:sp>
        <p:nvSpPr>
          <p:cNvPr id="13" name="Text 11"/>
          <p:cNvSpPr/>
          <p:nvPr/>
        </p:nvSpPr>
        <p:spPr>
          <a:xfrm>
            <a:off x="4560570" y="2811780"/>
            <a:ext cx="1851660" cy="617220"/>
          </a:xfrm>
          <a:prstGeom prst="rect">
            <a:avLst/>
          </a:prstGeom>
          <a:noFill/>
          <a:ln/>
        </p:spPr>
        <p:txBody>
          <a:bodyPr wrap="square" rtlCol="0" anchor="ctr"/>
          <a:lstStyle/>
          <a:p>
            <a:pPr algn="ctr" defTabSz="685800"/>
            <a:r>
              <a:rPr lang="en-US" sz="1425" b="1" dirty="0">
                <a:solidFill>
                  <a:srgbClr val="173451"/>
                </a:solidFill>
                <a:latin typeface="Cambria" pitchFamily="34" charset="0"/>
                <a:ea typeface="Cambria" pitchFamily="34" charset="-122"/>
                <a:cs typeface="Cambria" pitchFamily="34" charset="-120"/>
              </a:rPr>
              <a:t>The Almost</a:t>
            </a:r>
            <a:endParaRPr lang="en-US" sz="1425" dirty="0">
              <a:solidFill>
                <a:prstClr val="black"/>
              </a:solidFill>
              <a:latin typeface="Calibri" panose="020F0502020204030204"/>
            </a:endParaRPr>
          </a:p>
        </p:txBody>
      </p:sp>
      <p:sp>
        <p:nvSpPr>
          <p:cNvPr id="14" name="Shape 12"/>
          <p:cNvSpPr/>
          <p:nvPr/>
        </p:nvSpPr>
        <p:spPr>
          <a:xfrm>
            <a:off x="6515100" y="2057400"/>
            <a:ext cx="1851660" cy="1508760"/>
          </a:xfrm>
          <a:prstGeom prst="roundRect">
            <a:avLst>
              <a:gd name="adj" fmla="val 4545"/>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6515100" y="2263140"/>
            <a:ext cx="1851660" cy="480060"/>
          </a:xfrm>
          <a:prstGeom prst="rect">
            <a:avLst/>
          </a:prstGeom>
          <a:noFill/>
          <a:ln/>
        </p:spPr>
        <p:txBody>
          <a:bodyPr wrap="square" rtlCol="0" anchor="ctr"/>
          <a:lstStyle/>
          <a:p>
            <a:pPr algn="ctr" defTabSz="685800"/>
            <a:r>
              <a:rPr lang="en-US" sz="2250" b="1" dirty="0">
                <a:solidFill>
                  <a:srgbClr val="C9A800"/>
                </a:solidFill>
                <a:latin typeface="Cambria" pitchFamily="34" charset="0"/>
                <a:ea typeface="Cambria" pitchFamily="34" charset="-122"/>
                <a:cs typeface="Cambria" pitchFamily="34" charset="-120"/>
              </a:rPr>
              <a:t>4</a:t>
            </a:r>
            <a:endParaRPr lang="en-US" sz="2250" dirty="0">
              <a:solidFill>
                <a:prstClr val="black"/>
              </a:solidFill>
              <a:latin typeface="Calibri" panose="020F0502020204030204"/>
            </a:endParaRPr>
          </a:p>
        </p:txBody>
      </p:sp>
      <p:sp>
        <p:nvSpPr>
          <p:cNvPr id="16" name="Text 14"/>
          <p:cNvSpPr/>
          <p:nvPr/>
        </p:nvSpPr>
        <p:spPr>
          <a:xfrm>
            <a:off x="6515100" y="2811780"/>
            <a:ext cx="1851660" cy="617220"/>
          </a:xfrm>
          <a:prstGeom prst="rect">
            <a:avLst/>
          </a:prstGeom>
          <a:noFill/>
          <a:ln/>
        </p:spPr>
        <p:txBody>
          <a:bodyPr wrap="square" rtlCol="0" anchor="ctr"/>
          <a:lstStyle/>
          <a:p>
            <a:pPr algn="ctr" defTabSz="685800"/>
            <a:r>
              <a:rPr lang="en-US" sz="1425" b="1" dirty="0">
                <a:solidFill>
                  <a:srgbClr val="173451"/>
                </a:solidFill>
                <a:latin typeface="Cambria" pitchFamily="34" charset="0"/>
                <a:ea typeface="Cambria" pitchFamily="34" charset="-122"/>
                <a:cs typeface="Cambria" pitchFamily="34" charset="-120"/>
              </a:rPr>
              <a:t>The Driver</a:t>
            </a:r>
            <a:endParaRPr lang="en-US" sz="1425" dirty="0">
              <a:solidFill>
                <a:prstClr val="black"/>
              </a:solidFill>
              <a:latin typeface="Calibri" panose="020F0502020204030204"/>
            </a:endParaRPr>
          </a:p>
        </p:txBody>
      </p:sp>
      <p:sp>
        <p:nvSpPr>
          <p:cNvPr id="17" name="Text 15"/>
          <p:cNvSpPr/>
          <p:nvPr/>
        </p:nvSpPr>
        <p:spPr>
          <a:xfrm>
            <a:off x="617220" y="3840480"/>
            <a:ext cx="7543800" cy="274320"/>
          </a:xfrm>
          <a:prstGeom prst="rect">
            <a:avLst/>
          </a:prstGeom>
          <a:noFill/>
          <a:ln/>
        </p:spPr>
        <p:txBody>
          <a:bodyPr wrap="square" rtlCol="0" anchor="ctr"/>
          <a:lstStyle/>
          <a:p>
            <a:pPr defTabSz="685800"/>
            <a:r>
              <a:rPr lang="en-US" sz="1200" b="1" i="1" dirty="0">
                <a:solidFill>
                  <a:srgbClr val="C9A800"/>
                </a:solidFill>
                <a:latin typeface="Calibri" pitchFamily="34" charset="0"/>
                <a:ea typeface="Calibri" pitchFamily="34" charset="-122"/>
                <a:cs typeface="Calibri" pitchFamily="34" charset="-120"/>
              </a:rPr>
              <a:t>We'll take them one at a time.</a:t>
            </a:r>
            <a:endParaRPr lang="en-US" sz="1200" dirty="0">
              <a:solidFill>
                <a:prstClr val="black"/>
              </a:solidFill>
              <a:latin typeface="Calibri" panose="020F0502020204030204"/>
            </a:endParaRPr>
          </a:p>
        </p:txBody>
      </p:sp>
      <p:sp>
        <p:nvSpPr>
          <p:cNvPr id="18" name="Text 16"/>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9" name="Text 17"/>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21</a:t>
            </a:r>
            <a:endParaRPr lang="en-US" sz="750" dirty="0">
              <a:solidFill>
                <a:prstClr val="black"/>
              </a:solidFill>
              <a:latin typeface="Calibri" panose="020F0502020204030204"/>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ARCHETYPE</a:t>
            </a:r>
            <a:endParaRPr lang="en-US" sz="975" dirty="0">
              <a:solidFill>
                <a:prstClr val="black"/>
              </a:solidFill>
              <a:latin typeface="Calibri" panose="020F0502020204030204"/>
            </a:endParaRPr>
          </a:p>
        </p:txBody>
      </p:sp>
      <p:sp>
        <p:nvSpPr>
          <p:cNvPr id="3" name="Text 1"/>
          <p:cNvSpPr/>
          <p:nvPr/>
        </p:nvSpPr>
        <p:spPr>
          <a:xfrm>
            <a:off x="617220" y="651510"/>
            <a:ext cx="5486400" cy="617220"/>
          </a:xfrm>
          <a:prstGeom prst="rect">
            <a:avLst/>
          </a:prstGeom>
          <a:noFill/>
          <a:ln/>
        </p:spPr>
        <p:txBody>
          <a:bodyPr wrap="square" rtlCol="0" anchor="ctr"/>
          <a:lstStyle/>
          <a:p>
            <a:pPr defTabSz="685800"/>
            <a:r>
              <a:rPr lang="en-US" sz="3000" b="1" dirty="0">
                <a:solidFill>
                  <a:srgbClr val="173451"/>
                </a:solidFill>
                <a:latin typeface="Cambria" pitchFamily="34" charset="0"/>
                <a:ea typeface="Cambria" pitchFamily="34" charset="-122"/>
                <a:cs typeface="Cambria" pitchFamily="34" charset="-120"/>
              </a:rPr>
              <a:t>The Ghost</a:t>
            </a:r>
            <a:endParaRPr lang="en-US" sz="3000" dirty="0">
              <a:solidFill>
                <a:prstClr val="black"/>
              </a:solidFill>
              <a:latin typeface="Calibri" panose="020F0502020204030204"/>
            </a:endParaRPr>
          </a:p>
        </p:txBody>
      </p:sp>
      <p:sp>
        <p:nvSpPr>
          <p:cNvPr id="4" name="Text 2"/>
          <p:cNvSpPr/>
          <p:nvPr/>
        </p:nvSpPr>
        <p:spPr>
          <a:xfrm>
            <a:off x="617220" y="1268730"/>
            <a:ext cx="7749540" cy="411480"/>
          </a:xfrm>
          <a:prstGeom prst="rect">
            <a:avLst/>
          </a:prstGeom>
          <a:noFill/>
          <a:ln/>
        </p:spPr>
        <p:txBody>
          <a:bodyPr wrap="square" rtlCol="0" anchor="ctr"/>
          <a:lstStyle/>
          <a:p>
            <a:pPr defTabSz="685800"/>
            <a:r>
              <a:rPr lang="en-US" sz="1425" i="1" dirty="0">
                <a:solidFill>
                  <a:srgbClr val="5C6B7A"/>
                </a:solidFill>
                <a:latin typeface="Calibri" pitchFamily="34" charset="0"/>
                <a:ea typeface="Calibri" pitchFamily="34" charset="-122"/>
                <a:cs typeface="Calibri" pitchFamily="34" charset="-120"/>
              </a:rPr>
              <a:t>Covers real distance — completely invisibly.</a:t>
            </a:r>
            <a:endParaRPr lang="en-US" sz="1425" dirty="0">
              <a:solidFill>
                <a:prstClr val="black"/>
              </a:solidFill>
              <a:latin typeface="Calibri" panose="020F0502020204030204"/>
            </a:endParaRPr>
          </a:p>
        </p:txBody>
      </p:sp>
      <p:sp>
        <p:nvSpPr>
          <p:cNvPr id="5" name="Shape 3"/>
          <p:cNvSpPr/>
          <p:nvPr/>
        </p:nvSpPr>
        <p:spPr>
          <a:xfrm>
            <a:off x="651510" y="1817370"/>
            <a:ext cx="7818120" cy="1748790"/>
          </a:xfrm>
          <a:prstGeom prst="roundRect">
            <a:avLst>
              <a:gd name="adj" fmla="val 3922"/>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Shape 4"/>
          <p:cNvSpPr/>
          <p:nvPr/>
        </p:nvSpPr>
        <p:spPr>
          <a:xfrm>
            <a:off x="994410" y="2132838"/>
            <a:ext cx="109728" cy="109728"/>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1268730" y="2023110"/>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You move it forward constantly — refactors, prevented outages, quiet saves</a:t>
            </a:r>
            <a:endParaRPr lang="en-US" sz="1275" dirty="0">
              <a:solidFill>
                <a:prstClr val="black"/>
              </a:solidFill>
              <a:latin typeface="Calibri" panose="020F0502020204030204"/>
            </a:endParaRPr>
          </a:p>
        </p:txBody>
      </p:sp>
      <p:sp>
        <p:nvSpPr>
          <p:cNvPr id="8" name="Shape 6"/>
          <p:cNvSpPr/>
          <p:nvPr/>
        </p:nvSpPr>
        <p:spPr>
          <a:xfrm>
            <a:off x="994410" y="2530602"/>
            <a:ext cx="109728" cy="109728"/>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1268730" y="2420874"/>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None of it leaves a trail anyone else can follow</a:t>
            </a:r>
            <a:endParaRPr lang="en-US" sz="1275" dirty="0">
              <a:solidFill>
                <a:prstClr val="black"/>
              </a:solidFill>
              <a:latin typeface="Calibri" panose="020F0502020204030204"/>
            </a:endParaRPr>
          </a:p>
        </p:txBody>
      </p:sp>
      <p:sp>
        <p:nvSpPr>
          <p:cNvPr id="10" name="Shape 8"/>
          <p:cNvSpPr/>
          <p:nvPr/>
        </p:nvSpPr>
        <p:spPr>
          <a:xfrm>
            <a:off x="994410" y="2928366"/>
            <a:ext cx="109728" cy="109728"/>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1" name="Text 9"/>
          <p:cNvSpPr/>
          <p:nvPr/>
        </p:nvSpPr>
        <p:spPr>
          <a:xfrm>
            <a:off x="1268730" y="2818638"/>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The fire nobody saw start is a fire nobody knows you stopped</a:t>
            </a:r>
            <a:endParaRPr lang="en-US" sz="1275" dirty="0">
              <a:solidFill>
                <a:prstClr val="black"/>
              </a:solidFill>
              <a:latin typeface="Calibri" panose="020F0502020204030204"/>
            </a:endParaRPr>
          </a:p>
        </p:txBody>
      </p:sp>
      <p:sp>
        <p:nvSpPr>
          <p:cNvPr id="12" name="Shape 10"/>
          <p:cNvSpPr/>
          <p:nvPr/>
        </p:nvSpPr>
        <p:spPr>
          <a:xfrm>
            <a:off x="994410" y="3326130"/>
            <a:ext cx="109728" cy="109728"/>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3" name="Text 11"/>
          <p:cNvSpPr/>
          <p:nvPr/>
        </p:nvSpPr>
        <p:spPr>
          <a:xfrm>
            <a:off x="1268730" y="3216402"/>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Your value is real. Your record is blank.</a:t>
            </a:r>
            <a:endParaRPr lang="en-US" sz="1275" dirty="0">
              <a:solidFill>
                <a:prstClr val="black"/>
              </a:solidFill>
              <a:latin typeface="Calibri" panose="020F0502020204030204"/>
            </a:endParaRPr>
          </a:p>
        </p:txBody>
      </p:sp>
      <p:sp>
        <p:nvSpPr>
          <p:cNvPr id="14" name="Text 12"/>
          <p:cNvSpPr/>
          <p:nvPr/>
        </p:nvSpPr>
        <p:spPr>
          <a:xfrm>
            <a:off x="651510" y="3806190"/>
            <a:ext cx="7818120" cy="617220"/>
          </a:xfrm>
          <a:prstGeom prst="rect">
            <a:avLst/>
          </a:prstGeom>
          <a:noFill/>
          <a:ln/>
        </p:spPr>
        <p:txBody>
          <a:bodyPr wrap="square" rtlCol="0" anchor="ctr"/>
          <a:lstStyle/>
          <a:p>
            <a:pPr defTabSz="685800"/>
            <a:r>
              <a:rPr lang="en-US" sz="1200" b="1" dirty="0">
                <a:solidFill>
                  <a:srgbClr val="173451"/>
                </a:solidFill>
                <a:latin typeface="Calibri" pitchFamily="34" charset="0"/>
                <a:ea typeface="Calibri" pitchFamily="34" charset="-122"/>
                <a:cs typeface="Calibri" pitchFamily="34" charset="-120"/>
              </a:rPr>
              <a:t>Tell yourself the truth:  </a:t>
            </a:r>
            <a:r>
              <a:rPr lang="en-US" sz="1200" i="1" dirty="0">
                <a:solidFill>
                  <a:srgbClr val="5C6B7A"/>
                </a:solidFill>
                <a:latin typeface="Calibri" pitchFamily="34" charset="0"/>
                <a:ea typeface="Calibri" pitchFamily="34" charset="-122"/>
                <a:cs typeface="Calibri" pitchFamily="34" charset="-120"/>
              </a:rPr>
              <a:t>if you vanished tomorrow, could anyone actually list what you do?</a:t>
            </a:r>
            <a:endParaRPr lang="en-US" sz="1200" dirty="0">
              <a:solidFill>
                <a:prstClr val="black"/>
              </a:solidFill>
              <a:latin typeface="Calibri" panose="020F0502020204030204"/>
            </a:endParaRPr>
          </a:p>
        </p:txBody>
      </p:sp>
      <p:sp>
        <p:nvSpPr>
          <p:cNvPr id="15" name="Text 13"/>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6" name="Text 14"/>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22</a:t>
            </a:r>
            <a:endParaRPr lang="en-US" sz="750" dirty="0">
              <a:solidFill>
                <a:prstClr val="black"/>
              </a:solidFill>
              <a:latin typeface="Calibri" panose="020F0502020204030204"/>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ARCHETYPE</a:t>
            </a:r>
            <a:endParaRPr lang="en-US" sz="975" dirty="0">
              <a:solidFill>
                <a:prstClr val="black"/>
              </a:solidFill>
              <a:latin typeface="Calibri" panose="020F0502020204030204"/>
            </a:endParaRPr>
          </a:p>
        </p:txBody>
      </p:sp>
      <p:sp>
        <p:nvSpPr>
          <p:cNvPr id="3" name="Text 1"/>
          <p:cNvSpPr/>
          <p:nvPr/>
        </p:nvSpPr>
        <p:spPr>
          <a:xfrm>
            <a:off x="617220" y="651510"/>
            <a:ext cx="5486400" cy="617220"/>
          </a:xfrm>
          <a:prstGeom prst="rect">
            <a:avLst/>
          </a:prstGeom>
          <a:noFill/>
          <a:ln/>
        </p:spPr>
        <p:txBody>
          <a:bodyPr wrap="square" rtlCol="0" anchor="ctr"/>
          <a:lstStyle/>
          <a:p>
            <a:pPr defTabSz="685800"/>
            <a:r>
              <a:rPr lang="en-US" sz="3000" b="1" dirty="0">
                <a:solidFill>
                  <a:srgbClr val="173451"/>
                </a:solidFill>
                <a:latin typeface="Cambria" pitchFamily="34" charset="0"/>
                <a:ea typeface="Cambria" pitchFamily="34" charset="-122"/>
                <a:cs typeface="Cambria" pitchFamily="34" charset="-120"/>
              </a:rPr>
              <a:t>The Workhorse</a:t>
            </a:r>
            <a:endParaRPr lang="en-US" sz="3000" dirty="0">
              <a:solidFill>
                <a:prstClr val="black"/>
              </a:solidFill>
              <a:latin typeface="Calibri" panose="020F0502020204030204"/>
            </a:endParaRPr>
          </a:p>
        </p:txBody>
      </p:sp>
      <p:sp>
        <p:nvSpPr>
          <p:cNvPr id="4" name="Text 2"/>
          <p:cNvSpPr/>
          <p:nvPr/>
        </p:nvSpPr>
        <p:spPr>
          <a:xfrm>
            <a:off x="617220" y="1268730"/>
            <a:ext cx="7749540" cy="411480"/>
          </a:xfrm>
          <a:prstGeom prst="rect">
            <a:avLst/>
          </a:prstGeom>
          <a:noFill/>
          <a:ln/>
        </p:spPr>
        <p:txBody>
          <a:bodyPr wrap="square" rtlCol="0" anchor="ctr"/>
          <a:lstStyle/>
          <a:p>
            <a:pPr defTabSz="685800"/>
            <a:r>
              <a:rPr lang="en-US" sz="1425" i="1" dirty="0">
                <a:solidFill>
                  <a:srgbClr val="5C6B7A"/>
                </a:solidFill>
                <a:latin typeface="Calibri" pitchFamily="34" charset="0"/>
                <a:ea typeface="Calibri" pitchFamily="34" charset="-122"/>
                <a:cs typeface="Calibri" pitchFamily="34" charset="-120"/>
              </a:rPr>
              <a:t>Seen — but only for motion.</a:t>
            </a:r>
            <a:endParaRPr lang="en-US" sz="1425" dirty="0">
              <a:solidFill>
                <a:prstClr val="black"/>
              </a:solidFill>
              <a:latin typeface="Calibri" panose="020F0502020204030204"/>
            </a:endParaRPr>
          </a:p>
        </p:txBody>
      </p:sp>
      <p:sp>
        <p:nvSpPr>
          <p:cNvPr id="5" name="Shape 3"/>
          <p:cNvSpPr/>
          <p:nvPr/>
        </p:nvSpPr>
        <p:spPr>
          <a:xfrm>
            <a:off x="651510" y="1817370"/>
            <a:ext cx="7818120" cy="1748790"/>
          </a:xfrm>
          <a:prstGeom prst="roundRect">
            <a:avLst>
              <a:gd name="adj" fmla="val 3922"/>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Shape 4"/>
          <p:cNvSpPr/>
          <p:nvPr/>
        </p:nvSpPr>
        <p:spPr>
          <a:xfrm>
            <a:off x="994410" y="2132838"/>
            <a:ext cx="109728" cy="109728"/>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1268730" y="2023110"/>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You are visible — as the one who closes the most tickets</a:t>
            </a:r>
            <a:endParaRPr lang="en-US" sz="1275" dirty="0">
              <a:solidFill>
                <a:prstClr val="black"/>
              </a:solidFill>
              <a:latin typeface="Calibri" panose="020F0502020204030204"/>
            </a:endParaRPr>
          </a:p>
        </p:txBody>
      </p:sp>
      <p:sp>
        <p:nvSpPr>
          <p:cNvPr id="8" name="Shape 6"/>
          <p:cNvSpPr/>
          <p:nvPr/>
        </p:nvSpPr>
        <p:spPr>
          <a:xfrm>
            <a:off x="994410" y="2530602"/>
            <a:ext cx="109728" cy="109728"/>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1268730" y="2420874"/>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But closed tickets don't accumulate into anything</a:t>
            </a:r>
            <a:endParaRPr lang="en-US" sz="1275" dirty="0">
              <a:solidFill>
                <a:prstClr val="black"/>
              </a:solidFill>
              <a:latin typeface="Calibri" panose="020F0502020204030204"/>
            </a:endParaRPr>
          </a:p>
        </p:txBody>
      </p:sp>
      <p:sp>
        <p:nvSpPr>
          <p:cNvPr id="10" name="Shape 8"/>
          <p:cNvSpPr/>
          <p:nvPr/>
        </p:nvSpPr>
        <p:spPr>
          <a:xfrm>
            <a:off x="994410" y="2928366"/>
            <a:ext cx="109728" cy="109728"/>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1" name="Text 9"/>
          <p:cNvSpPr/>
          <p:nvPr/>
        </p:nvSpPr>
        <p:spPr>
          <a:xfrm>
            <a:off x="1268730" y="2818638"/>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You made yourself famous for the thing AI just commoditized</a:t>
            </a:r>
            <a:endParaRPr lang="en-US" sz="1275" dirty="0">
              <a:solidFill>
                <a:prstClr val="black"/>
              </a:solidFill>
              <a:latin typeface="Calibri" panose="020F0502020204030204"/>
            </a:endParaRPr>
          </a:p>
        </p:txBody>
      </p:sp>
      <p:sp>
        <p:nvSpPr>
          <p:cNvPr id="12" name="Shape 10"/>
          <p:cNvSpPr/>
          <p:nvPr/>
        </p:nvSpPr>
        <p:spPr>
          <a:xfrm>
            <a:off x="994410" y="3326130"/>
            <a:ext cx="109728" cy="109728"/>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3" name="Text 11"/>
          <p:cNvSpPr/>
          <p:nvPr/>
        </p:nvSpPr>
        <p:spPr>
          <a:xfrm>
            <a:off x="1268730" y="3216402"/>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The reward is more work, not more leverage</a:t>
            </a:r>
            <a:endParaRPr lang="en-US" sz="1275" dirty="0">
              <a:solidFill>
                <a:prstClr val="black"/>
              </a:solidFill>
              <a:latin typeface="Calibri" panose="020F0502020204030204"/>
            </a:endParaRPr>
          </a:p>
        </p:txBody>
      </p:sp>
      <p:sp>
        <p:nvSpPr>
          <p:cNvPr id="14" name="Text 12"/>
          <p:cNvSpPr/>
          <p:nvPr/>
        </p:nvSpPr>
        <p:spPr>
          <a:xfrm>
            <a:off x="651510" y="3806190"/>
            <a:ext cx="7818120" cy="617220"/>
          </a:xfrm>
          <a:prstGeom prst="rect">
            <a:avLst/>
          </a:prstGeom>
          <a:noFill/>
          <a:ln/>
        </p:spPr>
        <p:txBody>
          <a:bodyPr wrap="square" rtlCol="0" anchor="ctr"/>
          <a:lstStyle/>
          <a:p>
            <a:pPr defTabSz="685800"/>
            <a:r>
              <a:rPr lang="en-US" sz="1200" b="1" dirty="0">
                <a:solidFill>
                  <a:srgbClr val="173451"/>
                </a:solidFill>
                <a:latin typeface="Calibri" pitchFamily="34" charset="0"/>
                <a:ea typeface="Calibri" pitchFamily="34" charset="-122"/>
                <a:cs typeface="Calibri" pitchFamily="34" charset="-120"/>
              </a:rPr>
              <a:t>Tell yourself the truth:  </a:t>
            </a:r>
            <a:r>
              <a:rPr lang="en-US" sz="1200" i="1" dirty="0">
                <a:solidFill>
                  <a:srgbClr val="5C6B7A"/>
                </a:solidFill>
                <a:latin typeface="Calibri" pitchFamily="34" charset="0"/>
                <a:ea typeface="Calibri" pitchFamily="34" charset="-122"/>
                <a:cs typeface="Calibri" pitchFamily="34" charset="-120"/>
              </a:rPr>
              <a:t>are you known for how much you do, or how far you moved things?</a:t>
            </a:r>
            <a:endParaRPr lang="en-US" sz="1200" dirty="0">
              <a:solidFill>
                <a:prstClr val="black"/>
              </a:solidFill>
              <a:latin typeface="Calibri" panose="020F0502020204030204"/>
            </a:endParaRPr>
          </a:p>
        </p:txBody>
      </p:sp>
      <p:sp>
        <p:nvSpPr>
          <p:cNvPr id="15" name="Text 13"/>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6" name="Text 14"/>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23</a:t>
            </a:r>
            <a:endParaRPr lang="en-US" sz="750" dirty="0">
              <a:solidFill>
                <a:prstClr val="black"/>
              </a:solidFill>
              <a:latin typeface="Calibri" panose="020F0502020204030204"/>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ARCHETYPE</a:t>
            </a:r>
            <a:endParaRPr lang="en-US" sz="975" dirty="0">
              <a:solidFill>
                <a:prstClr val="black"/>
              </a:solidFill>
              <a:latin typeface="Calibri" panose="020F0502020204030204"/>
            </a:endParaRPr>
          </a:p>
        </p:txBody>
      </p:sp>
      <p:sp>
        <p:nvSpPr>
          <p:cNvPr id="3" name="Text 1"/>
          <p:cNvSpPr/>
          <p:nvPr/>
        </p:nvSpPr>
        <p:spPr>
          <a:xfrm>
            <a:off x="617220" y="651510"/>
            <a:ext cx="5486400" cy="617220"/>
          </a:xfrm>
          <a:prstGeom prst="rect">
            <a:avLst/>
          </a:prstGeom>
          <a:noFill/>
          <a:ln/>
        </p:spPr>
        <p:txBody>
          <a:bodyPr wrap="square" rtlCol="0" anchor="ctr"/>
          <a:lstStyle/>
          <a:p>
            <a:pPr defTabSz="685800"/>
            <a:r>
              <a:rPr lang="en-US" sz="3000" b="1" dirty="0">
                <a:solidFill>
                  <a:srgbClr val="173451"/>
                </a:solidFill>
                <a:latin typeface="Cambria" pitchFamily="34" charset="0"/>
                <a:ea typeface="Cambria" pitchFamily="34" charset="-122"/>
                <a:cs typeface="Cambria" pitchFamily="34" charset="-120"/>
              </a:rPr>
              <a:t>The Almost</a:t>
            </a:r>
            <a:endParaRPr lang="en-US" sz="3000" dirty="0">
              <a:solidFill>
                <a:prstClr val="black"/>
              </a:solidFill>
              <a:latin typeface="Calibri" panose="020F0502020204030204"/>
            </a:endParaRPr>
          </a:p>
        </p:txBody>
      </p:sp>
      <p:sp>
        <p:nvSpPr>
          <p:cNvPr id="4" name="Text 2"/>
          <p:cNvSpPr/>
          <p:nvPr/>
        </p:nvSpPr>
        <p:spPr>
          <a:xfrm>
            <a:off x="617220" y="1268730"/>
            <a:ext cx="7749540" cy="411480"/>
          </a:xfrm>
          <a:prstGeom prst="rect">
            <a:avLst/>
          </a:prstGeom>
          <a:noFill/>
          <a:ln/>
        </p:spPr>
        <p:txBody>
          <a:bodyPr wrap="square" rtlCol="0" anchor="ctr"/>
          <a:lstStyle/>
          <a:p>
            <a:pPr defTabSz="685800"/>
            <a:r>
              <a:rPr lang="en-US" sz="1425" i="1" dirty="0">
                <a:solidFill>
                  <a:srgbClr val="5C6B7A"/>
                </a:solidFill>
                <a:latin typeface="Calibri" pitchFamily="34" charset="0"/>
                <a:ea typeface="Calibri" pitchFamily="34" charset="-122"/>
                <a:cs typeface="Calibri" pitchFamily="34" charset="-120"/>
              </a:rPr>
              <a:t>Moves it forward — inconsistently.</a:t>
            </a:r>
            <a:endParaRPr lang="en-US" sz="1425" dirty="0">
              <a:solidFill>
                <a:prstClr val="black"/>
              </a:solidFill>
              <a:latin typeface="Calibri" panose="020F0502020204030204"/>
            </a:endParaRPr>
          </a:p>
        </p:txBody>
      </p:sp>
      <p:sp>
        <p:nvSpPr>
          <p:cNvPr id="5" name="Shape 3"/>
          <p:cNvSpPr/>
          <p:nvPr/>
        </p:nvSpPr>
        <p:spPr>
          <a:xfrm>
            <a:off x="651510" y="1817370"/>
            <a:ext cx="7818120" cy="1748790"/>
          </a:xfrm>
          <a:prstGeom prst="roundRect">
            <a:avLst>
              <a:gd name="adj" fmla="val 3922"/>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Shape 4"/>
          <p:cNvSpPr/>
          <p:nvPr/>
        </p:nvSpPr>
        <p:spPr>
          <a:xfrm>
            <a:off x="994410" y="2132838"/>
            <a:ext cx="109728" cy="109728"/>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1268730" y="2023110"/>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Some weeks you move something real and make sure it lands</a:t>
            </a:r>
            <a:endParaRPr lang="en-US" sz="1275" dirty="0">
              <a:solidFill>
                <a:prstClr val="black"/>
              </a:solidFill>
              <a:latin typeface="Calibri" panose="020F0502020204030204"/>
            </a:endParaRPr>
          </a:p>
        </p:txBody>
      </p:sp>
      <p:sp>
        <p:nvSpPr>
          <p:cNvPr id="8" name="Shape 6"/>
          <p:cNvSpPr/>
          <p:nvPr/>
        </p:nvSpPr>
        <p:spPr>
          <a:xfrm>
            <a:off x="994410" y="2530602"/>
            <a:ext cx="109728" cy="109728"/>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1268730" y="2420874"/>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Other weeks you go dark</a:t>
            </a:r>
            <a:endParaRPr lang="en-US" sz="1275" dirty="0">
              <a:solidFill>
                <a:prstClr val="black"/>
              </a:solidFill>
              <a:latin typeface="Calibri" panose="020F0502020204030204"/>
            </a:endParaRPr>
          </a:p>
        </p:txBody>
      </p:sp>
      <p:sp>
        <p:nvSpPr>
          <p:cNvPr id="10" name="Shape 8"/>
          <p:cNvSpPr/>
          <p:nvPr/>
        </p:nvSpPr>
        <p:spPr>
          <a:xfrm>
            <a:off x="994410" y="2928366"/>
            <a:ext cx="109728" cy="109728"/>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1" name="Text 9"/>
          <p:cNvSpPr/>
          <p:nvPr/>
        </p:nvSpPr>
        <p:spPr>
          <a:xfrm>
            <a:off x="1268730" y="2818638"/>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So nobody can see a direction — only scattered moments</a:t>
            </a:r>
            <a:endParaRPr lang="en-US" sz="1275" dirty="0">
              <a:solidFill>
                <a:prstClr val="black"/>
              </a:solidFill>
              <a:latin typeface="Calibri" panose="020F0502020204030204"/>
            </a:endParaRPr>
          </a:p>
        </p:txBody>
      </p:sp>
      <p:sp>
        <p:nvSpPr>
          <p:cNvPr id="12" name="Shape 10"/>
          <p:cNvSpPr/>
          <p:nvPr/>
        </p:nvSpPr>
        <p:spPr>
          <a:xfrm>
            <a:off x="994410" y="3326130"/>
            <a:ext cx="109728" cy="109728"/>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3" name="Text 11"/>
          <p:cNvSpPr/>
          <p:nvPr/>
        </p:nvSpPr>
        <p:spPr>
          <a:xfrm>
            <a:off x="1268730" y="3216402"/>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Every stretch of progress resets before it compounds</a:t>
            </a:r>
            <a:endParaRPr lang="en-US" sz="1275" dirty="0">
              <a:solidFill>
                <a:prstClr val="black"/>
              </a:solidFill>
              <a:latin typeface="Calibri" panose="020F0502020204030204"/>
            </a:endParaRPr>
          </a:p>
        </p:txBody>
      </p:sp>
      <p:sp>
        <p:nvSpPr>
          <p:cNvPr id="14" name="Text 12"/>
          <p:cNvSpPr/>
          <p:nvPr/>
        </p:nvSpPr>
        <p:spPr>
          <a:xfrm>
            <a:off x="651510" y="3806190"/>
            <a:ext cx="7818120" cy="617220"/>
          </a:xfrm>
          <a:prstGeom prst="rect">
            <a:avLst/>
          </a:prstGeom>
          <a:noFill/>
          <a:ln/>
        </p:spPr>
        <p:txBody>
          <a:bodyPr wrap="square" rtlCol="0" anchor="ctr"/>
          <a:lstStyle/>
          <a:p>
            <a:pPr defTabSz="685800"/>
            <a:r>
              <a:rPr lang="en-US" sz="1200" b="1" dirty="0">
                <a:solidFill>
                  <a:srgbClr val="173451"/>
                </a:solidFill>
                <a:latin typeface="Calibri" pitchFamily="34" charset="0"/>
                <a:ea typeface="Calibri" pitchFamily="34" charset="-122"/>
                <a:cs typeface="Calibri" pitchFamily="34" charset="-120"/>
              </a:rPr>
              <a:t>Tell yourself the truth:  </a:t>
            </a:r>
            <a:r>
              <a:rPr lang="en-US" sz="1200" i="1" dirty="0">
                <a:solidFill>
                  <a:srgbClr val="5C6B7A"/>
                </a:solidFill>
                <a:latin typeface="Calibri" pitchFamily="34" charset="0"/>
                <a:ea typeface="Calibri" pitchFamily="34" charset="-122"/>
                <a:cs typeface="Calibri" pitchFamily="34" charset="-120"/>
              </a:rPr>
              <a:t>does your progress compound, or reset?</a:t>
            </a:r>
            <a:endParaRPr lang="en-US" sz="1200" dirty="0">
              <a:solidFill>
                <a:prstClr val="black"/>
              </a:solidFill>
              <a:latin typeface="Calibri" panose="020F0502020204030204"/>
            </a:endParaRPr>
          </a:p>
        </p:txBody>
      </p:sp>
      <p:sp>
        <p:nvSpPr>
          <p:cNvPr id="15" name="Text 13"/>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6" name="Text 14"/>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24</a:t>
            </a:r>
            <a:endParaRPr lang="en-US" sz="750" dirty="0">
              <a:solidFill>
                <a:prstClr val="black"/>
              </a:solidFill>
              <a:latin typeface="Calibri" panose="020F0502020204030204"/>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TARGET</a:t>
            </a:r>
            <a:endParaRPr lang="en-US" sz="975" dirty="0">
              <a:solidFill>
                <a:prstClr val="black"/>
              </a:solidFill>
              <a:latin typeface="Calibri" panose="020F0502020204030204"/>
            </a:endParaRPr>
          </a:p>
        </p:txBody>
      </p:sp>
      <p:sp>
        <p:nvSpPr>
          <p:cNvPr id="3" name="Text 1"/>
          <p:cNvSpPr/>
          <p:nvPr/>
        </p:nvSpPr>
        <p:spPr>
          <a:xfrm>
            <a:off x="617220" y="651510"/>
            <a:ext cx="5486400" cy="617220"/>
          </a:xfrm>
          <a:prstGeom prst="rect">
            <a:avLst/>
          </a:prstGeom>
          <a:noFill/>
          <a:ln/>
        </p:spPr>
        <p:txBody>
          <a:bodyPr wrap="square" rtlCol="0" anchor="ctr"/>
          <a:lstStyle/>
          <a:p>
            <a:pPr defTabSz="685800"/>
            <a:r>
              <a:rPr lang="en-US" sz="3000" b="1" dirty="0">
                <a:solidFill>
                  <a:srgbClr val="C9A800"/>
                </a:solidFill>
                <a:latin typeface="Cambria" pitchFamily="34" charset="0"/>
                <a:ea typeface="Cambria" pitchFamily="34" charset="-122"/>
                <a:cs typeface="Cambria" pitchFamily="34" charset="-120"/>
              </a:rPr>
              <a:t>The Driver</a:t>
            </a:r>
            <a:endParaRPr lang="en-US" sz="3000" dirty="0">
              <a:solidFill>
                <a:prstClr val="black"/>
              </a:solidFill>
              <a:latin typeface="Calibri" panose="020F0502020204030204"/>
            </a:endParaRPr>
          </a:p>
        </p:txBody>
      </p:sp>
      <p:sp>
        <p:nvSpPr>
          <p:cNvPr id="4" name="Text 2"/>
          <p:cNvSpPr/>
          <p:nvPr/>
        </p:nvSpPr>
        <p:spPr>
          <a:xfrm>
            <a:off x="617220" y="1268730"/>
            <a:ext cx="7749540" cy="411480"/>
          </a:xfrm>
          <a:prstGeom prst="rect">
            <a:avLst/>
          </a:prstGeom>
          <a:noFill/>
          <a:ln/>
        </p:spPr>
        <p:txBody>
          <a:bodyPr wrap="square" rtlCol="0" anchor="ctr"/>
          <a:lstStyle/>
          <a:p>
            <a:pPr defTabSz="685800"/>
            <a:r>
              <a:rPr lang="en-US" sz="1425" i="1" dirty="0">
                <a:solidFill>
                  <a:srgbClr val="5C6B7A"/>
                </a:solidFill>
                <a:latin typeface="Calibri" pitchFamily="34" charset="0"/>
                <a:ea typeface="Calibri" pitchFamily="34" charset="-122"/>
                <a:cs typeface="Calibri" pitchFamily="34" charset="-120"/>
              </a:rPr>
              <a:t>Moves it forward AND makes the distance legible.</a:t>
            </a:r>
            <a:endParaRPr lang="en-US" sz="1425" dirty="0">
              <a:solidFill>
                <a:prstClr val="black"/>
              </a:solidFill>
              <a:latin typeface="Calibri" panose="020F0502020204030204"/>
            </a:endParaRPr>
          </a:p>
        </p:txBody>
      </p:sp>
      <p:sp>
        <p:nvSpPr>
          <p:cNvPr id="5" name="Shape 3"/>
          <p:cNvSpPr/>
          <p:nvPr/>
        </p:nvSpPr>
        <p:spPr>
          <a:xfrm>
            <a:off x="651510" y="1817370"/>
            <a:ext cx="7818120" cy="1748790"/>
          </a:xfrm>
          <a:prstGeom prst="roundRect">
            <a:avLst>
              <a:gd name="adj" fmla="val 3922"/>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6" name="Shape 4"/>
          <p:cNvSpPr/>
          <p:nvPr/>
        </p:nvSpPr>
        <p:spPr>
          <a:xfrm>
            <a:off x="994410" y="2132838"/>
            <a:ext cx="109728" cy="109728"/>
          </a:xfrm>
          <a:prstGeom prst="ellipse">
            <a:avLst/>
          </a:prstGeom>
          <a:solidFill>
            <a:srgbClr val="C9A800"/>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1268730" y="2023110"/>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Moves the company forward — and makes the distance visible</a:t>
            </a:r>
            <a:endParaRPr lang="en-US" sz="1275" dirty="0">
              <a:solidFill>
                <a:prstClr val="black"/>
              </a:solidFill>
              <a:latin typeface="Calibri" panose="020F0502020204030204"/>
            </a:endParaRPr>
          </a:p>
        </p:txBody>
      </p:sp>
      <p:sp>
        <p:nvSpPr>
          <p:cNvPr id="8" name="Shape 6"/>
          <p:cNvSpPr/>
          <p:nvPr/>
        </p:nvSpPr>
        <p:spPr>
          <a:xfrm>
            <a:off x="994410" y="2530602"/>
            <a:ext cx="109728" cy="109728"/>
          </a:xfrm>
          <a:prstGeom prst="ellipse">
            <a:avLst/>
          </a:prstGeom>
          <a:solidFill>
            <a:srgbClr val="C9A800"/>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1268730" y="2420874"/>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One solved problem builds on the last</a:t>
            </a:r>
            <a:endParaRPr lang="en-US" sz="1275" dirty="0">
              <a:solidFill>
                <a:prstClr val="black"/>
              </a:solidFill>
              <a:latin typeface="Calibri" panose="020F0502020204030204"/>
            </a:endParaRPr>
          </a:p>
        </p:txBody>
      </p:sp>
      <p:sp>
        <p:nvSpPr>
          <p:cNvPr id="10" name="Shape 8"/>
          <p:cNvSpPr/>
          <p:nvPr/>
        </p:nvSpPr>
        <p:spPr>
          <a:xfrm>
            <a:off x="994410" y="2928366"/>
            <a:ext cx="109728" cy="109728"/>
          </a:xfrm>
          <a:prstGeom prst="ellipse">
            <a:avLst/>
          </a:prstGeom>
          <a:solidFill>
            <a:srgbClr val="C9A800"/>
          </a:solidFill>
          <a:ln/>
        </p:spPr>
        <p:txBody>
          <a:bodyPr/>
          <a:lstStyle/>
          <a:p>
            <a:pPr defTabSz="685800"/>
            <a:endParaRPr lang="en-US" sz="1350">
              <a:solidFill>
                <a:prstClr val="black"/>
              </a:solidFill>
              <a:latin typeface="Calibri" panose="020F0502020204030204"/>
            </a:endParaRPr>
          </a:p>
        </p:txBody>
      </p:sp>
      <p:sp>
        <p:nvSpPr>
          <p:cNvPr id="11" name="Text 9"/>
          <p:cNvSpPr/>
          <p:nvPr/>
        </p:nvSpPr>
        <p:spPr>
          <a:xfrm>
            <a:off x="1268730" y="2818638"/>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Not loud. Legible.</a:t>
            </a:r>
            <a:endParaRPr lang="en-US" sz="1275" dirty="0">
              <a:solidFill>
                <a:prstClr val="black"/>
              </a:solidFill>
              <a:latin typeface="Calibri" panose="020F0502020204030204"/>
            </a:endParaRPr>
          </a:p>
        </p:txBody>
      </p:sp>
      <p:sp>
        <p:nvSpPr>
          <p:cNvPr id="12" name="Shape 10"/>
          <p:cNvSpPr/>
          <p:nvPr/>
        </p:nvSpPr>
        <p:spPr>
          <a:xfrm>
            <a:off x="994410" y="3326130"/>
            <a:ext cx="109728" cy="109728"/>
          </a:xfrm>
          <a:prstGeom prst="ellipse">
            <a:avLst/>
          </a:prstGeom>
          <a:solidFill>
            <a:srgbClr val="C9A800"/>
          </a:solidFill>
          <a:ln/>
        </p:spPr>
        <p:txBody>
          <a:bodyPr/>
          <a:lstStyle/>
          <a:p>
            <a:pPr defTabSz="685800"/>
            <a:endParaRPr lang="en-US" sz="1350">
              <a:solidFill>
                <a:prstClr val="black"/>
              </a:solidFill>
              <a:latin typeface="Calibri" panose="020F0502020204030204"/>
            </a:endParaRPr>
          </a:p>
        </p:txBody>
      </p:sp>
      <p:sp>
        <p:nvSpPr>
          <p:cNvPr id="13" name="Text 11"/>
          <p:cNvSpPr/>
          <p:nvPr/>
        </p:nvSpPr>
        <p:spPr>
          <a:xfrm>
            <a:off x="1268730" y="3216402"/>
            <a:ext cx="6789420" cy="342900"/>
          </a:xfrm>
          <a:prstGeom prst="rect">
            <a:avLst/>
          </a:prstGeom>
          <a:noFill/>
          <a:ln/>
        </p:spPr>
        <p:txBody>
          <a:bodyPr wrap="square" rtlCol="0" anchor="ctr"/>
          <a:lstStyle/>
          <a:p>
            <a:pPr defTabSz="685800"/>
            <a:r>
              <a:rPr lang="en-US" sz="1275" dirty="0">
                <a:solidFill>
                  <a:srgbClr val="1B2733"/>
                </a:solidFill>
                <a:latin typeface="Calibri" pitchFamily="34" charset="0"/>
                <a:ea typeface="Calibri" pitchFamily="34" charset="-122"/>
                <a:cs typeface="Calibri" pitchFamily="34" charset="-120"/>
              </a:rPr>
              <a:t>Never on the layoff list. Already known to the recruiter.</a:t>
            </a:r>
            <a:endParaRPr lang="en-US" sz="1275" dirty="0">
              <a:solidFill>
                <a:prstClr val="black"/>
              </a:solidFill>
              <a:latin typeface="Calibri" panose="020F0502020204030204"/>
            </a:endParaRPr>
          </a:p>
        </p:txBody>
      </p:sp>
      <p:sp>
        <p:nvSpPr>
          <p:cNvPr id="14" name="Text 12"/>
          <p:cNvSpPr/>
          <p:nvPr/>
        </p:nvSpPr>
        <p:spPr>
          <a:xfrm>
            <a:off x="651510" y="3806190"/>
            <a:ext cx="7818120" cy="617220"/>
          </a:xfrm>
          <a:prstGeom prst="rect">
            <a:avLst/>
          </a:prstGeom>
          <a:noFill/>
          <a:ln/>
        </p:spPr>
        <p:txBody>
          <a:bodyPr wrap="square" rtlCol="0" anchor="ctr"/>
          <a:lstStyle/>
          <a:p>
            <a:pPr defTabSz="685800"/>
            <a:r>
              <a:rPr lang="en-US" sz="1200" b="1" dirty="0">
                <a:solidFill>
                  <a:srgbClr val="173451"/>
                </a:solidFill>
                <a:latin typeface="Calibri" pitchFamily="34" charset="0"/>
                <a:ea typeface="Calibri" pitchFamily="34" charset="-122"/>
                <a:cs typeface="Calibri" pitchFamily="34" charset="-120"/>
              </a:rPr>
              <a:t>Tell yourself the truth:  </a:t>
            </a:r>
            <a:r>
              <a:rPr lang="en-US" sz="1200" i="1" dirty="0">
                <a:solidFill>
                  <a:srgbClr val="5C6B7A"/>
                </a:solidFill>
                <a:latin typeface="Calibri" pitchFamily="34" charset="0"/>
                <a:ea typeface="Calibri" pitchFamily="34" charset="-122"/>
                <a:cs typeface="Calibri" pitchFamily="34" charset="-120"/>
              </a:rPr>
              <a:t>this is learnable. It's the rest of this talk.</a:t>
            </a:r>
            <a:endParaRPr lang="en-US" sz="1200" dirty="0">
              <a:solidFill>
                <a:prstClr val="black"/>
              </a:solidFill>
              <a:latin typeface="Calibri" panose="020F0502020204030204"/>
            </a:endParaRPr>
          </a:p>
        </p:txBody>
      </p:sp>
      <p:sp>
        <p:nvSpPr>
          <p:cNvPr id="15" name="Text 13"/>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6" name="Text 14"/>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25</a:t>
            </a:r>
            <a:endParaRPr lang="en-US" sz="750" dirty="0">
              <a:solidFill>
                <a:prstClr val="black"/>
              </a:solidFill>
              <a:latin typeface="Calibri" panose="020F0502020204030204"/>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MAP</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The Leverage Equation</a:t>
            </a:r>
            <a:endParaRPr lang="en-US" sz="2475" dirty="0">
              <a:solidFill>
                <a:prstClr val="black"/>
              </a:solidFill>
              <a:latin typeface="Calibri" panose="020F0502020204030204"/>
            </a:endParaRPr>
          </a:p>
        </p:txBody>
      </p:sp>
      <p:sp>
        <p:nvSpPr>
          <p:cNvPr id="4" name="Text 2"/>
          <p:cNvSpPr/>
          <p:nvPr/>
        </p:nvSpPr>
        <p:spPr>
          <a:xfrm>
            <a:off x="617220" y="1200150"/>
            <a:ext cx="7886700" cy="34290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This is the whole game on one line. If you don't understand it, nothing else lands — so we'll take each piece.</a:t>
            </a:r>
            <a:endParaRPr lang="en-US" sz="1275" dirty="0">
              <a:solidFill>
                <a:prstClr val="black"/>
              </a:solidFill>
              <a:latin typeface="Calibri" panose="020F0502020204030204"/>
            </a:endParaRPr>
          </a:p>
        </p:txBody>
      </p:sp>
      <p:sp>
        <p:nvSpPr>
          <p:cNvPr id="5" name="Shape 3"/>
          <p:cNvSpPr/>
          <p:nvPr/>
        </p:nvSpPr>
        <p:spPr>
          <a:xfrm>
            <a:off x="651510" y="1851660"/>
            <a:ext cx="7818120" cy="1303020"/>
          </a:xfrm>
          <a:prstGeom prst="roundRect">
            <a:avLst>
              <a:gd name="adj" fmla="val 5263"/>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788670" y="1851660"/>
            <a:ext cx="1371600" cy="1303020"/>
          </a:xfrm>
          <a:prstGeom prst="rect">
            <a:avLst/>
          </a:prstGeom>
          <a:noFill/>
          <a:ln/>
        </p:spPr>
        <p:txBody>
          <a:bodyPr wrap="square" rtlCol="0" anchor="ctr"/>
          <a:lstStyle/>
          <a:p>
            <a:pPr algn="ctr" defTabSz="685800"/>
            <a:r>
              <a:rPr lang="en-US" sz="1650" b="1" dirty="0">
                <a:solidFill>
                  <a:srgbClr val="FFFFFF"/>
                </a:solidFill>
                <a:latin typeface="Calibri" pitchFamily="34" charset="0"/>
                <a:ea typeface="Calibri" pitchFamily="34" charset="-122"/>
                <a:cs typeface="Calibri" pitchFamily="34" charset="-120"/>
              </a:rPr>
              <a:t>Skill</a:t>
            </a:r>
            <a:endParaRPr lang="en-US" sz="1650" dirty="0">
              <a:solidFill>
                <a:prstClr val="black"/>
              </a:solidFill>
              <a:latin typeface="Calibri" panose="020F0502020204030204"/>
            </a:endParaRPr>
          </a:p>
        </p:txBody>
      </p:sp>
      <p:sp>
        <p:nvSpPr>
          <p:cNvPr id="7" name="Text 5"/>
          <p:cNvSpPr/>
          <p:nvPr/>
        </p:nvSpPr>
        <p:spPr>
          <a:xfrm>
            <a:off x="2023110" y="1851660"/>
            <a:ext cx="480060" cy="1303020"/>
          </a:xfrm>
          <a:prstGeom prst="rect">
            <a:avLst/>
          </a:prstGeom>
          <a:noFill/>
          <a:ln/>
        </p:spPr>
        <p:txBody>
          <a:bodyPr wrap="square" rtlCol="0" anchor="ctr"/>
          <a:lstStyle/>
          <a:p>
            <a:pPr algn="ctr" defTabSz="685800"/>
            <a:r>
              <a:rPr lang="en-US" sz="1950" dirty="0">
                <a:solidFill>
                  <a:srgbClr val="6E8298"/>
                </a:solidFill>
                <a:latin typeface="Calibri" pitchFamily="34" charset="0"/>
                <a:ea typeface="Calibri" pitchFamily="34" charset="-122"/>
                <a:cs typeface="Calibri" pitchFamily="34" charset="-120"/>
              </a:rPr>
              <a:t>×</a:t>
            </a:r>
            <a:endParaRPr lang="en-US" sz="1950" dirty="0">
              <a:solidFill>
                <a:prstClr val="black"/>
              </a:solidFill>
              <a:latin typeface="Calibri" panose="020F0502020204030204"/>
            </a:endParaRPr>
          </a:p>
        </p:txBody>
      </p:sp>
      <p:sp>
        <p:nvSpPr>
          <p:cNvPr id="8" name="Text 6"/>
          <p:cNvSpPr/>
          <p:nvPr/>
        </p:nvSpPr>
        <p:spPr>
          <a:xfrm>
            <a:off x="2400300" y="1851660"/>
            <a:ext cx="1577340" cy="1303020"/>
          </a:xfrm>
          <a:prstGeom prst="rect">
            <a:avLst/>
          </a:prstGeom>
          <a:noFill/>
          <a:ln/>
        </p:spPr>
        <p:txBody>
          <a:bodyPr wrap="square" rtlCol="0" anchor="ctr"/>
          <a:lstStyle/>
          <a:p>
            <a:pPr algn="ctr" defTabSz="685800"/>
            <a:r>
              <a:rPr lang="en-US" sz="1650" b="1" dirty="0">
                <a:solidFill>
                  <a:srgbClr val="FFFFFF"/>
                </a:solidFill>
                <a:latin typeface="Calibri" pitchFamily="34" charset="0"/>
                <a:ea typeface="Calibri" pitchFamily="34" charset="-122"/>
                <a:cs typeface="Calibri" pitchFamily="34" charset="-120"/>
              </a:rPr>
              <a:t>Visibility</a:t>
            </a:r>
            <a:endParaRPr lang="en-US" sz="1650" dirty="0">
              <a:solidFill>
                <a:prstClr val="black"/>
              </a:solidFill>
              <a:latin typeface="Calibri" panose="020F0502020204030204"/>
            </a:endParaRPr>
          </a:p>
        </p:txBody>
      </p:sp>
      <p:sp>
        <p:nvSpPr>
          <p:cNvPr id="9" name="Text 7"/>
          <p:cNvSpPr/>
          <p:nvPr/>
        </p:nvSpPr>
        <p:spPr>
          <a:xfrm>
            <a:off x="3943350" y="1851660"/>
            <a:ext cx="480060" cy="1303020"/>
          </a:xfrm>
          <a:prstGeom prst="rect">
            <a:avLst/>
          </a:prstGeom>
          <a:noFill/>
          <a:ln/>
        </p:spPr>
        <p:txBody>
          <a:bodyPr wrap="square" rtlCol="0" anchor="ctr"/>
          <a:lstStyle/>
          <a:p>
            <a:pPr algn="ctr" defTabSz="685800"/>
            <a:r>
              <a:rPr lang="en-US" sz="1950" dirty="0">
                <a:solidFill>
                  <a:srgbClr val="6E8298"/>
                </a:solidFill>
                <a:latin typeface="Calibri" pitchFamily="34" charset="0"/>
                <a:ea typeface="Calibri" pitchFamily="34" charset="-122"/>
                <a:cs typeface="Calibri" pitchFamily="34" charset="-120"/>
              </a:rPr>
              <a:t>×</a:t>
            </a:r>
            <a:endParaRPr lang="en-US" sz="1950" dirty="0">
              <a:solidFill>
                <a:prstClr val="black"/>
              </a:solidFill>
              <a:latin typeface="Calibri" panose="020F0502020204030204"/>
            </a:endParaRPr>
          </a:p>
        </p:txBody>
      </p:sp>
      <p:sp>
        <p:nvSpPr>
          <p:cNvPr id="10" name="Text 8"/>
          <p:cNvSpPr/>
          <p:nvPr/>
        </p:nvSpPr>
        <p:spPr>
          <a:xfrm>
            <a:off x="4354830" y="1851660"/>
            <a:ext cx="1645920" cy="1303020"/>
          </a:xfrm>
          <a:prstGeom prst="rect">
            <a:avLst/>
          </a:prstGeom>
          <a:noFill/>
          <a:ln/>
        </p:spPr>
        <p:txBody>
          <a:bodyPr wrap="square" rtlCol="0" anchor="ctr"/>
          <a:lstStyle/>
          <a:p>
            <a:pPr algn="ctr" defTabSz="685800"/>
            <a:r>
              <a:rPr lang="en-US" sz="1650" b="1" dirty="0">
                <a:solidFill>
                  <a:srgbClr val="FFFFFF"/>
                </a:solidFill>
                <a:latin typeface="Calibri" pitchFamily="34" charset="0"/>
                <a:ea typeface="Calibri" pitchFamily="34" charset="-122"/>
                <a:cs typeface="Calibri" pitchFamily="34" charset="-120"/>
              </a:rPr>
              <a:t>Perceived</a:t>
            </a:r>
            <a:endParaRPr lang="en-US" sz="1650" dirty="0">
              <a:solidFill>
                <a:prstClr val="black"/>
              </a:solidFill>
              <a:latin typeface="Calibri" panose="020F0502020204030204"/>
            </a:endParaRPr>
          </a:p>
          <a:p>
            <a:pPr algn="ctr" defTabSz="685800"/>
            <a:r>
              <a:rPr lang="en-US" sz="1650" b="1" dirty="0">
                <a:solidFill>
                  <a:srgbClr val="FFFFFF"/>
                </a:solidFill>
                <a:latin typeface="Calibri" pitchFamily="34" charset="0"/>
                <a:ea typeface="Calibri" pitchFamily="34" charset="-122"/>
                <a:cs typeface="Calibri" pitchFamily="34" charset="-120"/>
              </a:rPr>
              <a:t>Impact</a:t>
            </a:r>
            <a:endParaRPr lang="en-US" sz="1650" dirty="0">
              <a:solidFill>
                <a:prstClr val="black"/>
              </a:solidFill>
              <a:latin typeface="Calibri" panose="020F0502020204030204"/>
            </a:endParaRPr>
          </a:p>
        </p:txBody>
      </p:sp>
      <p:sp>
        <p:nvSpPr>
          <p:cNvPr id="11" name="Text 9"/>
          <p:cNvSpPr/>
          <p:nvPr/>
        </p:nvSpPr>
        <p:spPr>
          <a:xfrm>
            <a:off x="5966460" y="1851660"/>
            <a:ext cx="480060" cy="1303020"/>
          </a:xfrm>
          <a:prstGeom prst="rect">
            <a:avLst/>
          </a:prstGeom>
          <a:noFill/>
          <a:ln/>
        </p:spPr>
        <p:txBody>
          <a:bodyPr wrap="square" rtlCol="0" anchor="ctr"/>
          <a:lstStyle/>
          <a:p>
            <a:pPr algn="ctr" defTabSz="685800"/>
            <a:r>
              <a:rPr lang="en-US" sz="1950" dirty="0">
                <a:solidFill>
                  <a:srgbClr val="6E8298"/>
                </a:solidFill>
                <a:latin typeface="Calibri" pitchFamily="34" charset="0"/>
                <a:ea typeface="Calibri" pitchFamily="34" charset="-122"/>
                <a:cs typeface="Calibri" pitchFamily="34" charset="-120"/>
              </a:rPr>
              <a:t>÷</a:t>
            </a:r>
            <a:endParaRPr lang="en-US" sz="1950" dirty="0">
              <a:solidFill>
                <a:prstClr val="black"/>
              </a:solidFill>
              <a:latin typeface="Calibri" panose="020F0502020204030204"/>
            </a:endParaRPr>
          </a:p>
        </p:txBody>
      </p:sp>
      <p:sp>
        <p:nvSpPr>
          <p:cNvPr id="12" name="Text 10"/>
          <p:cNvSpPr/>
          <p:nvPr/>
        </p:nvSpPr>
        <p:spPr>
          <a:xfrm>
            <a:off x="6377940" y="1851660"/>
            <a:ext cx="1988820" cy="1303020"/>
          </a:xfrm>
          <a:prstGeom prst="rect">
            <a:avLst/>
          </a:prstGeom>
          <a:noFill/>
          <a:ln/>
        </p:spPr>
        <p:txBody>
          <a:bodyPr wrap="square" rtlCol="0" anchor="ctr"/>
          <a:lstStyle/>
          <a:p>
            <a:pPr algn="ctr" defTabSz="685800"/>
            <a:r>
              <a:rPr lang="en-US" sz="1650" b="1" dirty="0">
                <a:solidFill>
                  <a:srgbClr val="FFFFFF"/>
                </a:solidFill>
                <a:latin typeface="Calibri" pitchFamily="34" charset="0"/>
                <a:ea typeface="Calibri" pitchFamily="34" charset="-122"/>
                <a:cs typeface="Calibri" pitchFamily="34" charset="-120"/>
              </a:rPr>
              <a:t>Friction</a:t>
            </a:r>
            <a:endParaRPr lang="en-US" sz="1650" dirty="0">
              <a:solidFill>
                <a:prstClr val="black"/>
              </a:solidFill>
              <a:latin typeface="Calibri" panose="020F0502020204030204"/>
            </a:endParaRPr>
          </a:p>
        </p:txBody>
      </p:sp>
      <p:sp>
        <p:nvSpPr>
          <p:cNvPr id="13" name="Text 11"/>
          <p:cNvSpPr/>
          <p:nvPr/>
        </p:nvSpPr>
        <p:spPr>
          <a:xfrm>
            <a:off x="651510" y="3360420"/>
            <a:ext cx="7818120" cy="411480"/>
          </a:xfrm>
          <a:prstGeom prst="rect">
            <a:avLst/>
          </a:prstGeom>
          <a:noFill/>
          <a:ln/>
        </p:spPr>
        <p:txBody>
          <a:bodyPr wrap="square" rtlCol="0" anchor="ctr"/>
          <a:lstStyle/>
          <a:p>
            <a:pPr algn="ctr" defTabSz="685800"/>
            <a:r>
              <a:rPr lang="en-US" sz="1275" b="1" i="1" dirty="0">
                <a:solidFill>
                  <a:srgbClr val="173451"/>
                </a:solidFill>
                <a:latin typeface="Calibri" pitchFamily="34" charset="0"/>
                <a:ea typeface="Calibri" pitchFamily="34" charset="-122"/>
                <a:cs typeface="Calibri" pitchFamily="34" charset="-120"/>
              </a:rPr>
              <a:t>Multiplication, not addition. One variable at zero takes the whole thing down.</a:t>
            </a:r>
            <a:endParaRPr lang="en-US" sz="1275" dirty="0">
              <a:solidFill>
                <a:prstClr val="black"/>
              </a:solidFill>
              <a:latin typeface="Calibri" panose="020F0502020204030204"/>
            </a:endParaRPr>
          </a:p>
        </p:txBody>
      </p:sp>
      <p:sp>
        <p:nvSpPr>
          <p:cNvPr id="14" name="Text 12"/>
          <p:cNvSpPr/>
          <p:nvPr/>
        </p:nvSpPr>
        <p:spPr>
          <a:xfrm>
            <a:off x="651510" y="3771900"/>
            <a:ext cx="7818120" cy="342900"/>
          </a:xfrm>
          <a:prstGeom prst="rect">
            <a:avLst/>
          </a:prstGeom>
          <a:noFill/>
          <a:ln/>
        </p:spPr>
        <p:txBody>
          <a:bodyPr wrap="square" rtlCol="0" anchor="ctr"/>
          <a:lstStyle/>
          <a:p>
            <a:pPr algn="ctr" defTabSz="685800"/>
            <a:r>
              <a:rPr lang="en-US" sz="1163" i="1" dirty="0">
                <a:solidFill>
                  <a:srgbClr val="5C6B7A"/>
                </a:solidFill>
                <a:latin typeface="Calibri" pitchFamily="34" charset="0"/>
                <a:ea typeface="Calibri" pitchFamily="34" charset="-122"/>
                <a:cs typeface="Calibri" pitchFamily="34" charset="-120"/>
              </a:rPr>
              <a:t>Most developers max the first term and leave the other three near zero. That's the trap.</a:t>
            </a:r>
            <a:endParaRPr lang="en-US" sz="1163" dirty="0">
              <a:solidFill>
                <a:prstClr val="black"/>
              </a:solidFill>
              <a:latin typeface="Calibri" panose="020F0502020204030204"/>
            </a:endParaRPr>
          </a:p>
        </p:txBody>
      </p:sp>
      <p:sp>
        <p:nvSpPr>
          <p:cNvPr id="15" name="Text 13"/>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6" name="Text 14"/>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26</a:t>
            </a:r>
            <a:endParaRPr lang="en-US" sz="750" dirty="0">
              <a:solidFill>
                <a:prstClr val="black"/>
              </a:solidFill>
              <a:latin typeface="Calibri" panose="020F0502020204030204"/>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MAP · SKILL</a:t>
            </a:r>
            <a:endParaRPr lang="en-US" sz="975" dirty="0">
              <a:solidFill>
                <a:prstClr val="black"/>
              </a:solidFill>
              <a:latin typeface="Calibri" panose="020F0502020204030204"/>
            </a:endParaRPr>
          </a:p>
        </p:txBody>
      </p:sp>
      <p:sp>
        <p:nvSpPr>
          <p:cNvPr id="3" name="Text 1"/>
          <p:cNvSpPr/>
          <p:nvPr/>
        </p:nvSpPr>
        <p:spPr>
          <a:xfrm>
            <a:off x="617220" y="651510"/>
            <a:ext cx="7886700" cy="617220"/>
          </a:xfrm>
          <a:prstGeom prst="rect">
            <a:avLst/>
          </a:prstGeom>
          <a:noFill/>
          <a:ln/>
        </p:spPr>
        <p:txBody>
          <a:bodyPr wrap="square" rtlCol="0" anchor="ctr"/>
          <a:lstStyle/>
          <a:p>
            <a:pPr defTabSz="685800"/>
            <a:r>
              <a:rPr lang="en-US" sz="2850" b="1" dirty="0">
                <a:solidFill>
                  <a:srgbClr val="173451"/>
                </a:solidFill>
                <a:latin typeface="Cambria" pitchFamily="34" charset="0"/>
                <a:ea typeface="Cambria" pitchFamily="34" charset="-122"/>
                <a:cs typeface="Cambria" pitchFamily="34" charset="-120"/>
              </a:rPr>
              <a:t>Skill</a:t>
            </a:r>
            <a:endParaRPr lang="en-US" sz="2850" dirty="0">
              <a:solidFill>
                <a:prstClr val="black"/>
              </a:solidFill>
              <a:latin typeface="Calibri" panose="020F0502020204030204"/>
            </a:endParaRPr>
          </a:p>
        </p:txBody>
      </p:sp>
      <p:sp>
        <p:nvSpPr>
          <p:cNvPr id="4" name="Shape 2"/>
          <p:cNvSpPr/>
          <p:nvPr/>
        </p:nvSpPr>
        <p:spPr>
          <a:xfrm>
            <a:off x="651510" y="1508760"/>
            <a:ext cx="3806190" cy="2674620"/>
          </a:xfrm>
          <a:prstGeom prst="roundRect">
            <a:avLst>
              <a:gd name="adj" fmla="val 256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891540" y="1714500"/>
            <a:ext cx="3360420" cy="274320"/>
          </a:xfrm>
          <a:prstGeom prst="rect">
            <a:avLst/>
          </a:prstGeom>
          <a:noFill/>
          <a:ln/>
        </p:spPr>
        <p:txBody>
          <a:bodyPr wrap="square" rtlCol="0" anchor="ctr"/>
          <a:lstStyle/>
          <a:p>
            <a:pPr defTabSz="685800"/>
            <a:r>
              <a:rPr lang="en-US" sz="1050" b="1" kern="0" spc="75" dirty="0">
                <a:solidFill>
                  <a:srgbClr val="C9A800"/>
                </a:solidFill>
                <a:latin typeface="Calibri" pitchFamily="34" charset="0"/>
                <a:ea typeface="Calibri" pitchFamily="34" charset="-122"/>
                <a:cs typeface="Calibri" pitchFamily="34" charset="-120"/>
              </a:rPr>
              <a:t>WHAT IT IS</a:t>
            </a:r>
            <a:endParaRPr lang="en-US" sz="1050" dirty="0">
              <a:solidFill>
                <a:prstClr val="black"/>
              </a:solidFill>
              <a:latin typeface="Calibri" panose="020F0502020204030204"/>
            </a:endParaRPr>
          </a:p>
        </p:txBody>
      </p:sp>
      <p:sp>
        <p:nvSpPr>
          <p:cNvPr id="6" name="Shape 4"/>
          <p:cNvSpPr/>
          <p:nvPr/>
        </p:nvSpPr>
        <p:spPr>
          <a:xfrm>
            <a:off x="905256" y="2201418"/>
            <a:ext cx="102870" cy="10287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1152144" y="2091690"/>
            <a:ext cx="3086100" cy="582930"/>
          </a:xfrm>
          <a:prstGeom prst="rect">
            <a:avLst/>
          </a:prstGeom>
          <a:noFill/>
          <a:ln/>
        </p:spPr>
        <p:txBody>
          <a:bodyPr wrap="square" rtlCol="0" anchor="t"/>
          <a:lstStyle/>
          <a:p>
            <a:pPr defTabSz="685800"/>
            <a:r>
              <a:rPr lang="en-US" sz="1125" dirty="0">
                <a:solidFill>
                  <a:srgbClr val="1B2733"/>
                </a:solidFill>
                <a:latin typeface="Calibri" pitchFamily="34" charset="0"/>
                <a:ea typeface="Calibri" pitchFamily="34" charset="-122"/>
                <a:cs typeface="Calibri" pitchFamily="34" charset="-120"/>
              </a:rPr>
              <a:t>What you actually know and can do</a:t>
            </a:r>
            <a:endParaRPr lang="en-US" sz="1125" dirty="0">
              <a:solidFill>
                <a:prstClr val="black"/>
              </a:solidFill>
              <a:latin typeface="Calibri" panose="020F0502020204030204"/>
            </a:endParaRPr>
          </a:p>
        </p:txBody>
      </p:sp>
      <p:sp>
        <p:nvSpPr>
          <p:cNvPr id="8" name="Shape 6"/>
          <p:cNvSpPr/>
          <p:nvPr/>
        </p:nvSpPr>
        <p:spPr>
          <a:xfrm>
            <a:off x="905256" y="2852928"/>
            <a:ext cx="102870" cy="10287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1152144" y="2743200"/>
            <a:ext cx="3086100" cy="582930"/>
          </a:xfrm>
          <a:prstGeom prst="rect">
            <a:avLst/>
          </a:prstGeom>
          <a:noFill/>
          <a:ln/>
        </p:spPr>
        <p:txBody>
          <a:bodyPr wrap="square" rtlCol="0" anchor="t"/>
          <a:lstStyle/>
          <a:p>
            <a:pPr defTabSz="685800"/>
            <a:r>
              <a:rPr lang="en-US" sz="1125" dirty="0">
                <a:solidFill>
                  <a:srgbClr val="1B2733"/>
                </a:solidFill>
                <a:latin typeface="Calibri" pitchFamily="34" charset="0"/>
                <a:ea typeface="Calibri" pitchFamily="34" charset="-122"/>
                <a:cs typeface="Calibri" pitchFamily="34" charset="-120"/>
              </a:rPr>
              <a:t>The entry ticket — assumed, not rewarded</a:t>
            </a:r>
            <a:endParaRPr lang="en-US" sz="1125" dirty="0">
              <a:solidFill>
                <a:prstClr val="black"/>
              </a:solidFill>
              <a:latin typeface="Calibri" panose="020F0502020204030204"/>
            </a:endParaRPr>
          </a:p>
        </p:txBody>
      </p:sp>
      <p:sp>
        <p:nvSpPr>
          <p:cNvPr id="10" name="Shape 8"/>
          <p:cNvSpPr/>
          <p:nvPr/>
        </p:nvSpPr>
        <p:spPr>
          <a:xfrm>
            <a:off x="905256" y="3504438"/>
            <a:ext cx="102870" cy="10287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1" name="Text 9"/>
          <p:cNvSpPr/>
          <p:nvPr/>
        </p:nvSpPr>
        <p:spPr>
          <a:xfrm>
            <a:off x="1152144" y="3394710"/>
            <a:ext cx="3086100" cy="582930"/>
          </a:xfrm>
          <a:prstGeom prst="rect">
            <a:avLst/>
          </a:prstGeom>
          <a:noFill/>
          <a:ln/>
        </p:spPr>
        <p:txBody>
          <a:bodyPr wrap="square" rtlCol="0" anchor="t"/>
          <a:lstStyle/>
          <a:p>
            <a:pPr defTabSz="685800"/>
            <a:r>
              <a:rPr lang="en-US" sz="1125" dirty="0">
                <a:solidFill>
                  <a:srgbClr val="1B2733"/>
                </a:solidFill>
                <a:latin typeface="Calibri" pitchFamily="34" charset="0"/>
                <a:ea typeface="Calibri" pitchFamily="34" charset="-122"/>
                <a:cs typeface="Calibri" pitchFamily="34" charset="-120"/>
              </a:rPr>
              <a:t>The one variable you've been trained to optimize</a:t>
            </a:r>
            <a:endParaRPr lang="en-US" sz="1125" dirty="0">
              <a:solidFill>
                <a:prstClr val="black"/>
              </a:solidFill>
              <a:latin typeface="Calibri" panose="020F0502020204030204"/>
            </a:endParaRPr>
          </a:p>
        </p:txBody>
      </p:sp>
      <p:sp>
        <p:nvSpPr>
          <p:cNvPr id="12" name="Shape 10"/>
          <p:cNvSpPr/>
          <p:nvPr/>
        </p:nvSpPr>
        <p:spPr>
          <a:xfrm>
            <a:off x="4663440" y="1508760"/>
            <a:ext cx="3806190" cy="2674620"/>
          </a:xfrm>
          <a:prstGeom prst="roundRect">
            <a:avLst>
              <a:gd name="adj" fmla="val 2564"/>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3" name="Text 11"/>
          <p:cNvSpPr/>
          <p:nvPr/>
        </p:nvSpPr>
        <p:spPr>
          <a:xfrm>
            <a:off x="4903470" y="1714500"/>
            <a:ext cx="3360420" cy="274320"/>
          </a:xfrm>
          <a:prstGeom prst="rect">
            <a:avLst/>
          </a:prstGeom>
          <a:noFill/>
          <a:ln/>
        </p:spPr>
        <p:txBody>
          <a:bodyPr wrap="square" rtlCol="0" anchor="ctr"/>
          <a:lstStyle/>
          <a:p>
            <a:pPr defTabSz="685800"/>
            <a:r>
              <a:rPr lang="en-US" sz="1050" b="1" kern="0" spc="75" dirty="0">
                <a:solidFill>
                  <a:srgbClr val="FFD915"/>
                </a:solidFill>
                <a:latin typeface="Calibri" pitchFamily="34" charset="0"/>
                <a:ea typeface="Calibri" pitchFamily="34" charset="-122"/>
                <a:cs typeface="Calibri" pitchFamily="34" charset="-120"/>
              </a:rPr>
              <a:t>WHY IT MATTERS</a:t>
            </a:r>
            <a:endParaRPr lang="en-US" sz="1050" dirty="0">
              <a:solidFill>
                <a:prstClr val="black"/>
              </a:solidFill>
              <a:latin typeface="Calibri" panose="020F0502020204030204"/>
            </a:endParaRPr>
          </a:p>
        </p:txBody>
      </p:sp>
      <p:sp>
        <p:nvSpPr>
          <p:cNvPr id="14" name="Shape 12"/>
          <p:cNvSpPr/>
          <p:nvPr/>
        </p:nvSpPr>
        <p:spPr>
          <a:xfrm>
            <a:off x="4917186" y="2201418"/>
            <a:ext cx="102870" cy="102870"/>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5164074" y="2091690"/>
            <a:ext cx="3086100" cy="582930"/>
          </a:xfrm>
          <a:prstGeom prst="rect">
            <a:avLst/>
          </a:prstGeom>
          <a:noFill/>
          <a:ln/>
        </p:spPr>
        <p:txBody>
          <a:bodyPr wrap="square" rtlCol="0" anchor="t"/>
          <a:lstStyle/>
          <a:p>
            <a:pPr defTabSz="685800"/>
            <a:r>
              <a:rPr lang="en-US" sz="1125" dirty="0">
                <a:solidFill>
                  <a:srgbClr val="E4ECF4"/>
                </a:solidFill>
                <a:latin typeface="Calibri" pitchFamily="34" charset="0"/>
                <a:ea typeface="Calibri" pitchFamily="34" charset="-122"/>
                <a:cs typeface="Calibri" pitchFamily="34" charset="-120"/>
              </a:rPr>
              <a:t>Everyone in the running already has it</a:t>
            </a:r>
            <a:endParaRPr lang="en-US" sz="1125" dirty="0">
              <a:solidFill>
                <a:prstClr val="black"/>
              </a:solidFill>
              <a:latin typeface="Calibri" panose="020F0502020204030204"/>
            </a:endParaRPr>
          </a:p>
        </p:txBody>
      </p:sp>
      <p:sp>
        <p:nvSpPr>
          <p:cNvPr id="16" name="Shape 14"/>
          <p:cNvSpPr/>
          <p:nvPr/>
        </p:nvSpPr>
        <p:spPr>
          <a:xfrm>
            <a:off x="4917186" y="2852928"/>
            <a:ext cx="102870" cy="102870"/>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7" name="Text 15"/>
          <p:cNvSpPr/>
          <p:nvPr/>
        </p:nvSpPr>
        <p:spPr>
          <a:xfrm>
            <a:off x="5164074" y="2743200"/>
            <a:ext cx="3086100" cy="582930"/>
          </a:xfrm>
          <a:prstGeom prst="rect">
            <a:avLst/>
          </a:prstGeom>
          <a:noFill/>
          <a:ln/>
        </p:spPr>
        <p:txBody>
          <a:bodyPr wrap="square" rtlCol="0" anchor="t"/>
          <a:lstStyle/>
          <a:p>
            <a:pPr defTabSz="685800"/>
            <a:r>
              <a:rPr lang="en-US" sz="1125" dirty="0">
                <a:solidFill>
                  <a:srgbClr val="E4ECF4"/>
                </a:solidFill>
                <a:latin typeface="Calibri" pitchFamily="34" charset="0"/>
                <a:ea typeface="Calibri" pitchFamily="34" charset="-122"/>
                <a:cs typeface="Calibri" pitchFamily="34" charset="-120"/>
              </a:rPr>
              <a:t>It's necessary. It is not the lever.</a:t>
            </a:r>
            <a:endParaRPr lang="en-US" sz="1125" dirty="0">
              <a:solidFill>
                <a:prstClr val="black"/>
              </a:solidFill>
              <a:latin typeface="Calibri" panose="020F0502020204030204"/>
            </a:endParaRPr>
          </a:p>
        </p:txBody>
      </p:sp>
      <p:sp>
        <p:nvSpPr>
          <p:cNvPr id="18" name="Shape 16"/>
          <p:cNvSpPr/>
          <p:nvPr/>
        </p:nvSpPr>
        <p:spPr>
          <a:xfrm>
            <a:off x="4917186" y="3504438"/>
            <a:ext cx="102870" cy="102870"/>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9" name="Text 17"/>
          <p:cNvSpPr/>
          <p:nvPr/>
        </p:nvSpPr>
        <p:spPr>
          <a:xfrm>
            <a:off x="5164074" y="3394710"/>
            <a:ext cx="3086100" cy="582930"/>
          </a:xfrm>
          <a:prstGeom prst="rect">
            <a:avLst/>
          </a:prstGeom>
          <a:noFill/>
          <a:ln/>
        </p:spPr>
        <p:txBody>
          <a:bodyPr wrap="square" rtlCol="0" anchor="t"/>
          <a:lstStyle/>
          <a:p>
            <a:pPr defTabSz="685800"/>
            <a:r>
              <a:rPr lang="en-US" sz="1125" dirty="0">
                <a:solidFill>
                  <a:srgbClr val="E4ECF4"/>
                </a:solidFill>
                <a:latin typeface="Calibri" pitchFamily="34" charset="0"/>
                <a:ea typeface="Calibri" pitchFamily="34" charset="-122"/>
                <a:cs typeface="Calibri" pitchFamily="34" charset="-120"/>
              </a:rPr>
              <a:t>Maxing this while ignoring the rest is why excellent developers get passed over</a:t>
            </a:r>
            <a:endParaRPr lang="en-US" sz="1125" dirty="0">
              <a:solidFill>
                <a:prstClr val="black"/>
              </a:solidFill>
              <a:latin typeface="Calibri" panose="020F0502020204030204"/>
            </a:endParaRPr>
          </a:p>
        </p:txBody>
      </p:sp>
      <p:sp>
        <p:nvSpPr>
          <p:cNvPr id="20" name="Text 18"/>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1" name="Text 19"/>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27</a:t>
            </a:r>
            <a:endParaRPr lang="en-US" sz="750" dirty="0">
              <a:solidFill>
                <a:prstClr val="black"/>
              </a:solidFill>
              <a:latin typeface="Calibri" panose="020F0502020204030204"/>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MAP · VISIBILITY</a:t>
            </a:r>
            <a:endParaRPr lang="en-US" sz="975" dirty="0">
              <a:solidFill>
                <a:prstClr val="black"/>
              </a:solidFill>
              <a:latin typeface="Calibri" panose="020F0502020204030204"/>
            </a:endParaRPr>
          </a:p>
        </p:txBody>
      </p:sp>
      <p:sp>
        <p:nvSpPr>
          <p:cNvPr id="3" name="Text 1"/>
          <p:cNvSpPr/>
          <p:nvPr/>
        </p:nvSpPr>
        <p:spPr>
          <a:xfrm>
            <a:off x="617220" y="651510"/>
            <a:ext cx="7886700" cy="617220"/>
          </a:xfrm>
          <a:prstGeom prst="rect">
            <a:avLst/>
          </a:prstGeom>
          <a:noFill/>
          <a:ln/>
        </p:spPr>
        <p:txBody>
          <a:bodyPr wrap="square" rtlCol="0" anchor="ctr"/>
          <a:lstStyle/>
          <a:p>
            <a:pPr defTabSz="685800"/>
            <a:r>
              <a:rPr lang="en-US" sz="2850" b="1" dirty="0">
                <a:solidFill>
                  <a:srgbClr val="173451"/>
                </a:solidFill>
                <a:latin typeface="Cambria" pitchFamily="34" charset="0"/>
                <a:ea typeface="Cambria" pitchFamily="34" charset="-122"/>
                <a:cs typeface="Cambria" pitchFamily="34" charset="-120"/>
              </a:rPr>
              <a:t>Visibility</a:t>
            </a:r>
            <a:endParaRPr lang="en-US" sz="2850" dirty="0">
              <a:solidFill>
                <a:prstClr val="black"/>
              </a:solidFill>
              <a:latin typeface="Calibri" panose="020F0502020204030204"/>
            </a:endParaRPr>
          </a:p>
        </p:txBody>
      </p:sp>
      <p:sp>
        <p:nvSpPr>
          <p:cNvPr id="4" name="Shape 2"/>
          <p:cNvSpPr/>
          <p:nvPr/>
        </p:nvSpPr>
        <p:spPr>
          <a:xfrm>
            <a:off x="651510" y="1508760"/>
            <a:ext cx="3806190" cy="2674620"/>
          </a:xfrm>
          <a:prstGeom prst="roundRect">
            <a:avLst>
              <a:gd name="adj" fmla="val 256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891540" y="1714500"/>
            <a:ext cx="3360420" cy="274320"/>
          </a:xfrm>
          <a:prstGeom prst="rect">
            <a:avLst/>
          </a:prstGeom>
          <a:noFill/>
          <a:ln/>
        </p:spPr>
        <p:txBody>
          <a:bodyPr wrap="square" rtlCol="0" anchor="ctr"/>
          <a:lstStyle/>
          <a:p>
            <a:pPr defTabSz="685800"/>
            <a:r>
              <a:rPr lang="en-US" sz="1050" b="1" kern="0" spc="75" dirty="0">
                <a:solidFill>
                  <a:srgbClr val="C9A800"/>
                </a:solidFill>
                <a:latin typeface="Calibri" pitchFamily="34" charset="0"/>
                <a:ea typeface="Calibri" pitchFamily="34" charset="-122"/>
                <a:cs typeface="Calibri" pitchFamily="34" charset="-120"/>
              </a:rPr>
              <a:t>WHAT IT IS</a:t>
            </a:r>
            <a:endParaRPr lang="en-US" sz="1050" dirty="0">
              <a:solidFill>
                <a:prstClr val="black"/>
              </a:solidFill>
              <a:latin typeface="Calibri" panose="020F0502020204030204"/>
            </a:endParaRPr>
          </a:p>
        </p:txBody>
      </p:sp>
      <p:sp>
        <p:nvSpPr>
          <p:cNvPr id="6" name="Shape 4"/>
          <p:cNvSpPr/>
          <p:nvPr/>
        </p:nvSpPr>
        <p:spPr>
          <a:xfrm>
            <a:off x="905256" y="2201418"/>
            <a:ext cx="102870" cy="10287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1152144" y="2091690"/>
            <a:ext cx="3086100" cy="582930"/>
          </a:xfrm>
          <a:prstGeom prst="rect">
            <a:avLst/>
          </a:prstGeom>
          <a:noFill/>
          <a:ln/>
        </p:spPr>
        <p:txBody>
          <a:bodyPr wrap="square" rtlCol="0" anchor="t"/>
          <a:lstStyle/>
          <a:p>
            <a:pPr defTabSz="685800"/>
            <a:r>
              <a:rPr lang="en-US" sz="1125" dirty="0">
                <a:solidFill>
                  <a:srgbClr val="1B2733"/>
                </a:solidFill>
                <a:latin typeface="Calibri" pitchFamily="34" charset="0"/>
                <a:ea typeface="Calibri" pitchFamily="34" charset="-122"/>
                <a:cs typeface="Calibri" pitchFamily="34" charset="-120"/>
              </a:rPr>
              <a:t>Whether the right people see you doing the work</a:t>
            </a:r>
            <a:endParaRPr lang="en-US" sz="1125" dirty="0">
              <a:solidFill>
                <a:prstClr val="black"/>
              </a:solidFill>
              <a:latin typeface="Calibri" panose="020F0502020204030204"/>
            </a:endParaRPr>
          </a:p>
        </p:txBody>
      </p:sp>
      <p:sp>
        <p:nvSpPr>
          <p:cNvPr id="8" name="Shape 6"/>
          <p:cNvSpPr/>
          <p:nvPr/>
        </p:nvSpPr>
        <p:spPr>
          <a:xfrm>
            <a:off x="905256" y="2852928"/>
            <a:ext cx="102870" cy="10287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1152144" y="2743200"/>
            <a:ext cx="3086100" cy="582930"/>
          </a:xfrm>
          <a:prstGeom prst="rect">
            <a:avLst/>
          </a:prstGeom>
          <a:noFill/>
          <a:ln/>
        </p:spPr>
        <p:txBody>
          <a:bodyPr wrap="square" rtlCol="0" anchor="t"/>
          <a:lstStyle/>
          <a:p>
            <a:pPr defTabSz="685800"/>
            <a:r>
              <a:rPr lang="en-US" sz="1125" dirty="0">
                <a:solidFill>
                  <a:srgbClr val="1B2733"/>
                </a:solidFill>
                <a:latin typeface="Calibri" pitchFamily="34" charset="0"/>
                <a:ea typeface="Calibri" pitchFamily="34" charset="-122"/>
                <a:cs typeface="Calibri" pitchFamily="34" charset="-120"/>
              </a:rPr>
              <a:t>Not fame. Not self-promotion.</a:t>
            </a:r>
            <a:endParaRPr lang="en-US" sz="1125" dirty="0">
              <a:solidFill>
                <a:prstClr val="black"/>
              </a:solidFill>
              <a:latin typeface="Calibri" panose="020F0502020204030204"/>
            </a:endParaRPr>
          </a:p>
        </p:txBody>
      </p:sp>
      <p:sp>
        <p:nvSpPr>
          <p:cNvPr id="10" name="Shape 8"/>
          <p:cNvSpPr/>
          <p:nvPr/>
        </p:nvSpPr>
        <p:spPr>
          <a:xfrm>
            <a:off x="905256" y="3504438"/>
            <a:ext cx="102870" cy="10287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1" name="Text 9"/>
          <p:cNvSpPr/>
          <p:nvPr/>
        </p:nvSpPr>
        <p:spPr>
          <a:xfrm>
            <a:off x="1152144" y="3394710"/>
            <a:ext cx="3086100" cy="582930"/>
          </a:xfrm>
          <a:prstGeom prst="rect">
            <a:avLst/>
          </a:prstGeom>
          <a:noFill/>
          <a:ln/>
        </p:spPr>
        <p:txBody>
          <a:bodyPr wrap="square" rtlCol="0" anchor="t"/>
          <a:lstStyle/>
          <a:p>
            <a:pPr defTabSz="685800"/>
            <a:r>
              <a:rPr lang="en-US" sz="1125" dirty="0">
                <a:solidFill>
                  <a:srgbClr val="1B2733"/>
                </a:solidFill>
                <a:latin typeface="Calibri" pitchFamily="34" charset="0"/>
                <a:ea typeface="Calibri" pitchFamily="34" charset="-122"/>
                <a:cs typeface="Calibri" pitchFamily="34" charset="-120"/>
              </a:rPr>
              <a:t>Legibility to the people who make decisions about you</a:t>
            </a:r>
            <a:endParaRPr lang="en-US" sz="1125" dirty="0">
              <a:solidFill>
                <a:prstClr val="black"/>
              </a:solidFill>
              <a:latin typeface="Calibri" panose="020F0502020204030204"/>
            </a:endParaRPr>
          </a:p>
        </p:txBody>
      </p:sp>
      <p:sp>
        <p:nvSpPr>
          <p:cNvPr id="12" name="Shape 10"/>
          <p:cNvSpPr/>
          <p:nvPr/>
        </p:nvSpPr>
        <p:spPr>
          <a:xfrm>
            <a:off x="4663440" y="1508760"/>
            <a:ext cx="3806190" cy="2674620"/>
          </a:xfrm>
          <a:prstGeom prst="roundRect">
            <a:avLst>
              <a:gd name="adj" fmla="val 2564"/>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3" name="Text 11"/>
          <p:cNvSpPr/>
          <p:nvPr/>
        </p:nvSpPr>
        <p:spPr>
          <a:xfrm>
            <a:off x="4903470" y="1714500"/>
            <a:ext cx="3360420" cy="274320"/>
          </a:xfrm>
          <a:prstGeom prst="rect">
            <a:avLst/>
          </a:prstGeom>
          <a:noFill/>
          <a:ln/>
        </p:spPr>
        <p:txBody>
          <a:bodyPr wrap="square" rtlCol="0" anchor="ctr"/>
          <a:lstStyle/>
          <a:p>
            <a:pPr defTabSz="685800"/>
            <a:r>
              <a:rPr lang="en-US" sz="1050" b="1" kern="0" spc="75" dirty="0">
                <a:solidFill>
                  <a:srgbClr val="FFD915"/>
                </a:solidFill>
                <a:latin typeface="Calibri" pitchFamily="34" charset="0"/>
                <a:ea typeface="Calibri" pitchFamily="34" charset="-122"/>
                <a:cs typeface="Calibri" pitchFamily="34" charset="-120"/>
              </a:rPr>
              <a:t>WHY IT MATTERS</a:t>
            </a:r>
            <a:endParaRPr lang="en-US" sz="1050" dirty="0">
              <a:solidFill>
                <a:prstClr val="black"/>
              </a:solidFill>
              <a:latin typeface="Calibri" panose="020F0502020204030204"/>
            </a:endParaRPr>
          </a:p>
        </p:txBody>
      </p:sp>
      <p:sp>
        <p:nvSpPr>
          <p:cNvPr id="14" name="Shape 12"/>
          <p:cNvSpPr/>
          <p:nvPr/>
        </p:nvSpPr>
        <p:spPr>
          <a:xfrm>
            <a:off x="4917186" y="2201418"/>
            <a:ext cx="102870" cy="102870"/>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5164074" y="2091690"/>
            <a:ext cx="3086100" cy="582930"/>
          </a:xfrm>
          <a:prstGeom prst="rect">
            <a:avLst/>
          </a:prstGeom>
          <a:noFill/>
          <a:ln/>
        </p:spPr>
        <p:txBody>
          <a:bodyPr wrap="square" rtlCol="0" anchor="t"/>
          <a:lstStyle/>
          <a:p>
            <a:pPr defTabSz="685800"/>
            <a:r>
              <a:rPr lang="en-US" sz="1125" dirty="0">
                <a:solidFill>
                  <a:srgbClr val="E4ECF4"/>
                </a:solidFill>
                <a:latin typeface="Calibri" pitchFamily="34" charset="0"/>
                <a:ea typeface="Calibri" pitchFamily="34" charset="-122"/>
                <a:cs typeface="Calibri" pitchFamily="34" charset="-120"/>
              </a:rPr>
              <a:t>Invisible excellence doesn't get rewarded</a:t>
            </a:r>
            <a:endParaRPr lang="en-US" sz="1125" dirty="0">
              <a:solidFill>
                <a:prstClr val="black"/>
              </a:solidFill>
              <a:latin typeface="Calibri" panose="020F0502020204030204"/>
            </a:endParaRPr>
          </a:p>
        </p:txBody>
      </p:sp>
      <p:sp>
        <p:nvSpPr>
          <p:cNvPr id="16" name="Shape 14"/>
          <p:cNvSpPr/>
          <p:nvPr/>
        </p:nvSpPr>
        <p:spPr>
          <a:xfrm>
            <a:off x="4917186" y="2852928"/>
            <a:ext cx="102870" cy="102870"/>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7" name="Text 15"/>
          <p:cNvSpPr/>
          <p:nvPr/>
        </p:nvSpPr>
        <p:spPr>
          <a:xfrm>
            <a:off x="5164074" y="2743200"/>
            <a:ext cx="3086100" cy="582930"/>
          </a:xfrm>
          <a:prstGeom prst="rect">
            <a:avLst/>
          </a:prstGeom>
          <a:noFill/>
          <a:ln/>
        </p:spPr>
        <p:txBody>
          <a:bodyPr wrap="square" rtlCol="0" anchor="t"/>
          <a:lstStyle/>
          <a:p>
            <a:pPr defTabSz="685800"/>
            <a:r>
              <a:rPr lang="en-US" sz="1125" dirty="0">
                <a:solidFill>
                  <a:srgbClr val="E4ECF4"/>
                </a:solidFill>
                <a:latin typeface="Calibri" pitchFamily="34" charset="0"/>
                <a:ea typeface="Calibri" pitchFamily="34" charset="-122"/>
                <a:cs typeface="Calibri" pitchFamily="34" charset="-120"/>
              </a:rPr>
              <a:t>Legible value does</a:t>
            </a:r>
            <a:endParaRPr lang="en-US" sz="1125" dirty="0">
              <a:solidFill>
                <a:prstClr val="black"/>
              </a:solidFill>
              <a:latin typeface="Calibri" panose="020F0502020204030204"/>
            </a:endParaRPr>
          </a:p>
        </p:txBody>
      </p:sp>
      <p:sp>
        <p:nvSpPr>
          <p:cNvPr id="18" name="Shape 16"/>
          <p:cNvSpPr/>
          <p:nvPr/>
        </p:nvSpPr>
        <p:spPr>
          <a:xfrm>
            <a:off x="4917186" y="3504438"/>
            <a:ext cx="102870" cy="102870"/>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9" name="Text 17"/>
          <p:cNvSpPr/>
          <p:nvPr/>
        </p:nvSpPr>
        <p:spPr>
          <a:xfrm>
            <a:off x="5164074" y="3394710"/>
            <a:ext cx="3086100" cy="582930"/>
          </a:xfrm>
          <a:prstGeom prst="rect">
            <a:avLst/>
          </a:prstGeom>
          <a:noFill/>
          <a:ln/>
        </p:spPr>
        <p:txBody>
          <a:bodyPr wrap="square" rtlCol="0" anchor="t"/>
          <a:lstStyle/>
          <a:p>
            <a:pPr defTabSz="685800"/>
            <a:r>
              <a:rPr lang="en-US" sz="1125" dirty="0">
                <a:solidFill>
                  <a:srgbClr val="E4ECF4"/>
                </a:solidFill>
                <a:latin typeface="Calibri" pitchFamily="34" charset="0"/>
                <a:ea typeface="Calibri" pitchFamily="34" charset="-122"/>
                <a:cs typeface="Calibri" pitchFamily="34" charset="-120"/>
              </a:rPr>
              <a:t>If the deciders can't see it, it may as well not have happened</a:t>
            </a:r>
            <a:endParaRPr lang="en-US" sz="1125" dirty="0">
              <a:solidFill>
                <a:prstClr val="black"/>
              </a:solidFill>
              <a:latin typeface="Calibri" panose="020F0502020204030204"/>
            </a:endParaRPr>
          </a:p>
        </p:txBody>
      </p:sp>
      <p:sp>
        <p:nvSpPr>
          <p:cNvPr id="20" name="Text 18"/>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1" name="Text 19"/>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28</a:t>
            </a:r>
            <a:endParaRPr lang="en-US" sz="750" dirty="0">
              <a:solidFill>
                <a:prstClr val="black"/>
              </a:solidFill>
              <a:latin typeface="Calibri" panose="020F0502020204030204"/>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MAP · PERCEIVED IMPACT</a:t>
            </a:r>
            <a:endParaRPr lang="en-US" sz="975" dirty="0">
              <a:solidFill>
                <a:prstClr val="black"/>
              </a:solidFill>
              <a:latin typeface="Calibri" panose="020F0502020204030204"/>
            </a:endParaRPr>
          </a:p>
        </p:txBody>
      </p:sp>
      <p:sp>
        <p:nvSpPr>
          <p:cNvPr id="3" name="Text 1"/>
          <p:cNvSpPr/>
          <p:nvPr/>
        </p:nvSpPr>
        <p:spPr>
          <a:xfrm>
            <a:off x="617220" y="651510"/>
            <a:ext cx="7886700" cy="617220"/>
          </a:xfrm>
          <a:prstGeom prst="rect">
            <a:avLst/>
          </a:prstGeom>
          <a:noFill/>
          <a:ln/>
        </p:spPr>
        <p:txBody>
          <a:bodyPr wrap="square" rtlCol="0" anchor="ctr"/>
          <a:lstStyle/>
          <a:p>
            <a:pPr defTabSz="685800"/>
            <a:r>
              <a:rPr lang="en-US" sz="2850" b="1" dirty="0">
                <a:solidFill>
                  <a:srgbClr val="173451"/>
                </a:solidFill>
                <a:latin typeface="Cambria" pitchFamily="34" charset="0"/>
                <a:ea typeface="Cambria" pitchFamily="34" charset="-122"/>
                <a:cs typeface="Cambria" pitchFamily="34" charset="-120"/>
              </a:rPr>
              <a:t>Perceived Impact</a:t>
            </a:r>
            <a:endParaRPr lang="en-US" sz="2850" dirty="0">
              <a:solidFill>
                <a:prstClr val="black"/>
              </a:solidFill>
              <a:latin typeface="Calibri" panose="020F0502020204030204"/>
            </a:endParaRPr>
          </a:p>
        </p:txBody>
      </p:sp>
      <p:sp>
        <p:nvSpPr>
          <p:cNvPr id="4" name="Shape 2"/>
          <p:cNvSpPr/>
          <p:nvPr/>
        </p:nvSpPr>
        <p:spPr>
          <a:xfrm>
            <a:off x="651510" y="1508760"/>
            <a:ext cx="3806190" cy="2674620"/>
          </a:xfrm>
          <a:prstGeom prst="roundRect">
            <a:avLst>
              <a:gd name="adj" fmla="val 256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891540" y="1714500"/>
            <a:ext cx="3360420" cy="274320"/>
          </a:xfrm>
          <a:prstGeom prst="rect">
            <a:avLst/>
          </a:prstGeom>
          <a:noFill/>
          <a:ln/>
        </p:spPr>
        <p:txBody>
          <a:bodyPr wrap="square" rtlCol="0" anchor="ctr"/>
          <a:lstStyle/>
          <a:p>
            <a:pPr defTabSz="685800"/>
            <a:r>
              <a:rPr lang="en-US" sz="1050" b="1" kern="0" spc="75" dirty="0">
                <a:solidFill>
                  <a:srgbClr val="C9A800"/>
                </a:solidFill>
                <a:latin typeface="Calibri" pitchFamily="34" charset="0"/>
                <a:ea typeface="Calibri" pitchFamily="34" charset="-122"/>
                <a:cs typeface="Calibri" pitchFamily="34" charset="-120"/>
              </a:rPr>
              <a:t>WHAT IT IS</a:t>
            </a:r>
            <a:endParaRPr lang="en-US" sz="1050" dirty="0">
              <a:solidFill>
                <a:prstClr val="black"/>
              </a:solidFill>
              <a:latin typeface="Calibri" panose="020F0502020204030204"/>
            </a:endParaRPr>
          </a:p>
        </p:txBody>
      </p:sp>
      <p:sp>
        <p:nvSpPr>
          <p:cNvPr id="6" name="Shape 4"/>
          <p:cNvSpPr/>
          <p:nvPr/>
        </p:nvSpPr>
        <p:spPr>
          <a:xfrm>
            <a:off x="905256" y="2201418"/>
            <a:ext cx="102870" cy="10287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1152144" y="2091690"/>
            <a:ext cx="3086100" cy="582930"/>
          </a:xfrm>
          <a:prstGeom prst="rect">
            <a:avLst/>
          </a:prstGeom>
          <a:noFill/>
          <a:ln/>
        </p:spPr>
        <p:txBody>
          <a:bodyPr wrap="square" rtlCol="0" anchor="t"/>
          <a:lstStyle/>
          <a:p>
            <a:pPr defTabSz="685800"/>
            <a:r>
              <a:rPr lang="en-US" sz="1125" dirty="0">
                <a:solidFill>
                  <a:srgbClr val="1B2733"/>
                </a:solidFill>
                <a:latin typeface="Calibri" pitchFamily="34" charset="0"/>
                <a:ea typeface="Calibri" pitchFamily="34" charset="-122"/>
                <a:cs typeface="Calibri" pitchFamily="34" charset="-120"/>
              </a:rPr>
              <a:t>What decision-makers BELIEVE you contributed</a:t>
            </a:r>
            <a:endParaRPr lang="en-US" sz="1125" dirty="0">
              <a:solidFill>
                <a:prstClr val="black"/>
              </a:solidFill>
              <a:latin typeface="Calibri" panose="020F0502020204030204"/>
            </a:endParaRPr>
          </a:p>
        </p:txBody>
      </p:sp>
      <p:sp>
        <p:nvSpPr>
          <p:cNvPr id="8" name="Shape 6"/>
          <p:cNvSpPr/>
          <p:nvPr/>
        </p:nvSpPr>
        <p:spPr>
          <a:xfrm>
            <a:off x="905256" y="2852928"/>
            <a:ext cx="102870" cy="10287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1152144" y="2743200"/>
            <a:ext cx="3086100" cy="582930"/>
          </a:xfrm>
          <a:prstGeom prst="rect">
            <a:avLst/>
          </a:prstGeom>
          <a:noFill/>
          <a:ln/>
        </p:spPr>
        <p:txBody>
          <a:bodyPr wrap="square" rtlCol="0" anchor="t"/>
          <a:lstStyle/>
          <a:p>
            <a:pPr defTabSz="685800"/>
            <a:r>
              <a:rPr lang="en-US" sz="1125" dirty="0">
                <a:solidFill>
                  <a:srgbClr val="1B2733"/>
                </a:solidFill>
                <a:latin typeface="Calibri" pitchFamily="34" charset="0"/>
                <a:ea typeface="Calibri" pitchFamily="34" charset="-122"/>
                <a:cs typeface="Calibri" pitchFamily="34" charset="-120"/>
              </a:rPr>
              <a:t>Not what you actually did</a:t>
            </a:r>
            <a:endParaRPr lang="en-US" sz="1125" dirty="0">
              <a:solidFill>
                <a:prstClr val="black"/>
              </a:solidFill>
              <a:latin typeface="Calibri" panose="020F0502020204030204"/>
            </a:endParaRPr>
          </a:p>
        </p:txBody>
      </p:sp>
      <p:sp>
        <p:nvSpPr>
          <p:cNvPr id="10" name="Shape 8"/>
          <p:cNvSpPr/>
          <p:nvPr/>
        </p:nvSpPr>
        <p:spPr>
          <a:xfrm>
            <a:off x="905256" y="3504438"/>
            <a:ext cx="102870" cy="10287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1" name="Text 9"/>
          <p:cNvSpPr/>
          <p:nvPr/>
        </p:nvSpPr>
        <p:spPr>
          <a:xfrm>
            <a:off x="1152144" y="3394710"/>
            <a:ext cx="3086100" cy="582930"/>
          </a:xfrm>
          <a:prstGeom prst="rect">
            <a:avLst/>
          </a:prstGeom>
          <a:noFill/>
          <a:ln/>
        </p:spPr>
        <p:txBody>
          <a:bodyPr wrap="square" rtlCol="0" anchor="t"/>
          <a:lstStyle/>
          <a:p>
            <a:pPr defTabSz="685800"/>
            <a:r>
              <a:rPr lang="en-US" sz="1125" dirty="0">
                <a:solidFill>
                  <a:srgbClr val="1B2733"/>
                </a:solidFill>
                <a:latin typeface="Calibri" pitchFamily="34" charset="0"/>
                <a:ea typeface="Calibri" pitchFamily="34" charset="-122"/>
                <a:cs typeface="Calibri" pitchFamily="34" charset="-120"/>
              </a:rPr>
              <a:t>The Receipt Gap lives right here</a:t>
            </a:r>
            <a:endParaRPr lang="en-US" sz="1125" dirty="0">
              <a:solidFill>
                <a:prstClr val="black"/>
              </a:solidFill>
              <a:latin typeface="Calibri" panose="020F0502020204030204"/>
            </a:endParaRPr>
          </a:p>
        </p:txBody>
      </p:sp>
      <p:sp>
        <p:nvSpPr>
          <p:cNvPr id="12" name="Shape 10"/>
          <p:cNvSpPr/>
          <p:nvPr/>
        </p:nvSpPr>
        <p:spPr>
          <a:xfrm>
            <a:off x="4663440" y="1508760"/>
            <a:ext cx="3806190" cy="2674620"/>
          </a:xfrm>
          <a:prstGeom prst="roundRect">
            <a:avLst>
              <a:gd name="adj" fmla="val 2564"/>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3" name="Text 11"/>
          <p:cNvSpPr/>
          <p:nvPr/>
        </p:nvSpPr>
        <p:spPr>
          <a:xfrm>
            <a:off x="4903470" y="1714500"/>
            <a:ext cx="3360420" cy="274320"/>
          </a:xfrm>
          <a:prstGeom prst="rect">
            <a:avLst/>
          </a:prstGeom>
          <a:noFill/>
          <a:ln/>
        </p:spPr>
        <p:txBody>
          <a:bodyPr wrap="square" rtlCol="0" anchor="ctr"/>
          <a:lstStyle/>
          <a:p>
            <a:pPr defTabSz="685800"/>
            <a:r>
              <a:rPr lang="en-US" sz="1050" b="1" kern="0" spc="75" dirty="0">
                <a:solidFill>
                  <a:srgbClr val="FFD915"/>
                </a:solidFill>
                <a:latin typeface="Calibri" pitchFamily="34" charset="0"/>
                <a:ea typeface="Calibri" pitchFamily="34" charset="-122"/>
                <a:cs typeface="Calibri" pitchFamily="34" charset="-120"/>
              </a:rPr>
              <a:t>WHY IT MATTERS</a:t>
            </a:r>
            <a:endParaRPr lang="en-US" sz="1050" dirty="0">
              <a:solidFill>
                <a:prstClr val="black"/>
              </a:solidFill>
              <a:latin typeface="Calibri" panose="020F0502020204030204"/>
            </a:endParaRPr>
          </a:p>
        </p:txBody>
      </p:sp>
      <p:sp>
        <p:nvSpPr>
          <p:cNvPr id="14" name="Shape 12"/>
          <p:cNvSpPr/>
          <p:nvPr/>
        </p:nvSpPr>
        <p:spPr>
          <a:xfrm>
            <a:off x="4917186" y="2201418"/>
            <a:ext cx="102870" cy="102870"/>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5164074" y="2091690"/>
            <a:ext cx="3086100" cy="582930"/>
          </a:xfrm>
          <a:prstGeom prst="rect">
            <a:avLst/>
          </a:prstGeom>
          <a:noFill/>
          <a:ln/>
        </p:spPr>
        <p:txBody>
          <a:bodyPr wrap="square" rtlCol="0" anchor="t"/>
          <a:lstStyle/>
          <a:p>
            <a:pPr defTabSz="685800"/>
            <a:r>
              <a:rPr lang="en-US" sz="1125" dirty="0">
                <a:solidFill>
                  <a:srgbClr val="E4ECF4"/>
                </a:solidFill>
                <a:latin typeface="Calibri" pitchFamily="34" charset="0"/>
                <a:ea typeface="Calibri" pitchFamily="34" charset="-122"/>
                <a:cs typeface="Calibri" pitchFamily="34" charset="-120"/>
              </a:rPr>
              <a:t>This is where careers stall</a:t>
            </a:r>
            <a:endParaRPr lang="en-US" sz="1125" dirty="0">
              <a:solidFill>
                <a:prstClr val="black"/>
              </a:solidFill>
              <a:latin typeface="Calibri" panose="020F0502020204030204"/>
            </a:endParaRPr>
          </a:p>
        </p:txBody>
      </p:sp>
      <p:sp>
        <p:nvSpPr>
          <p:cNvPr id="16" name="Shape 14"/>
          <p:cNvSpPr/>
          <p:nvPr/>
        </p:nvSpPr>
        <p:spPr>
          <a:xfrm>
            <a:off x="4917186" y="2852928"/>
            <a:ext cx="102870" cy="102870"/>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7" name="Text 15"/>
          <p:cNvSpPr/>
          <p:nvPr/>
        </p:nvSpPr>
        <p:spPr>
          <a:xfrm>
            <a:off x="5164074" y="2743200"/>
            <a:ext cx="3086100" cy="582930"/>
          </a:xfrm>
          <a:prstGeom prst="rect">
            <a:avLst/>
          </a:prstGeom>
          <a:noFill/>
          <a:ln/>
        </p:spPr>
        <p:txBody>
          <a:bodyPr wrap="square" rtlCol="0" anchor="t"/>
          <a:lstStyle/>
          <a:p>
            <a:pPr defTabSz="685800"/>
            <a:r>
              <a:rPr lang="en-US" sz="1125" dirty="0">
                <a:solidFill>
                  <a:srgbClr val="E4ECF4"/>
                </a:solidFill>
                <a:latin typeface="Calibri" pitchFamily="34" charset="0"/>
                <a:ea typeface="Calibri" pitchFamily="34" charset="-122"/>
                <a:cs typeface="Calibri" pitchFamily="34" charset="-120"/>
              </a:rPr>
              <a:t>You can move a company a long way and have almost none of it register</a:t>
            </a:r>
            <a:endParaRPr lang="en-US" sz="1125" dirty="0">
              <a:solidFill>
                <a:prstClr val="black"/>
              </a:solidFill>
              <a:latin typeface="Calibri" panose="020F0502020204030204"/>
            </a:endParaRPr>
          </a:p>
        </p:txBody>
      </p:sp>
      <p:sp>
        <p:nvSpPr>
          <p:cNvPr id="18" name="Shape 16"/>
          <p:cNvSpPr/>
          <p:nvPr/>
        </p:nvSpPr>
        <p:spPr>
          <a:xfrm>
            <a:off x="4917186" y="3504438"/>
            <a:ext cx="102870" cy="102870"/>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9" name="Text 17"/>
          <p:cNvSpPr/>
          <p:nvPr/>
        </p:nvSpPr>
        <p:spPr>
          <a:xfrm>
            <a:off x="5164074" y="3394710"/>
            <a:ext cx="3086100" cy="582930"/>
          </a:xfrm>
          <a:prstGeom prst="rect">
            <a:avLst/>
          </a:prstGeom>
          <a:noFill/>
          <a:ln/>
        </p:spPr>
        <p:txBody>
          <a:bodyPr wrap="square" rtlCol="0" anchor="t"/>
          <a:lstStyle/>
          <a:p>
            <a:pPr defTabSz="685800"/>
            <a:r>
              <a:rPr lang="en-US" sz="1125" dirty="0">
                <a:solidFill>
                  <a:srgbClr val="E4ECF4"/>
                </a:solidFill>
                <a:latin typeface="Calibri" pitchFamily="34" charset="0"/>
                <a:ea typeface="Calibri" pitchFamily="34" charset="-122"/>
                <a:cs typeface="Calibri" pitchFamily="34" charset="-120"/>
              </a:rPr>
              <a:t>Nobody ever taught you to manage this one</a:t>
            </a:r>
            <a:endParaRPr lang="en-US" sz="1125" dirty="0">
              <a:solidFill>
                <a:prstClr val="black"/>
              </a:solidFill>
              <a:latin typeface="Calibri" panose="020F0502020204030204"/>
            </a:endParaRPr>
          </a:p>
        </p:txBody>
      </p:sp>
      <p:sp>
        <p:nvSpPr>
          <p:cNvPr id="20" name="Text 18"/>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1" name="Text 19"/>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29</a:t>
            </a:r>
            <a:endParaRPr lang="en-US" sz="750" dirty="0">
              <a:solidFill>
                <a:prstClr val="black"/>
              </a:solidFill>
              <a:latin typeface="Calibri" panose="020F0502020204030204"/>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MAP · FRICTION</a:t>
            </a:r>
            <a:endParaRPr lang="en-US" sz="975" dirty="0">
              <a:solidFill>
                <a:prstClr val="black"/>
              </a:solidFill>
              <a:latin typeface="Calibri" panose="020F0502020204030204"/>
            </a:endParaRPr>
          </a:p>
        </p:txBody>
      </p:sp>
      <p:sp>
        <p:nvSpPr>
          <p:cNvPr id="3" name="Text 1"/>
          <p:cNvSpPr/>
          <p:nvPr/>
        </p:nvSpPr>
        <p:spPr>
          <a:xfrm>
            <a:off x="617220" y="651510"/>
            <a:ext cx="7886700" cy="617220"/>
          </a:xfrm>
          <a:prstGeom prst="rect">
            <a:avLst/>
          </a:prstGeom>
          <a:noFill/>
          <a:ln/>
        </p:spPr>
        <p:txBody>
          <a:bodyPr wrap="square" rtlCol="0" anchor="ctr"/>
          <a:lstStyle/>
          <a:p>
            <a:pPr defTabSz="685800"/>
            <a:r>
              <a:rPr lang="en-US" sz="2850" b="1" dirty="0">
                <a:solidFill>
                  <a:srgbClr val="C9A800"/>
                </a:solidFill>
                <a:latin typeface="Cambria" pitchFamily="34" charset="0"/>
                <a:ea typeface="Cambria" pitchFamily="34" charset="-122"/>
                <a:cs typeface="Cambria" pitchFamily="34" charset="-120"/>
              </a:rPr>
              <a:t>Friction (the denominator)</a:t>
            </a:r>
            <a:endParaRPr lang="en-US" sz="2850" dirty="0">
              <a:solidFill>
                <a:prstClr val="black"/>
              </a:solidFill>
              <a:latin typeface="Calibri" panose="020F0502020204030204"/>
            </a:endParaRPr>
          </a:p>
        </p:txBody>
      </p:sp>
      <p:sp>
        <p:nvSpPr>
          <p:cNvPr id="4" name="Shape 2"/>
          <p:cNvSpPr/>
          <p:nvPr/>
        </p:nvSpPr>
        <p:spPr>
          <a:xfrm>
            <a:off x="651510" y="1508760"/>
            <a:ext cx="3806190" cy="2674620"/>
          </a:xfrm>
          <a:prstGeom prst="roundRect">
            <a:avLst>
              <a:gd name="adj" fmla="val 256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891540" y="1714500"/>
            <a:ext cx="3360420" cy="274320"/>
          </a:xfrm>
          <a:prstGeom prst="rect">
            <a:avLst/>
          </a:prstGeom>
          <a:noFill/>
          <a:ln/>
        </p:spPr>
        <p:txBody>
          <a:bodyPr wrap="square" rtlCol="0" anchor="ctr"/>
          <a:lstStyle/>
          <a:p>
            <a:pPr defTabSz="685800"/>
            <a:r>
              <a:rPr lang="en-US" sz="1050" b="1" kern="0" spc="75" dirty="0">
                <a:solidFill>
                  <a:srgbClr val="C9A800"/>
                </a:solidFill>
                <a:latin typeface="Calibri" pitchFamily="34" charset="0"/>
                <a:ea typeface="Calibri" pitchFamily="34" charset="-122"/>
                <a:cs typeface="Calibri" pitchFamily="34" charset="-120"/>
              </a:rPr>
              <a:t>WHAT IT IS</a:t>
            </a:r>
            <a:endParaRPr lang="en-US" sz="1050" dirty="0">
              <a:solidFill>
                <a:prstClr val="black"/>
              </a:solidFill>
              <a:latin typeface="Calibri" panose="020F0502020204030204"/>
            </a:endParaRPr>
          </a:p>
        </p:txBody>
      </p:sp>
      <p:sp>
        <p:nvSpPr>
          <p:cNvPr id="6" name="Shape 4"/>
          <p:cNvSpPr/>
          <p:nvPr/>
        </p:nvSpPr>
        <p:spPr>
          <a:xfrm>
            <a:off x="905256" y="2201418"/>
            <a:ext cx="102870" cy="10287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1152144" y="2091690"/>
            <a:ext cx="3086100" cy="582930"/>
          </a:xfrm>
          <a:prstGeom prst="rect">
            <a:avLst/>
          </a:prstGeom>
          <a:noFill/>
          <a:ln/>
        </p:spPr>
        <p:txBody>
          <a:bodyPr wrap="square" rtlCol="0" anchor="t"/>
          <a:lstStyle/>
          <a:p>
            <a:pPr defTabSz="685800"/>
            <a:r>
              <a:rPr lang="en-US" sz="1125" dirty="0">
                <a:solidFill>
                  <a:srgbClr val="1B2733"/>
                </a:solidFill>
                <a:latin typeface="Calibri" pitchFamily="34" charset="0"/>
                <a:ea typeface="Calibri" pitchFamily="34" charset="-122"/>
                <a:cs typeface="Calibri" pitchFamily="34" charset="-120"/>
              </a:rPr>
              <a:t>How costly it is to do without what you specifically do</a:t>
            </a:r>
            <a:endParaRPr lang="en-US" sz="1125" dirty="0">
              <a:solidFill>
                <a:prstClr val="black"/>
              </a:solidFill>
              <a:latin typeface="Calibri" panose="020F0502020204030204"/>
            </a:endParaRPr>
          </a:p>
        </p:txBody>
      </p:sp>
      <p:sp>
        <p:nvSpPr>
          <p:cNvPr id="8" name="Shape 6"/>
          <p:cNvSpPr/>
          <p:nvPr/>
        </p:nvSpPr>
        <p:spPr>
          <a:xfrm>
            <a:off x="905256" y="2852928"/>
            <a:ext cx="102870" cy="10287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1152144" y="2743200"/>
            <a:ext cx="3086100" cy="582930"/>
          </a:xfrm>
          <a:prstGeom prst="rect">
            <a:avLst/>
          </a:prstGeom>
          <a:noFill/>
          <a:ln/>
        </p:spPr>
        <p:txBody>
          <a:bodyPr wrap="square" rtlCol="0" anchor="t"/>
          <a:lstStyle/>
          <a:p>
            <a:pPr defTabSz="685800"/>
            <a:r>
              <a:rPr lang="en-US" sz="1125" dirty="0">
                <a:solidFill>
                  <a:srgbClr val="1B2733"/>
                </a:solidFill>
                <a:latin typeface="Calibri" pitchFamily="34" charset="0"/>
                <a:ea typeface="Calibri" pitchFamily="34" charset="-122"/>
                <a:cs typeface="Calibri" pitchFamily="34" charset="-120"/>
              </a:rPr>
              <a:t>True for a company AND for the market</a:t>
            </a:r>
            <a:endParaRPr lang="en-US" sz="1125" dirty="0">
              <a:solidFill>
                <a:prstClr val="black"/>
              </a:solidFill>
              <a:latin typeface="Calibri" panose="020F0502020204030204"/>
            </a:endParaRPr>
          </a:p>
        </p:txBody>
      </p:sp>
      <p:sp>
        <p:nvSpPr>
          <p:cNvPr id="10" name="Shape 8"/>
          <p:cNvSpPr/>
          <p:nvPr/>
        </p:nvSpPr>
        <p:spPr>
          <a:xfrm>
            <a:off x="905256" y="3504438"/>
            <a:ext cx="102870" cy="10287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1" name="Text 9"/>
          <p:cNvSpPr/>
          <p:nvPr/>
        </p:nvSpPr>
        <p:spPr>
          <a:xfrm>
            <a:off x="1152144" y="3394710"/>
            <a:ext cx="3086100" cy="582930"/>
          </a:xfrm>
          <a:prstGeom prst="rect">
            <a:avLst/>
          </a:prstGeom>
          <a:noFill/>
          <a:ln/>
        </p:spPr>
        <p:txBody>
          <a:bodyPr wrap="square" rtlCol="0" anchor="t"/>
          <a:lstStyle/>
          <a:p>
            <a:pPr defTabSz="685800"/>
            <a:r>
              <a:rPr lang="en-US" sz="1125" dirty="0">
                <a:solidFill>
                  <a:srgbClr val="1B2733"/>
                </a:solidFill>
                <a:latin typeface="Calibri" pitchFamily="34" charset="0"/>
                <a:ea typeface="Calibri" pitchFamily="34" charset="-122"/>
                <a:cs typeface="Calibri" pitchFamily="34" charset="-120"/>
              </a:rPr>
              <a:t>When your value is illegible, they fall back on proxies: keywords, years, salary bands</a:t>
            </a:r>
            <a:endParaRPr lang="en-US" sz="1125" dirty="0">
              <a:solidFill>
                <a:prstClr val="black"/>
              </a:solidFill>
              <a:latin typeface="Calibri" panose="020F0502020204030204"/>
            </a:endParaRPr>
          </a:p>
        </p:txBody>
      </p:sp>
      <p:sp>
        <p:nvSpPr>
          <p:cNvPr id="12" name="Shape 10"/>
          <p:cNvSpPr/>
          <p:nvPr/>
        </p:nvSpPr>
        <p:spPr>
          <a:xfrm>
            <a:off x="4663440" y="1508760"/>
            <a:ext cx="3806190" cy="2674620"/>
          </a:xfrm>
          <a:prstGeom prst="roundRect">
            <a:avLst>
              <a:gd name="adj" fmla="val 2564"/>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3" name="Text 11"/>
          <p:cNvSpPr/>
          <p:nvPr/>
        </p:nvSpPr>
        <p:spPr>
          <a:xfrm>
            <a:off x="4903470" y="1714500"/>
            <a:ext cx="3360420" cy="274320"/>
          </a:xfrm>
          <a:prstGeom prst="rect">
            <a:avLst/>
          </a:prstGeom>
          <a:noFill/>
          <a:ln/>
        </p:spPr>
        <p:txBody>
          <a:bodyPr wrap="square" rtlCol="0" anchor="ctr"/>
          <a:lstStyle/>
          <a:p>
            <a:pPr defTabSz="685800"/>
            <a:r>
              <a:rPr lang="en-US" sz="1050" b="1" kern="0" spc="75" dirty="0">
                <a:solidFill>
                  <a:srgbClr val="FFD915"/>
                </a:solidFill>
                <a:latin typeface="Calibri" pitchFamily="34" charset="0"/>
                <a:ea typeface="Calibri" pitchFamily="34" charset="-122"/>
                <a:cs typeface="Calibri" pitchFamily="34" charset="-120"/>
              </a:rPr>
              <a:t>WHY IT MATTERS</a:t>
            </a:r>
            <a:endParaRPr lang="en-US" sz="1050" dirty="0">
              <a:solidFill>
                <a:prstClr val="black"/>
              </a:solidFill>
              <a:latin typeface="Calibri" panose="020F0502020204030204"/>
            </a:endParaRPr>
          </a:p>
        </p:txBody>
      </p:sp>
      <p:sp>
        <p:nvSpPr>
          <p:cNvPr id="14" name="Shape 12"/>
          <p:cNvSpPr/>
          <p:nvPr/>
        </p:nvSpPr>
        <p:spPr>
          <a:xfrm>
            <a:off x="4917186" y="2201418"/>
            <a:ext cx="102870" cy="102870"/>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5164074" y="2091690"/>
            <a:ext cx="3086100" cy="582930"/>
          </a:xfrm>
          <a:prstGeom prst="rect">
            <a:avLst/>
          </a:prstGeom>
          <a:noFill/>
          <a:ln/>
        </p:spPr>
        <p:txBody>
          <a:bodyPr wrap="square" rtlCol="0" anchor="t"/>
          <a:lstStyle/>
          <a:p>
            <a:pPr defTabSz="685800"/>
            <a:r>
              <a:rPr lang="en-US" sz="1125" dirty="0">
                <a:solidFill>
                  <a:srgbClr val="E4ECF4"/>
                </a:solidFill>
                <a:latin typeface="Calibri" pitchFamily="34" charset="0"/>
                <a:ea typeface="Calibri" pitchFamily="34" charset="-122"/>
                <a:cs typeface="Calibri" pitchFamily="34" charset="-120"/>
              </a:rPr>
              <a:t>It divides everything above it</a:t>
            </a:r>
            <a:endParaRPr lang="en-US" sz="1125" dirty="0">
              <a:solidFill>
                <a:prstClr val="black"/>
              </a:solidFill>
              <a:latin typeface="Calibri" panose="020F0502020204030204"/>
            </a:endParaRPr>
          </a:p>
        </p:txBody>
      </p:sp>
      <p:sp>
        <p:nvSpPr>
          <p:cNvPr id="16" name="Shape 14"/>
          <p:cNvSpPr/>
          <p:nvPr/>
        </p:nvSpPr>
        <p:spPr>
          <a:xfrm>
            <a:off x="4917186" y="2852928"/>
            <a:ext cx="102870" cy="102870"/>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7" name="Text 15"/>
          <p:cNvSpPr/>
          <p:nvPr/>
        </p:nvSpPr>
        <p:spPr>
          <a:xfrm>
            <a:off x="5164074" y="2743200"/>
            <a:ext cx="3086100" cy="582930"/>
          </a:xfrm>
          <a:prstGeom prst="rect">
            <a:avLst/>
          </a:prstGeom>
          <a:noFill/>
          <a:ln/>
        </p:spPr>
        <p:txBody>
          <a:bodyPr wrap="square" rtlCol="0" anchor="t"/>
          <a:lstStyle/>
          <a:p>
            <a:pPr defTabSz="685800"/>
            <a:r>
              <a:rPr lang="en-US" sz="1125" dirty="0">
                <a:solidFill>
                  <a:srgbClr val="E4ECF4"/>
                </a:solidFill>
                <a:latin typeface="Calibri" pitchFamily="34" charset="0"/>
                <a:ea typeface="Calibri" pitchFamily="34" charset="-122"/>
                <a:cs typeface="Calibri" pitchFamily="34" charset="-120"/>
              </a:rPr>
              <a:t>Those proxies ARE the friction</a:t>
            </a:r>
            <a:endParaRPr lang="en-US" sz="1125" dirty="0">
              <a:solidFill>
                <a:prstClr val="black"/>
              </a:solidFill>
              <a:latin typeface="Calibri" panose="020F0502020204030204"/>
            </a:endParaRPr>
          </a:p>
        </p:txBody>
      </p:sp>
      <p:sp>
        <p:nvSpPr>
          <p:cNvPr id="18" name="Shape 16"/>
          <p:cNvSpPr/>
          <p:nvPr/>
        </p:nvSpPr>
        <p:spPr>
          <a:xfrm>
            <a:off x="4917186" y="3504438"/>
            <a:ext cx="102870" cy="102870"/>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9" name="Text 17"/>
          <p:cNvSpPr/>
          <p:nvPr/>
        </p:nvSpPr>
        <p:spPr>
          <a:xfrm>
            <a:off x="5164074" y="3394710"/>
            <a:ext cx="3086100" cy="582930"/>
          </a:xfrm>
          <a:prstGeom prst="rect">
            <a:avLst/>
          </a:prstGeom>
          <a:noFill/>
          <a:ln/>
        </p:spPr>
        <p:txBody>
          <a:bodyPr wrap="square" rtlCol="0" anchor="t"/>
          <a:lstStyle/>
          <a:p>
            <a:pPr defTabSz="685800"/>
            <a:r>
              <a:rPr lang="en-US" sz="1125" dirty="0">
                <a:solidFill>
                  <a:srgbClr val="E4ECF4"/>
                </a:solidFill>
                <a:latin typeface="Calibri" pitchFamily="34" charset="0"/>
                <a:ea typeface="Calibri" pitchFamily="34" charset="-122"/>
                <a:cs typeface="Calibri" pitchFamily="34" charset="-120"/>
              </a:rPr>
              <a:t>Show the distance and you stop being screened — you start being recruited</a:t>
            </a:r>
            <a:endParaRPr lang="en-US" sz="1125" dirty="0">
              <a:solidFill>
                <a:prstClr val="black"/>
              </a:solidFill>
              <a:latin typeface="Calibri" panose="020F0502020204030204"/>
            </a:endParaRPr>
          </a:p>
        </p:txBody>
      </p:sp>
      <p:sp>
        <p:nvSpPr>
          <p:cNvPr id="20" name="Text 18"/>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1" name="Text 19"/>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30</a:t>
            </a:r>
            <a:endParaRPr lang="en-US" sz="750" dirty="0">
              <a:solidFill>
                <a:prstClr val="black"/>
              </a:solidFill>
              <a:latin typeface="Calibri" panose="020F0502020204030204"/>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MAP · FRICTION, CONT.</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Friction has a floor — and that's the unlock</a:t>
            </a:r>
            <a:endParaRPr lang="en-US" sz="2475" dirty="0">
              <a:solidFill>
                <a:prstClr val="black"/>
              </a:solidFill>
              <a:latin typeface="Calibri" panose="020F0502020204030204"/>
            </a:endParaRPr>
          </a:p>
        </p:txBody>
      </p:sp>
      <p:sp>
        <p:nvSpPr>
          <p:cNvPr id="4" name="Text 2"/>
          <p:cNvSpPr/>
          <p:nvPr/>
        </p:nvSpPr>
        <p:spPr>
          <a:xfrm>
            <a:off x="617220" y="1234440"/>
            <a:ext cx="7886700" cy="41148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Inside any one role, there's a limit to how costly you can make yourself to lose. That limit is information, not failure.</a:t>
            </a:r>
            <a:endParaRPr lang="en-US" sz="1275" dirty="0">
              <a:solidFill>
                <a:prstClr val="black"/>
              </a:solidFill>
              <a:latin typeface="Calibri" panose="020F0502020204030204"/>
            </a:endParaRPr>
          </a:p>
        </p:txBody>
      </p:sp>
      <p:sp>
        <p:nvSpPr>
          <p:cNvPr id="5" name="Shape 3"/>
          <p:cNvSpPr/>
          <p:nvPr/>
        </p:nvSpPr>
        <p:spPr>
          <a:xfrm>
            <a:off x="651510" y="1851660"/>
            <a:ext cx="3806190" cy="1988820"/>
          </a:xfrm>
          <a:prstGeom prst="roundRect">
            <a:avLst>
              <a:gd name="adj" fmla="val 3448"/>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925830" y="2023110"/>
            <a:ext cx="3291840" cy="342900"/>
          </a:xfrm>
          <a:prstGeom prst="rect">
            <a:avLst/>
          </a:prstGeom>
          <a:noFill/>
          <a:ln/>
        </p:spPr>
        <p:txBody>
          <a:bodyPr wrap="square" rtlCol="0" anchor="ctr"/>
          <a:lstStyle/>
          <a:p>
            <a:pPr defTabSz="685800"/>
            <a:r>
              <a:rPr lang="en-US" sz="1350" b="1" dirty="0">
                <a:solidFill>
                  <a:srgbClr val="173451"/>
                </a:solidFill>
                <a:latin typeface="Calibri" pitchFamily="34" charset="0"/>
                <a:ea typeface="Calibri" pitchFamily="34" charset="-122"/>
                <a:cs typeface="Calibri" pitchFamily="34" charset="-120"/>
              </a:rPr>
              <a:t>Inside the building</a:t>
            </a:r>
            <a:endParaRPr lang="en-US" sz="1350" dirty="0">
              <a:solidFill>
                <a:prstClr val="black"/>
              </a:solidFill>
              <a:latin typeface="Calibri" panose="020F0502020204030204"/>
            </a:endParaRPr>
          </a:p>
        </p:txBody>
      </p:sp>
      <p:sp>
        <p:nvSpPr>
          <p:cNvPr id="7" name="Text 5"/>
          <p:cNvSpPr/>
          <p:nvPr/>
        </p:nvSpPr>
        <p:spPr>
          <a:xfrm>
            <a:off x="925830" y="2434590"/>
            <a:ext cx="3291840" cy="1303020"/>
          </a:xfrm>
          <a:prstGeom prst="rect">
            <a:avLst/>
          </a:prstGeom>
          <a:noFill/>
          <a:ln/>
        </p:spPr>
        <p:txBody>
          <a:bodyPr wrap="square" rtlCol="0" anchor="ctr"/>
          <a:lstStyle/>
          <a:p>
            <a:pPr defTabSz="685800"/>
            <a:r>
              <a:rPr lang="en-US" sz="1163" dirty="0">
                <a:solidFill>
                  <a:srgbClr val="1B2733"/>
                </a:solidFill>
                <a:latin typeface="Calibri" pitchFamily="34" charset="0"/>
                <a:ea typeface="Calibri" pitchFamily="34" charset="-122"/>
                <a:cs typeface="Calibri" pitchFamily="34" charset="-120"/>
              </a:rPr>
              <a:t>Lower your friction as far as the role allows: own more, translate more, put more on record. Real gains — with a ceiling.</a:t>
            </a:r>
            <a:endParaRPr lang="en-US" sz="1163" dirty="0">
              <a:solidFill>
                <a:prstClr val="black"/>
              </a:solidFill>
              <a:latin typeface="Calibri" panose="020F0502020204030204"/>
            </a:endParaRPr>
          </a:p>
        </p:txBody>
      </p:sp>
      <p:sp>
        <p:nvSpPr>
          <p:cNvPr id="8" name="Shape 6"/>
          <p:cNvSpPr/>
          <p:nvPr/>
        </p:nvSpPr>
        <p:spPr>
          <a:xfrm>
            <a:off x="4663440" y="1851660"/>
            <a:ext cx="3806190" cy="1988820"/>
          </a:xfrm>
          <a:prstGeom prst="roundRect">
            <a:avLst>
              <a:gd name="adj" fmla="val 3448"/>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4937760" y="2023110"/>
            <a:ext cx="3291840" cy="342900"/>
          </a:xfrm>
          <a:prstGeom prst="rect">
            <a:avLst/>
          </a:prstGeom>
          <a:noFill/>
          <a:ln/>
        </p:spPr>
        <p:txBody>
          <a:bodyPr wrap="square" rtlCol="0" anchor="ctr"/>
          <a:lstStyle/>
          <a:p>
            <a:pPr defTabSz="685800"/>
            <a:r>
              <a:rPr lang="en-US" sz="1350" b="1" dirty="0">
                <a:solidFill>
                  <a:srgbClr val="FFD915"/>
                </a:solidFill>
                <a:latin typeface="Calibri" pitchFamily="34" charset="0"/>
                <a:ea typeface="Calibri" pitchFamily="34" charset="-122"/>
                <a:cs typeface="Calibri" pitchFamily="34" charset="-120"/>
              </a:rPr>
              <a:t>Past the floor</a:t>
            </a:r>
            <a:endParaRPr lang="en-US" sz="1350" dirty="0">
              <a:solidFill>
                <a:prstClr val="black"/>
              </a:solidFill>
              <a:latin typeface="Calibri" panose="020F0502020204030204"/>
            </a:endParaRPr>
          </a:p>
        </p:txBody>
      </p:sp>
      <p:sp>
        <p:nvSpPr>
          <p:cNvPr id="10" name="Text 8"/>
          <p:cNvSpPr/>
          <p:nvPr/>
        </p:nvSpPr>
        <p:spPr>
          <a:xfrm>
            <a:off x="4937760" y="2434590"/>
            <a:ext cx="3291840" cy="1303020"/>
          </a:xfrm>
          <a:prstGeom prst="rect">
            <a:avLst/>
          </a:prstGeom>
          <a:noFill/>
          <a:ln/>
        </p:spPr>
        <p:txBody>
          <a:bodyPr wrap="square" rtlCol="0" anchor="ctr"/>
          <a:lstStyle/>
          <a:p>
            <a:pPr defTabSz="685800"/>
            <a:r>
              <a:rPr lang="en-US" sz="1163" dirty="0">
                <a:solidFill>
                  <a:srgbClr val="E4ECF4"/>
                </a:solidFill>
                <a:latin typeface="Calibri" pitchFamily="34" charset="0"/>
                <a:ea typeface="Calibri" pitchFamily="34" charset="-122"/>
                <a:cs typeface="Calibri" pitchFamily="34" charset="-120"/>
              </a:rPr>
              <a:t>When you can't get more valuable where you are, the only lever left is a new room. Moving IS friction reduction.</a:t>
            </a:r>
            <a:endParaRPr lang="en-US" sz="1163" dirty="0">
              <a:solidFill>
                <a:prstClr val="black"/>
              </a:solidFill>
              <a:latin typeface="Calibri" panose="020F0502020204030204"/>
            </a:endParaRPr>
          </a:p>
        </p:txBody>
      </p:sp>
      <p:sp>
        <p:nvSpPr>
          <p:cNvPr id="11" name="Text 9"/>
          <p:cNvSpPr/>
          <p:nvPr/>
        </p:nvSpPr>
        <p:spPr>
          <a:xfrm>
            <a:off x="651510" y="3977640"/>
            <a:ext cx="7818120" cy="342900"/>
          </a:xfrm>
          <a:prstGeom prst="rect">
            <a:avLst/>
          </a:prstGeom>
          <a:noFill/>
          <a:ln/>
        </p:spPr>
        <p:txBody>
          <a:bodyPr wrap="square" rtlCol="0" anchor="ctr"/>
          <a:lstStyle/>
          <a:p>
            <a:pPr algn="ctr" defTabSz="685800"/>
            <a:r>
              <a:rPr lang="en-US" sz="1200" b="1" i="1" dirty="0">
                <a:solidFill>
                  <a:srgbClr val="173451"/>
                </a:solidFill>
                <a:latin typeface="Calibri" pitchFamily="34" charset="0"/>
                <a:ea typeface="Calibri" pitchFamily="34" charset="-122"/>
                <a:cs typeface="Calibri" pitchFamily="34" charset="-120"/>
              </a:rPr>
              <a:t>Same equation, bigger playground. That's the bridge to the market.</a:t>
            </a:r>
            <a:endParaRPr lang="en-US" sz="1200" dirty="0">
              <a:solidFill>
                <a:prstClr val="black"/>
              </a:solidFill>
              <a:latin typeface="Calibri" panose="020F0502020204030204"/>
            </a:endParaRPr>
          </a:p>
        </p:txBody>
      </p:sp>
      <p:sp>
        <p:nvSpPr>
          <p:cNvPr id="12" name="Text 10"/>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3" name="Text 11"/>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31</a:t>
            </a:r>
            <a:endParaRPr lang="en-US" sz="750" dirty="0">
              <a:solidFill>
                <a:prstClr val="black"/>
              </a:solidFill>
              <a:latin typeface="Calibri" panose="020F0502020204030204"/>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NOW SCORE YOURSELF</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Which one is your lowest?</a:t>
            </a:r>
            <a:endParaRPr lang="en-US" sz="2475" dirty="0">
              <a:solidFill>
                <a:prstClr val="black"/>
              </a:solidFill>
              <a:latin typeface="Calibri" panose="020F0502020204030204"/>
            </a:endParaRPr>
          </a:p>
        </p:txBody>
      </p:sp>
      <p:sp>
        <p:nvSpPr>
          <p:cNvPr id="4" name="Text 2"/>
          <p:cNvSpPr/>
          <p:nvPr/>
        </p:nvSpPr>
        <p:spPr>
          <a:xfrm>
            <a:off x="617220" y="1179576"/>
            <a:ext cx="7886700" cy="37719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Be honest. You don't need a number — you know which of these is dragging the whole thing down.</a:t>
            </a:r>
            <a:endParaRPr lang="en-US" sz="1275" dirty="0">
              <a:solidFill>
                <a:prstClr val="black"/>
              </a:solidFill>
              <a:latin typeface="Calibri" panose="020F0502020204030204"/>
            </a:endParaRPr>
          </a:p>
        </p:txBody>
      </p:sp>
      <p:sp>
        <p:nvSpPr>
          <p:cNvPr id="5" name="Shape 3"/>
          <p:cNvSpPr/>
          <p:nvPr/>
        </p:nvSpPr>
        <p:spPr>
          <a:xfrm>
            <a:off x="651510" y="1611630"/>
            <a:ext cx="7818120" cy="925830"/>
          </a:xfrm>
          <a:prstGeom prst="roundRect">
            <a:avLst>
              <a:gd name="adj" fmla="val 7407"/>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788670" y="1611630"/>
            <a:ext cx="1371600" cy="925830"/>
          </a:xfrm>
          <a:prstGeom prst="rect">
            <a:avLst/>
          </a:prstGeom>
          <a:noFill/>
          <a:ln/>
        </p:spPr>
        <p:txBody>
          <a:bodyPr wrap="square" rtlCol="0" anchor="ctr"/>
          <a:lstStyle/>
          <a:p>
            <a:pPr algn="ctr" defTabSz="685800"/>
            <a:r>
              <a:rPr lang="en-US" sz="1500" b="1" dirty="0">
                <a:solidFill>
                  <a:srgbClr val="FFD915"/>
                </a:solidFill>
                <a:latin typeface="Calibri" pitchFamily="34" charset="0"/>
                <a:ea typeface="Calibri" pitchFamily="34" charset="-122"/>
                <a:cs typeface="Calibri" pitchFamily="34" charset="-120"/>
              </a:rPr>
              <a:t>Skill</a:t>
            </a:r>
            <a:endParaRPr lang="en-US" sz="1500" dirty="0">
              <a:solidFill>
                <a:prstClr val="black"/>
              </a:solidFill>
              <a:latin typeface="Calibri" panose="020F0502020204030204"/>
            </a:endParaRPr>
          </a:p>
        </p:txBody>
      </p:sp>
      <p:sp>
        <p:nvSpPr>
          <p:cNvPr id="7" name="Text 5"/>
          <p:cNvSpPr/>
          <p:nvPr/>
        </p:nvSpPr>
        <p:spPr>
          <a:xfrm>
            <a:off x="2023110" y="1611630"/>
            <a:ext cx="480060" cy="925830"/>
          </a:xfrm>
          <a:prstGeom prst="rect">
            <a:avLst/>
          </a:prstGeom>
          <a:noFill/>
          <a:ln/>
        </p:spPr>
        <p:txBody>
          <a:bodyPr wrap="square" rtlCol="0" anchor="ctr"/>
          <a:lstStyle/>
          <a:p>
            <a:pPr algn="ctr" defTabSz="685800"/>
            <a:r>
              <a:rPr lang="en-US" dirty="0">
                <a:solidFill>
                  <a:srgbClr val="6E8298"/>
                </a:solidFill>
                <a:latin typeface="Calibri" pitchFamily="34" charset="0"/>
                <a:ea typeface="Calibri" pitchFamily="34" charset="-122"/>
                <a:cs typeface="Calibri" pitchFamily="34" charset="-120"/>
              </a:rPr>
              <a:t>×</a:t>
            </a:r>
            <a:endParaRPr lang="en-US" dirty="0">
              <a:solidFill>
                <a:prstClr val="black"/>
              </a:solidFill>
              <a:latin typeface="Calibri" panose="020F0502020204030204"/>
            </a:endParaRPr>
          </a:p>
        </p:txBody>
      </p:sp>
      <p:sp>
        <p:nvSpPr>
          <p:cNvPr id="8" name="Text 6"/>
          <p:cNvSpPr/>
          <p:nvPr/>
        </p:nvSpPr>
        <p:spPr>
          <a:xfrm>
            <a:off x="2400300" y="1611630"/>
            <a:ext cx="1577340" cy="925830"/>
          </a:xfrm>
          <a:prstGeom prst="rect">
            <a:avLst/>
          </a:prstGeom>
          <a:noFill/>
          <a:ln/>
        </p:spPr>
        <p:txBody>
          <a:bodyPr wrap="square" rtlCol="0" anchor="ctr"/>
          <a:lstStyle/>
          <a:p>
            <a:pPr algn="ctr" defTabSz="685800"/>
            <a:r>
              <a:rPr lang="en-US" sz="1500" b="1" dirty="0">
                <a:solidFill>
                  <a:srgbClr val="FFD915"/>
                </a:solidFill>
                <a:latin typeface="Calibri" pitchFamily="34" charset="0"/>
                <a:ea typeface="Calibri" pitchFamily="34" charset="-122"/>
                <a:cs typeface="Calibri" pitchFamily="34" charset="-120"/>
              </a:rPr>
              <a:t>Visibility</a:t>
            </a:r>
            <a:endParaRPr lang="en-US" sz="1500" dirty="0">
              <a:solidFill>
                <a:prstClr val="black"/>
              </a:solidFill>
              <a:latin typeface="Calibri" panose="020F0502020204030204"/>
            </a:endParaRPr>
          </a:p>
        </p:txBody>
      </p:sp>
      <p:sp>
        <p:nvSpPr>
          <p:cNvPr id="9" name="Text 7"/>
          <p:cNvSpPr/>
          <p:nvPr/>
        </p:nvSpPr>
        <p:spPr>
          <a:xfrm>
            <a:off x="3943350" y="1611630"/>
            <a:ext cx="480060" cy="925830"/>
          </a:xfrm>
          <a:prstGeom prst="rect">
            <a:avLst/>
          </a:prstGeom>
          <a:noFill/>
          <a:ln/>
        </p:spPr>
        <p:txBody>
          <a:bodyPr wrap="square" rtlCol="0" anchor="ctr"/>
          <a:lstStyle/>
          <a:p>
            <a:pPr algn="ctr" defTabSz="685800"/>
            <a:r>
              <a:rPr lang="en-US" dirty="0">
                <a:solidFill>
                  <a:srgbClr val="6E8298"/>
                </a:solidFill>
                <a:latin typeface="Calibri" pitchFamily="34" charset="0"/>
                <a:ea typeface="Calibri" pitchFamily="34" charset="-122"/>
                <a:cs typeface="Calibri" pitchFamily="34" charset="-120"/>
              </a:rPr>
              <a:t>×</a:t>
            </a:r>
            <a:endParaRPr lang="en-US" dirty="0">
              <a:solidFill>
                <a:prstClr val="black"/>
              </a:solidFill>
              <a:latin typeface="Calibri" panose="020F0502020204030204"/>
            </a:endParaRPr>
          </a:p>
        </p:txBody>
      </p:sp>
      <p:sp>
        <p:nvSpPr>
          <p:cNvPr id="10" name="Text 8"/>
          <p:cNvSpPr/>
          <p:nvPr/>
        </p:nvSpPr>
        <p:spPr>
          <a:xfrm>
            <a:off x="4354830" y="1611630"/>
            <a:ext cx="1645920" cy="925830"/>
          </a:xfrm>
          <a:prstGeom prst="rect">
            <a:avLst/>
          </a:prstGeom>
          <a:noFill/>
          <a:ln/>
        </p:spPr>
        <p:txBody>
          <a:bodyPr wrap="square" rtlCol="0" anchor="ctr"/>
          <a:lstStyle/>
          <a:p>
            <a:pPr algn="ctr" defTabSz="685800"/>
            <a:r>
              <a:rPr lang="en-US" sz="1500" b="1" dirty="0">
                <a:solidFill>
                  <a:srgbClr val="FFD915"/>
                </a:solidFill>
                <a:latin typeface="Calibri" pitchFamily="34" charset="0"/>
                <a:ea typeface="Calibri" pitchFamily="34" charset="-122"/>
                <a:cs typeface="Calibri" pitchFamily="34" charset="-120"/>
              </a:rPr>
              <a:t>Perceived</a:t>
            </a:r>
            <a:endParaRPr lang="en-US" sz="1500" dirty="0">
              <a:solidFill>
                <a:prstClr val="black"/>
              </a:solidFill>
              <a:latin typeface="Calibri" panose="020F0502020204030204"/>
            </a:endParaRPr>
          </a:p>
          <a:p>
            <a:pPr algn="ctr" defTabSz="685800"/>
            <a:r>
              <a:rPr lang="en-US" sz="1500" b="1" dirty="0">
                <a:solidFill>
                  <a:srgbClr val="FFD915"/>
                </a:solidFill>
                <a:latin typeface="Calibri" pitchFamily="34" charset="0"/>
                <a:ea typeface="Calibri" pitchFamily="34" charset="-122"/>
                <a:cs typeface="Calibri" pitchFamily="34" charset="-120"/>
              </a:rPr>
              <a:t>Impact</a:t>
            </a:r>
            <a:endParaRPr lang="en-US" sz="1500" dirty="0">
              <a:solidFill>
                <a:prstClr val="black"/>
              </a:solidFill>
              <a:latin typeface="Calibri" panose="020F0502020204030204"/>
            </a:endParaRPr>
          </a:p>
        </p:txBody>
      </p:sp>
      <p:sp>
        <p:nvSpPr>
          <p:cNvPr id="11" name="Text 9"/>
          <p:cNvSpPr/>
          <p:nvPr/>
        </p:nvSpPr>
        <p:spPr>
          <a:xfrm>
            <a:off x="5966460" y="1611630"/>
            <a:ext cx="480060" cy="925830"/>
          </a:xfrm>
          <a:prstGeom prst="rect">
            <a:avLst/>
          </a:prstGeom>
          <a:noFill/>
          <a:ln/>
        </p:spPr>
        <p:txBody>
          <a:bodyPr wrap="square" rtlCol="0" anchor="ctr"/>
          <a:lstStyle/>
          <a:p>
            <a:pPr algn="ctr" defTabSz="685800"/>
            <a:r>
              <a:rPr lang="en-US" dirty="0">
                <a:solidFill>
                  <a:srgbClr val="6E8298"/>
                </a:solidFill>
                <a:latin typeface="Calibri" pitchFamily="34" charset="0"/>
                <a:ea typeface="Calibri" pitchFamily="34" charset="-122"/>
                <a:cs typeface="Calibri" pitchFamily="34" charset="-120"/>
              </a:rPr>
              <a:t>÷</a:t>
            </a:r>
            <a:endParaRPr lang="en-US" dirty="0">
              <a:solidFill>
                <a:prstClr val="black"/>
              </a:solidFill>
              <a:latin typeface="Calibri" panose="020F0502020204030204"/>
            </a:endParaRPr>
          </a:p>
        </p:txBody>
      </p:sp>
      <p:sp>
        <p:nvSpPr>
          <p:cNvPr id="12" name="Text 10"/>
          <p:cNvSpPr/>
          <p:nvPr/>
        </p:nvSpPr>
        <p:spPr>
          <a:xfrm>
            <a:off x="6377940" y="1611630"/>
            <a:ext cx="1988820" cy="925830"/>
          </a:xfrm>
          <a:prstGeom prst="rect">
            <a:avLst/>
          </a:prstGeom>
          <a:noFill/>
          <a:ln/>
        </p:spPr>
        <p:txBody>
          <a:bodyPr wrap="square" rtlCol="0" anchor="ctr"/>
          <a:lstStyle/>
          <a:p>
            <a:pPr algn="ctr" defTabSz="685800"/>
            <a:r>
              <a:rPr lang="en-US" sz="1500" b="1" dirty="0">
                <a:solidFill>
                  <a:srgbClr val="FFD915"/>
                </a:solidFill>
                <a:latin typeface="Calibri" pitchFamily="34" charset="0"/>
                <a:ea typeface="Calibri" pitchFamily="34" charset="-122"/>
                <a:cs typeface="Calibri" pitchFamily="34" charset="-120"/>
              </a:rPr>
              <a:t>Friction</a:t>
            </a:r>
            <a:endParaRPr lang="en-US" sz="1500" dirty="0">
              <a:solidFill>
                <a:prstClr val="black"/>
              </a:solidFill>
              <a:latin typeface="Calibri" panose="020F0502020204030204"/>
            </a:endParaRPr>
          </a:p>
        </p:txBody>
      </p:sp>
      <p:sp>
        <p:nvSpPr>
          <p:cNvPr id="13" name="Shape 11"/>
          <p:cNvSpPr/>
          <p:nvPr/>
        </p:nvSpPr>
        <p:spPr>
          <a:xfrm>
            <a:off x="651510" y="2777490"/>
            <a:ext cx="1865376" cy="1371600"/>
          </a:xfrm>
          <a:prstGeom prst="roundRect">
            <a:avLst>
              <a:gd name="adj" fmla="val 4500"/>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4" name="Text 12"/>
          <p:cNvSpPr/>
          <p:nvPr/>
        </p:nvSpPr>
        <p:spPr>
          <a:xfrm>
            <a:off x="788670" y="2914650"/>
            <a:ext cx="1591056" cy="411480"/>
          </a:xfrm>
          <a:prstGeom prst="rect">
            <a:avLst/>
          </a:prstGeom>
          <a:noFill/>
          <a:ln/>
        </p:spPr>
        <p:txBody>
          <a:bodyPr wrap="square" rtlCol="0" anchor="ctr"/>
          <a:lstStyle/>
          <a:p>
            <a:pPr algn="ctr" defTabSz="685800"/>
            <a:r>
              <a:rPr lang="en-US" sz="1163" b="1" dirty="0">
                <a:solidFill>
                  <a:srgbClr val="173451"/>
                </a:solidFill>
                <a:latin typeface="Calibri" pitchFamily="34" charset="0"/>
                <a:ea typeface="Calibri" pitchFamily="34" charset="-122"/>
                <a:cs typeface="Calibri" pitchFamily="34" charset="-120"/>
              </a:rPr>
              <a:t>Skill</a:t>
            </a:r>
            <a:endParaRPr lang="en-US" sz="1163" dirty="0">
              <a:solidFill>
                <a:prstClr val="black"/>
              </a:solidFill>
              <a:latin typeface="Calibri" panose="020F0502020204030204"/>
            </a:endParaRPr>
          </a:p>
        </p:txBody>
      </p:sp>
      <p:sp>
        <p:nvSpPr>
          <p:cNvPr id="15" name="Text 13"/>
          <p:cNvSpPr/>
          <p:nvPr/>
        </p:nvSpPr>
        <p:spPr>
          <a:xfrm>
            <a:off x="788670" y="3326130"/>
            <a:ext cx="1591056" cy="685800"/>
          </a:xfrm>
          <a:prstGeom prst="rect">
            <a:avLst/>
          </a:prstGeom>
          <a:noFill/>
          <a:ln/>
        </p:spPr>
        <p:txBody>
          <a:bodyPr wrap="square" rtlCol="0" anchor="ctr"/>
          <a:lstStyle/>
          <a:p>
            <a:pPr algn="ctr" defTabSz="685800"/>
            <a:r>
              <a:rPr lang="en-US" sz="938" dirty="0">
                <a:solidFill>
                  <a:srgbClr val="5C6B7A"/>
                </a:solidFill>
                <a:latin typeface="Calibri" pitchFamily="34" charset="0"/>
                <a:ea typeface="Calibri" pitchFamily="34" charset="-122"/>
                <a:cs typeface="Calibri" pitchFamily="34" charset="-120"/>
              </a:rPr>
              <a:t>You already know what to do here. Keep going.</a:t>
            </a:r>
            <a:endParaRPr lang="en-US" sz="938" dirty="0">
              <a:solidFill>
                <a:prstClr val="black"/>
              </a:solidFill>
              <a:latin typeface="Calibri" panose="020F0502020204030204"/>
            </a:endParaRPr>
          </a:p>
        </p:txBody>
      </p:sp>
      <p:sp>
        <p:nvSpPr>
          <p:cNvPr id="16" name="Shape 14"/>
          <p:cNvSpPr/>
          <p:nvPr/>
        </p:nvSpPr>
        <p:spPr>
          <a:xfrm>
            <a:off x="2647188" y="2777490"/>
            <a:ext cx="1865376" cy="1371600"/>
          </a:xfrm>
          <a:prstGeom prst="roundRect">
            <a:avLst>
              <a:gd name="adj" fmla="val 4500"/>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7" name="Text 15"/>
          <p:cNvSpPr/>
          <p:nvPr/>
        </p:nvSpPr>
        <p:spPr>
          <a:xfrm>
            <a:off x="2784348" y="2914650"/>
            <a:ext cx="1591056" cy="411480"/>
          </a:xfrm>
          <a:prstGeom prst="rect">
            <a:avLst/>
          </a:prstGeom>
          <a:noFill/>
          <a:ln/>
        </p:spPr>
        <p:txBody>
          <a:bodyPr wrap="square" rtlCol="0" anchor="ctr"/>
          <a:lstStyle/>
          <a:p>
            <a:pPr algn="ctr" defTabSz="685800"/>
            <a:r>
              <a:rPr lang="en-US" sz="1163" b="1" dirty="0">
                <a:solidFill>
                  <a:srgbClr val="173451"/>
                </a:solidFill>
                <a:latin typeface="Calibri" pitchFamily="34" charset="0"/>
                <a:ea typeface="Calibri" pitchFamily="34" charset="-122"/>
                <a:cs typeface="Calibri" pitchFamily="34" charset="-120"/>
              </a:rPr>
              <a:t>Visibility</a:t>
            </a:r>
            <a:endParaRPr lang="en-US" sz="1163" dirty="0">
              <a:solidFill>
                <a:prstClr val="black"/>
              </a:solidFill>
              <a:latin typeface="Calibri" panose="020F0502020204030204"/>
            </a:endParaRPr>
          </a:p>
        </p:txBody>
      </p:sp>
      <p:sp>
        <p:nvSpPr>
          <p:cNvPr id="18" name="Text 16"/>
          <p:cNvSpPr/>
          <p:nvPr/>
        </p:nvSpPr>
        <p:spPr>
          <a:xfrm>
            <a:off x="2784348" y="3326130"/>
            <a:ext cx="1591056" cy="685800"/>
          </a:xfrm>
          <a:prstGeom prst="rect">
            <a:avLst/>
          </a:prstGeom>
          <a:noFill/>
          <a:ln/>
        </p:spPr>
        <p:txBody>
          <a:bodyPr wrap="square" rtlCol="0" anchor="ctr"/>
          <a:lstStyle/>
          <a:p>
            <a:pPr algn="ctr" defTabSz="685800"/>
            <a:r>
              <a:rPr lang="en-US" sz="938" dirty="0">
                <a:solidFill>
                  <a:srgbClr val="5C6B7A"/>
                </a:solidFill>
                <a:latin typeface="Calibri" pitchFamily="34" charset="0"/>
                <a:ea typeface="Calibri" pitchFamily="34" charset="-122"/>
                <a:cs typeface="Calibri" pitchFamily="34" charset="-120"/>
              </a:rPr>
              <a:t>That's a whole talk of its own — catch my session on it.</a:t>
            </a:r>
            <a:endParaRPr lang="en-US" sz="938" dirty="0">
              <a:solidFill>
                <a:prstClr val="black"/>
              </a:solidFill>
              <a:latin typeface="Calibri" panose="020F0502020204030204"/>
            </a:endParaRPr>
          </a:p>
        </p:txBody>
      </p:sp>
      <p:sp>
        <p:nvSpPr>
          <p:cNvPr id="19" name="Shape 17"/>
          <p:cNvSpPr/>
          <p:nvPr/>
        </p:nvSpPr>
        <p:spPr>
          <a:xfrm>
            <a:off x="4642866" y="2777490"/>
            <a:ext cx="1865376" cy="1371600"/>
          </a:xfrm>
          <a:prstGeom prst="roundRect">
            <a:avLst>
              <a:gd name="adj" fmla="val 4500"/>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20" name="Text 18"/>
          <p:cNvSpPr/>
          <p:nvPr/>
        </p:nvSpPr>
        <p:spPr>
          <a:xfrm>
            <a:off x="4780026" y="2914650"/>
            <a:ext cx="1591056" cy="411480"/>
          </a:xfrm>
          <a:prstGeom prst="rect">
            <a:avLst/>
          </a:prstGeom>
          <a:noFill/>
          <a:ln/>
        </p:spPr>
        <p:txBody>
          <a:bodyPr wrap="square" rtlCol="0" anchor="ctr"/>
          <a:lstStyle/>
          <a:p>
            <a:pPr algn="ctr" defTabSz="685800"/>
            <a:r>
              <a:rPr lang="en-US" sz="1163" b="1" dirty="0">
                <a:solidFill>
                  <a:srgbClr val="173451"/>
                </a:solidFill>
                <a:latin typeface="Calibri" pitchFamily="34" charset="0"/>
                <a:ea typeface="Calibri" pitchFamily="34" charset="-122"/>
                <a:cs typeface="Calibri" pitchFamily="34" charset="-120"/>
              </a:rPr>
              <a:t>Perceived Impact</a:t>
            </a:r>
            <a:endParaRPr lang="en-US" sz="1163" dirty="0">
              <a:solidFill>
                <a:prstClr val="black"/>
              </a:solidFill>
              <a:latin typeface="Calibri" panose="020F0502020204030204"/>
            </a:endParaRPr>
          </a:p>
        </p:txBody>
      </p:sp>
      <p:sp>
        <p:nvSpPr>
          <p:cNvPr id="21" name="Text 19"/>
          <p:cNvSpPr/>
          <p:nvPr/>
        </p:nvSpPr>
        <p:spPr>
          <a:xfrm>
            <a:off x="4780026" y="3326130"/>
            <a:ext cx="1591056" cy="685800"/>
          </a:xfrm>
          <a:prstGeom prst="rect">
            <a:avLst/>
          </a:prstGeom>
          <a:noFill/>
          <a:ln/>
        </p:spPr>
        <p:txBody>
          <a:bodyPr wrap="square" rtlCol="0" anchor="ctr"/>
          <a:lstStyle/>
          <a:p>
            <a:pPr algn="ctr" defTabSz="685800"/>
            <a:r>
              <a:rPr lang="en-US" sz="938" dirty="0">
                <a:solidFill>
                  <a:srgbClr val="5C6B7A"/>
                </a:solidFill>
                <a:latin typeface="Calibri" pitchFamily="34" charset="0"/>
                <a:ea typeface="Calibri" pitchFamily="34" charset="-122"/>
                <a:cs typeface="Calibri" pitchFamily="34" charset="-120"/>
              </a:rPr>
              <a:t>We fix this next.</a:t>
            </a:r>
            <a:endParaRPr lang="en-US" sz="938" dirty="0">
              <a:solidFill>
                <a:prstClr val="black"/>
              </a:solidFill>
              <a:latin typeface="Calibri" panose="020F0502020204030204"/>
            </a:endParaRPr>
          </a:p>
        </p:txBody>
      </p:sp>
      <p:sp>
        <p:nvSpPr>
          <p:cNvPr id="22" name="Shape 20"/>
          <p:cNvSpPr/>
          <p:nvPr/>
        </p:nvSpPr>
        <p:spPr>
          <a:xfrm>
            <a:off x="6638544" y="2777490"/>
            <a:ext cx="1865376" cy="1371600"/>
          </a:xfrm>
          <a:prstGeom prst="roundRect">
            <a:avLst>
              <a:gd name="adj" fmla="val 4500"/>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23" name="Text 21"/>
          <p:cNvSpPr/>
          <p:nvPr/>
        </p:nvSpPr>
        <p:spPr>
          <a:xfrm>
            <a:off x="6775704" y="2914650"/>
            <a:ext cx="1591056" cy="411480"/>
          </a:xfrm>
          <a:prstGeom prst="rect">
            <a:avLst/>
          </a:prstGeom>
          <a:noFill/>
          <a:ln/>
        </p:spPr>
        <p:txBody>
          <a:bodyPr wrap="square" rtlCol="0" anchor="ctr"/>
          <a:lstStyle/>
          <a:p>
            <a:pPr algn="ctr" defTabSz="685800"/>
            <a:r>
              <a:rPr lang="en-US" sz="1163" b="1" dirty="0">
                <a:solidFill>
                  <a:srgbClr val="173451"/>
                </a:solidFill>
                <a:latin typeface="Calibri" pitchFamily="34" charset="0"/>
                <a:ea typeface="Calibri" pitchFamily="34" charset="-122"/>
                <a:cs typeface="Calibri" pitchFamily="34" charset="-120"/>
              </a:rPr>
              <a:t>Friction</a:t>
            </a:r>
            <a:endParaRPr lang="en-US" sz="1163" dirty="0">
              <a:solidFill>
                <a:prstClr val="black"/>
              </a:solidFill>
              <a:latin typeface="Calibri" panose="020F0502020204030204"/>
            </a:endParaRPr>
          </a:p>
        </p:txBody>
      </p:sp>
      <p:sp>
        <p:nvSpPr>
          <p:cNvPr id="24" name="Text 22"/>
          <p:cNvSpPr/>
          <p:nvPr/>
        </p:nvSpPr>
        <p:spPr>
          <a:xfrm>
            <a:off x="6775704" y="3326130"/>
            <a:ext cx="1591056" cy="685800"/>
          </a:xfrm>
          <a:prstGeom prst="rect">
            <a:avLst/>
          </a:prstGeom>
          <a:noFill/>
          <a:ln/>
        </p:spPr>
        <p:txBody>
          <a:bodyPr wrap="square" rtlCol="0" anchor="ctr"/>
          <a:lstStyle/>
          <a:p>
            <a:pPr algn="ctr" defTabSz="685800"/>
            <a:r>
              <a:rPr lang="en-US" sz="938" dirty="0">
                <a:solidFill>
                  <a:srgbClr val="5C6B7A"/>
                </a:solidFill>
                <a:latin typeface="Calibri" pitchFamily="34" charset="0"/>
                <a:ea typeface="Calibri" pitchFamily="34" charset="-122"/>
                <a:cs typeface="Calibri" pitchFamily="34" charset="-120"/>
              </a:rPr>
              <a:t>We fix this next.</a:t>
            </a:r>
            <a:endParaRPr lang="en-US" sz="938" dirty="0">
              <a:solidFill>
                <a:prstClr val="black"/>
              </a:solidFill>
              <a:latin typeface="Calibri" panose="020F0502020204030204"/>
            </a:endParaRPr>
          </a:p>
        </p:txBody>
      </p:sp>
      <p:sp>
        <p:nvSpPr>
          <p:cNvPr id="25" name="Text 23"/>
          <p:cNvSpPr/>
          <p:nvPr/>
        </p:nvSpPr>
        <p:spPr>
          <a:xfrm>
            <a:off x="651510" y="4286250"/>
            <a:ext cx="7818120" cy="342900"/>
          </a:xfrm>
          <a:prstGeom prst="rect">
            <a:avLst/>
          </a:prstGeom>
          <a:noFill/>
          <a:ln/>
        </p:spPr>
        <p:txBody>
          <a:bodyPr wrap="square" rtlCol="0" anchor="ctr"/>
          <a:lstStyle/>
          <a:p>
            <a:pPr algn="ctr" defTabSz="685800"/>
            <a:r>
              <a:rPr lang="en-US" sz="1238" b="1" i="1" dirty="0">
                <a:solidFill>
                  <a:srgbClr val="173451"/>
                </a:solidFill>
                <a:latin typeface="Calibri" pitchFamily="34" charset="0"/>
                <a:ea typeface="Calibri" pitchFamily="34" charset="-122"/>
                <a:cs typeface="Calibri" pitchFamily="34" charset="-120"/>
              </a:rPr>
              <a:t>Most of this room lands on the same two. That's where we're going.</a:t>
            </a:r>
            <a:endParaRPr lang="en-US" sz="1238" dirty="0">
              <a:solidFill>
                <a:prstClr val="black"/>
              </a:solidFill>
              <a:latin typeface="Calibri" panose="020F0502020204030204"/>
            </a:endParaRPr>
          </a:p>
        </p:txBody>
      </p:sp>
      <p:sp>
        <p:nvSpPr>
          <p:cNvPr id="26" name="Text 24"/>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7" name="Text 25"/>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32</a:t>
            </a:r>
            <a:endParaRPr lang="en-US" sz="750" dirty="0">
              <a:solidFill>
                <a:prstClr val="black"/>
              </a:solidFill>
              <a:latin typeface="Calibri" panose="020F0502020204030204"/>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E2436"/>
        </a:solidFill>
        <a:effectLst/>
      </p:bgPr>
    </p:bg>
    <p:spTree>
      <p:nvGrpSpPr>
        <p:cNvPr id="1" name=""/>
        <p:cNvGrpSpPr/>
        <p:nvPr/>
      </p:nvGrpSpPr>
      <p:grpSpPr>
        <a:xfrm>
          <a:off x="0" y="0"/>
          <a:ext cx="0" cy="0"/>
          <a:chOff x="0" y="0"/>
          <a:chExt cx="0" cy="0"/>
        </a:xfrm>
      </p:grpSpPr>
      <p:sp>
        <p:nvSpPr>
          <p:cNvPr id="2" name="Text 0"/>
          <p:cNvSpPr/>
          <p:nvPr/>
        </p:nvSpPr>
        <p:spPr>
          <a:xfrm>
            <a:off x="617220" y="1405890"/>
            <a:ext cx="2057400" cy="891540"/>
          </a:xfrm>
          <a:prstGeom prst="rect">
            <a:avLst/>
          </a:prstGeom>
          <a:noFill/>
          <a:ln/>
        </p:spPr>
        <p:txBody>
          <a:bodyPr wrap="square" rtlCol="0" anchor="ctr"/>
          <a:lstStyle/>
          <a:p>
            <a:pPr defTabSz="685800"/>
            <a:r>
              <a:rPr lang="en-US" sz="4950" b="1" dirty="0">
                <a:solidFill>
                  <a:srgbClr val="FFD915"/>
                </a:solidFill>
                <a:latin typeface="Cambria" pitchFamily="34" charset="0"/>
                <a:ea typeface="Cambria" pitchFamily="34" charset="-122"/>
                <a:cs typeface="Cambria" pitchFamily="34" charset="-120"/>
              </a:rPr>
              <a:t>III</a:t>
            </a:r>
            <a:endParaRPr lang="en-US" sz="4950" dirty="0">
              <a:solidFill>
                <a:prstClr val="black"/>
              </a:solidFill>
              <a:latin typeface="Calibri" panose="020F0502020204030204"/>
            </a:endParaRPr>
          </a:p>
        </p:txBody>
      </p:sp>
      <p:sp>
        <p:nvSpPr>
          <p:cNvPr id="3" name="Shape 1"/>
          <p:cNvSpPr/>
          <p:nvPr/>
        </p:nvSpPr>
        <p:spPr>
          <a:xfrm>
            <a:off x="672084" y="2366010"/>
            <a:ext cx="1371600" cy="0"/>
          </a:xfrm>
          <a:prstGeom prst="line">
            <a:avLst/>
          </a:prstGeom>
          <a:noFill/>
          <a:ln w="25400">
            <a:solidFill>
              <a:srgbClr val="3A5570"/>
            </a:solidFill>
            <a:prstDash val="solid"/>
          </a:ln>
        </p:spPr>
        <p:txBody>
          <a:bodyPr/>
          <a:lstStyle/>
          <a:p>
            <a:pPr defTabSz="685800"/>
            <a:endParaRPr lang="en-US" sz="1350">
              <a:solidFill>
                <a:prstClr val="black"/>
              </a:solidFill>
              <a:latin typeface="Calibri" panose="020F0502020204030204"/>
            </a:endParaRPr>
          </a:p>
        </p:txBody>
      </p:sp>
      <p:sp>
        <p:nvSpPr>
          <p:cNvPr id="4" name="Text 2"/>
          <p:cNvSpPr/>
          <p:nvPr/>
        </p:nvSpPr>
        <p:spPr>
          <a:xfrm>
            <a:off x="617220" y="2503170"/>
            <a:ext cx="7886700" cy="685800"/>
          </a:xfrm>
          <a:prstGeom prst="rect">
            <a:avLst/>
          </a:prstGeom>
          <a:noFill/>
          <a:ln/>
        </p:spPr>
        <p:txBody>
          <a:bodyPr wrap="square" rtlCol="0" anchor="ctr"/>
          <a:lstStyle/>
          <a:p>
            <a:pPr defTabSz="685800"/>
            <a:r>
              <a:rPr lang="en-US" sz="3000" b="1" dirty="0">
                <a:solidFill>
                  <a:srgbClr val="FFFFFF"/>
                </a:solidFill>
                <a:latin typeface="Cambria" pitchFamily="34" charset="0"/>
                <a:ea typeface="Cambria" pitchFamily="34" charset="-122"/>
                <a:cs typeface="Cambria" pitchFamily="34" charset="-120"/>
              </a:rPr>
              <a:t>Closing the gap</a:t>
            </a:r>
            <a:endParaRPr lang="en-US" sz="3000" dirty="0">
              <a:solidFill>
                <a:prstClr val="black"/>
              </a:solidFill>
              <a:latin typeface="Calibri" panose="020F0502020204030204"/>
            </a:endParaRPr>
          </a:p>
        </p:txBody>
      </p:sp>
      <p:sp>
        <p:nvSpPr>
          <p:cNvPr id="5" name="Text 3"/>
          <p:cNvSpPr/>
          <p:nvPr/>
        </p:nvSpPr>
        <p:spPr>
          <a:xfrm>
            <a:off x="651510" y="3223260"/>
            <a:ext cx="7406640" cy="411480"/>
          </a:xfrm>
          <a:prstGeom prst="rect">
            <a:avLst/>
          </a:prstGeom>
          <a:noFill/>
          <a:ln/>
        </p:spPr>
        <p:txBody>
          <a:bodyPr wrap="square" rtlCol="0" anchor="ctr"/>
          <a:lstStyle/>
          <a:p>
            <a:pPr defTabSz="685800"/>
            <a:r>
              <a:rPr lang="en-US" sz="1350" i="1" dirty="0">
                <a:solidFill>
                  <a:srgbClr val="AEBECD"/>
                </a:solidFill>
                <a:latin typeface="Calibri" pitchFamily="34" charset="0"/>
                <a:ea typeface="Calibri" pitchFamily="34" charset="-122"/>
                <a:cs typeface="Calibri" pitchFamily="34" charset="-120"/>
              </a:rPr>
              <a:t>Three tools that make the distance impossible to overlook.</a:t>
            </a:r>
            <a:endParaRPr lang="en-US" sz="1350" dirty="0">
              <a:solidFill>
                <a:prstClr val="black"/>
              </a:solidFill>
              <a:latin typeface="Calibri" panose="020F0502020204030204"/>
            </a:endParaRPr>
          </a:p>
        </p:txBody>
      </p:sp>
      <p:sp>
        <p:nvSpPr>
          <p:cNvPr id="6" name="Shape 4"/>
          <p:cNvSpPr/>
          <p:nvPr/>
        </p:nvSpPr>
        <p:spPr>
          <a:xfrm>
            <a:off x="8161020"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7" name="Shape 5"/>
          <p:cNvSpPr/>
          <p:nvPr/>
        </p:nvSpPr>
        <p:spPr>
          <a:xfrm>
            <a:off x="8380476"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8" name="Shape 6"/>
          <p:cNvSpPr/>
          <p:nvPr/>
        </p:nvSpPr>
        <p:spPr>
          <a:xfrm>
            <a:off x="8599932"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9" name="Shape 7"/>
          <p:cNvSpPr/>
          <p:nvPr/>
        </p:nvSpPr>
        <p:spPr>
          <a:xfrm>
            <a:off x="8161020"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0" name="Shape 8"/>
          <p:cNvSpPr/>
          <p:nvPr/>
        </p:nvSpPr>
        <p:spPr>
          <a:xfrm>
            <a:off x="8380476"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1" name="Shape 9"/>
          <p:cNvSpPr/>
          <p:nvPr/>
        </p:nvSpPr>
        <p:spPr>
          <a:xfrm>
            <a:off x="8599932"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TOOL 1 — THE LANGUAGE</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Two ways to describe the same week</a:t>
            </a:r>
            <a:endParaRPr lang="en-US" sz="2475" dirty="0">
              <a:solidFill>
                <a:prstClr val="black"/>
              </a:solidFill>
              <a:latin typeface="Calibri" panose="020F0502020204030204"/>
            </a:endParaRPr>
          </a:p>
        </p:txBody>
      </p:sp>
      <p:sp>
        <p:nvSpPr>
          <p:cNvPr id="4" name="Text 2"/>
          <p:cNvSpPr/>
          <p:nvPr/>
        </p:nvSpPr>
        <p:spPr>
          <a:xfrm>
            <a:off x="617220" y="1179576"/>
            <a:ext cx="7886700" cy="37719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Same work. Same developer. Same week. One of these ends up in a budget conversation.</a:t>
            </a:r>
            <a:endParaRPr lang="en-US" sz="1275" dirty="0">
              <a:solidFill>
                <a:prstClr val="black"/>
              </a:solidFill>
              <a:latin typeface="Calibri" panose="020F0502020204030204"/>
            </a:endParaRPr>
          </a:p>
        </p:txBody>
      </p:sp>
      <p:sp>
        <p:nvSpPr>
          <p:cNvPr id="5" name="Shape 3"/>
          <p:cNvSpPr/>
          <p:nvPr/>
        </p:nvSpPr>
        <p:spPr>
          <a:xfrm>
            <a:off x="651510" y="1611630"/>
            <a:ext cx="7818120" cy="1200150"/>
          </a:xfrm>
          <a:prstGeom prst="roundRect">
            <a:avLst>
              <a:gd name="adj" fmla="val 5714"/>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891540" y="1783080"/>
            <a:ext cx="377190" cy="377190"/>
          </a:xfrm>
          <a:prstGeom prst="rect">
            <a:avLst/>
          </a:prstGeom>
          <a:noFill/>
          <a:ln/>
        </p:spPr>
        <p:txBody>
          <a:bodyPr wrap="square" rtlCol="0" anchor="ctr"/>
          <a:lstStyle/>
          <a:p>
            <a:pPr algn="ctr" defTabSz="685800"/>
            <a:r>
              <a:rPr lang="en-US" sz="1650" b="1" dirty="0">
                <a:solidFill>
                  <a:srgbClr val="FFFFFF"/>
                </a:solidFill>
                <a:latin typeface="Cambria" pitchFamily="34" charset="0"/>
                <a:ea typeface="Cambria" pitchFamily="34" charset="-122"/>
                <a:cs typeface="Cambria" pitchFamily="34" charset="-120"/>
              </a:rPr>
              <a:t>A</a:t>
            </a:r>
            <a:endParaRPr lang="en-US" sz="1650" dirty="0">
              <a:solidFill>
                <a:prstClr val="black"/>
              </a:solidFill>
              <a:latin typeface="Calibri" panose="020F0502020204030204"/>
            </a:endParaRPr>
          </a:p>
        </p:txBody>
      </p:sp>
      <p:sp>
        <p:nvSpPr>
          <p:cNvPr id="7" name="Shape 5"/>
          <p:cNvSpPr/>
          <p:nvPr/>
        </p:nvSpPr>
        <p:spPr>
          <a:xfrm>
            <a:off x="891540" y="1783080"/>
            <a:ext cx="377190" cy="377190"/>
          </a:xfrm>
          <a:prstGeom prst="ellipse">
            <a:avLst/>
          </a:prstGeom>
          <a:solidFill>
            <a:srgbClr val="5C6B7A"/>
          </a:solidFill>
          <a:ln/>
        </p:spPr>
        <p:txBody>
          <a:bodyPr/>
          <a:lstStyle/>
          <a:p>
            <a:pPr defTabSz="685800"/>
            <a:endParaRPr lang="en-US" sz="1350">
              <a:solidFill>
                <a:prstClr val="black"/>
              </a:solidFill>
              <a:latin typeface="Calibri" panose="020F0502020204030204"/>
            </a:endParaRPr>
          </a:p>
        </p:txBody>
      </p:sp>
      <p:sp>
        <p:nvSpPr>
          <p:cNvPr id="8" name="Text 6"/>
          <p:cNvSpPr/>
          <p:nvPr/>
        </p:nvSpPr>
        <p:spPr>
          <a:xfrm>
            <a:off x="891540" y="1783080"/>
            <a:ext cx="377190" cy="377190"/>
          </a:xfrm>
          <a:prstGeom prst="rect">
            <a:avLst/>
          </a:prstGeom>
          <a:noFill/>
          <a:ln/>
        </p:spPr>
        <p:txBody>
          <a:bodyPr wrap="square" rtlCol="0" anchor="ctr"/>
          <a:lstStyle/>
          <a:p>
            <a:pPr algn="ctr" defTabSz="685800"/>
            <a:r>
              <a:rPr lang="en-US" sz="1500" b="1" dirty="0">
                <a:solidFill>
                  <a:srgbClr val="FFFFFF"/>
                </a:solidFill>
                <a:latin typeface="Cambria" pitchFamily="34" charset="0"/>
                <a:ea typeface="Cambria" pitchFamily="34" charset="-122"/>
                <a:cs typeface="Cambria" pitchFamily="34" charset="-120"/>
              </a:rPr>
              <a:t>A</a:t>
            </a:r>
            <a:endParaRPr lang="en-US" sz="1500" dirty="0">
              <a:solidFill>
                <a:prstClr val="black"/>
              </a:solidFill>
              <a:latin typeface="Calibri" panose="020F0502020204030204"/>
            </a:endParaRPr>
          </a:p>
        </p:txBody>
      </p:sp>
      <p:sp>
        <p:nvSpPr>
          <p:cNvPr id="9" name="Text 7"/>
          <p:cNvSpPr/>
          <p:nvPr/>
        </p:nvSpPr>
        <p:spPr>
          <a:xfrm>
            <a:off x="1474470" y="1714500"/>
            <a:ext cx="6789420" cy="994410"/>
          </a:xfrm>
          <a:prstGeom prst="rect">
            <a:avLst/>
          </a:prstGeom>
          <a:noFill/>
          <a:ln/>
        </p:spPr>
        <p:txBody>
          <a:bodyPr wrap="square" rtlCol="0" anchor="ctr"/>
          <a:lstStyle/>
          <a:p>
            <a:pPr defTabSz="685800"/>
            <a:r>
              <a:rPr lang="en-US" sz="1125" i="1" dirty="0">
                <a:solidFill>
                  <a:srgbClr val="1B2733"/>
                </a:solidFill>
                <a:latin typeface="Calibri" pitchFamily="34" charset="0"/>
                <a:ea typeface="Calibri" pitchFamily="34" charset="-122"/>
                <a:cs typeface="Calibri" pitchFamily="34" charset="-120"/>
              </a:rPr>
              <a:t>“I refactored the authentication module to use JWT tokens instead of session-based auth, implemented refresh token rotation, fixed the race condition in the token expiration logic, and added Redis caching to reduce database roundtrips by about 60%.”</a:t>
            </a:r>
            <a:endParaRPr lang="en-US" sz="1125" dirty="0">
              <a:solidFill>
                <a:prstClr val="black"/>
              </a:solidFill>
              <a:latin typeface="Calibri" panose="020F0502020204030204"/>
            </a:endParaRPr>
          </a:p>
        </p:txBody>
      </p:sp>
      <p:sp>
        <p:nvSpPr>
          <p:cNvPr id="10" name="Shape 8"/>
          <p:cNvSpPr/>
          <p:nvPr/>
        </p:nvSpPr>
        <p:spPr>
          <a:xfrm>
            <a:off x="651510" y="2948940"/>
            <a:ext cx="7818120" cy="1028700"/>
          </a:xfrm>
          <a:prstGeom prst="roundRect">
            <a:avLst>
              <a:gd name="adj" fmla="val 6667"/>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11" name="Shape 9"/>
          <p:cNvSpPr/>
          <p:nvPr/>
        </p:nvSpPr>
        <p:spPr>
          <a:xfrm>
            <a:off x="891540" y="3154680"/>
            <a:ext cx="377190" cy="377190"/>
          </a:xfrm>
          <a:prstGeom prst="ellipse">
            <a:avLst/>
          </a:prstGeom>
          <a:solidFill>
            <a:srgbClr val="C9A800"/>
          </a:solidFill>
          <a:ln/>
        </p:spPr>
        <p:txBody>
          <a:bodyPr/>
          <a:lstStyle/>
          <a:p>
            <a:pPr defTabSz="685800"/>
            <a:endParaRPr lang="en-US" sz="1350">
              <a:solidFill>
                <a:prstClr val="black"/>
              </a:solidFill>
              <a:latin typeface="Calibri" panose="020F0502020204030204"/>
            </a:endParaRPr>
          </a:p>
        </p:txBody>
      </p:sp>
      <p:sp>
        <p:nvSpPr>
          <p:cNvPr id="12" name="Text 10"/>
          <p:cNvSpPr/>
          <p:nvPr/>
        </p:nvSpPr>
        <p:spPr>
          <a:xfrm>
            <a:off x="891540" y="3154680"/>
            <a:ext cx="377190" cy="377190"/>
          </a:xfrm>
          <a:prstGeom prst="rect">
            <a:avLst/>
          </a:prstGeom>
          <a:noFill/>
          <a:ln/>
        </p:spPr>
        <p:txBody>
          <a:bodyPr wrap="square" rtlCol="0" anchor="ctr"/>
          <a:lstStyle/>
          <a:p>
            <a:pPr algn="ctr" defTabSz="685800"/>
            <a:r>
              <a:rPr lang="en-US" sz="1500" b="1" dirty="0">
                <a:solidFill>
                  <a:srgbClr val="FFFFFF"/>
                </a:solidFill>
                <a:latin typeface="Cambria" pitchFamily="34" charset="0"/>
                <a:ea typeface="Cambria" pitchFamily="34" charset="-122"/>
                <a:cs typeface="Cambria" pitchFamily="34" charset="-120"/>
              </a:rPr>
              <a:t>B</a:t>
            </a:r>
            <a:endParaRPr lang="en-US" sz="1500" dirty="0">
              <a:solidFill>
                <a:prstClr val="black"/>
              </a:solidFill>
              <a:latin typeface="Calibri" panose="020F0502020204030204"/>
            </a:endParaRPr>
          </a:p>
        </p:txBody>
      </p:sp>
      <p:sp>
        <p:nvSpPr>
          <p:cNvPr id="13" name="Text 11"/>
          <p:cNvSpPr/>
          <p:nvPr/>
        </p:nvSpPr>
        <p:spPr>
          <a:xfrm>
            <a:off x="1474470" y="3051810"/>
            <a:ext cx="6789420" cy="822960"/>
          </a:xfrm>
          <a:prstGeom prst="rect">
            <a:avLst/>
          </a:prstGeom>
          <a:noFill/>
          <a:ln/>
        </p:spPr>
        <p:txBody>
          <a:bodyPr wrap="square" rtlCol="0" anchor="ctr"/>
          <a:lstStyle/>
          <a:p>
            <a:pPr defTabSz="685800"/>
            <a:r>
              <a:rPr lang="en-US" sz="1200" i="1" dirty="0">
                <a:solidFill>
                  <a:srgbClr val="1B2733"/>
                </a:solidFill>
                <a:latin typeface="Calibri" pitchFamily="34" charset="0"/>
                <a:ea typeface="Calibri" pitchFamily="34" charset="-122"/>
                <a:cs typeface="Calibri" pitchFamily="34" charset="-120"/>
              </a:rPr>
              <a:t>“I fixed the login issues users were hitting and added safeguards to make sure it doesn't happen again. The app is now significantly faster to log into.”</a:t>
            </a:r>
            <a:endParaRPr lang="en-US" sz="1200" dirty="0">
              <a:solidFill>
                <a:prstClr val="black"/>
              </a:solidFill>
              <a:latin typeface="Calibri" panose="020F0502020204030204"/>
            </a:endParaRPr>
          </a:p>
        </p:txBody>
      </p:sp>
      <p:sp>
        <p:nvSpPr>
          <p:cNvPr id="14" name="Text 12"/>
          <p:cNvSpPr/>
          <p:nvPr/>
        </p:nvSpPr>
        <p:spPr>
          <a:xfrm>
            <a:off x="651510" y="4114800"/>
            <a:ext cx="7818120" cy="342900"/>
          </a:xfrm>
          <a:prstGeom prst="rect">
            <a:avLst/>
          </a:prstGeom>
          <a:noFill/>
          <a:ln/>
        </p:spPr>
        <p:txBody>
          <a:bodyPr wrap="square" rtlCol="0" anchor="ctr"/>
          <a:lstStyle/>
          <a:p>
            <a:pPr algn="ctr" defTabSz="685800"/>
            <a:r>
              <a:rPr lang="en-US" sz="1275" b="1" i="1" dirty="0">
                <a:solidFill>
                  <a:srgbClr val="173451"/>
                </a:solidFill>
                <a:latin typeface="Calibri" pitchFamily="34" charset="0"/>
                <a:ea typeface="Calibri" pitchFamily="34" charset="-122"/>
                <a:cs typeface="Calibri" pitchFamily="34" charset="-120"/>
              </a:rPr>
              <a:t>Which one gets remembered at review time?</a:t>
            </a:r>
            <a:endParaRPr lang="en-US" sz="1275" dirty="0">
              <a:solidFill>
                <a:prstClr val="black"/>
              </a:solidFill>
              <a:latin typeface="Calibri" panose="020F0502020204030204"/>
            </a:endParaRPr>
          </a:p>
        </p:txBody>
      </p:sp>
      <p:sp>
        <p:nvSpPr>
          <p:cNvPr id="15" name="Text 13"/>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6" name="Text 14"/>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34</a:t>
            </a:r>
            <a:endParaRPr lang="en-US" sz="750" dirty="0">
              <a:solidFill>
                <a:prstClr val="black"/>
              </a:solidFill>
              <a:latin typeface="Calibri" panose="020F0502020204030204"/>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WHY IT MATTERS</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The Receipt Gap compounds</a:t>
            </a:r>
            <a:endParaRPr lang="en-US" sz="2475" dirty="0">
              <a:solidFill>
                <a:prstClr val="black"/>
              </a:solidFill>
              <a:latin typeface="Calibri" panose="020F0502020204030204"/>
            </a:endParaRPr>
          </a:p>
        </p:txBody>
      </p:sp>
      <p:sp>
        <p:nvSpPr>
          <p:cNvPr id="4" name="Text 2"/>
          <p:cNvSpPr/>
          <p:nvPr/>
        </p:nvSpPr>
        <p:spPr>
          <a:xfrm>
            <a:off x="617220" y="1200150"/>
            <a:ext cx="7886700" cy="41148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It's not one bad description. It's a mental model being built about you, one conversation at a time.</a:t>
            </a:r>
            <a:endParaRPr lang="en-US" sz="1275" dirty="0">
              <a:solidFill>
                <a:prstClr val="black"/>
              </a:solidFill>
              <a:latin typeface="Calibri" panose="020F0502020204030204"/>
            </a:endParaRPr>
          </a:p>
        </p:txBody>
      </p:sp>
      <p:sp>
        <p:nvSpPr>
          <p:cNvPr id="5" name="Shape 3"/>
          <p:cNvSpPr/>
          <p:nvPr/>
        </p:nvSpPr>
        <p:spPr>
          <a:xfrm>
            <a:off x="672084" y="1844802"/>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672084" y="1844802"/>
            <a:ext cx="288036" cy="288036"/>
          </a:xfrm>
          <a:prstGeom prst="rect">
            <a:avLst/>
          </a:prstGeom>
          <a:noFill/>
          <a:ln/>
        </p:spPr>
        <p:txBody>
          <a:bodyPr wrap="square" rtlCol="0" anchor="ctr"/>
          <a:lstStyle/>
          <a:p>
            <a:pPr algn="ctr" defTabSz="685800"/>
            <a:r>
              <a:rPr lang="en-US" sz="1125" b="1" dirty="0">
                <a:solidFill>
                  <a:srgbClr val="FFD915"/>
                </a:solidFill>
                <a:latin typeface="Calibri" pitchFamily="34" charset="0"/>
                <a:ea typeface="Calibri" pitchFamily="34" charset="-122"/>
                <a:cs typeface="Calibri" pitchFamily="34" charset="-120"/>
              </a:rPr>
              <a:t>1</a:t>
            </a:r>
            <a:endParaRPr lang="en-US" sz="1125" dirty="0">
              <a:solidFill>
                <a:prstClr val="black"/>
              </a:solidFill>
              <a:latin typeface="Calibri" panose="020F0502020204030204"/>
            </a:endParaRPr>
          </a:p>
        </p:txBody>
      </p:sp>
      <p:sp>
        <p:nvSpPr>
          <p:cNvPr id="7" name="Text 5"/>
          <p:cNvSpPr/>
          <p:nvPr/>
        </p:nvSpPr>
        <p:spPr>
          <a:xfrm>
            <a:off x="1131570" y="1748790"/>
            <a:ext cx="7338060" cy="480060"/>
          </a:xfrm>
          <a:prstGeom prst="rect">
            <a:avLst/>
          </a:prstGeom>
          <a:noFill/>
          <a:ln/>
        </p:spPr>
        <p:txBody>
          <a:bodyPr wrap="square" rtlCol="0" anchor="ctr"/>
          <a:lstStyle/>
          <a:p>
            <a:pPr defTabSz="685800"/>
            <a:r>
              <a:rPr lang="en-US" sz="1238" dirty="0">
                <a:solidFill>
                  <a:srgbClr val="1B2733"/>
                </a:solidFill>
                <a:latin typeface="Calibri" pitchFamily="34" charset="0"/>
                <a:ea typeface="Calibri" pitchFamily="34" charset="-122"/>
                <a:cs typeface="Calibri" pitchFamily="34" charset="-120"/>
              </a:rPr>
              <a:t>Every week you describe your work at the wrong level, the gap widens a little</a:t>
            </a:r>
            <a:endParaRPr lang="en-US" sz="1238" dirty="0">
              <a:solidFill>
                <a:prstClr val="black"/>
              </a:solidFill>
              <a:latin typeface="Calibri" panose="020F0502020204030204"/>
            </a:endParaRPr>
          </a:p>
        </p:txBody>
      </p:sp>
      <p:sp>
        <p:nvSpPr>
          <p:cNvPr id="8" name="Shape 6"/>
          <p:cNvSpPr/>
          <p:nvPr/>
        </p:nvSpPr>
        <p:spPr>
          <a:xfrm>
            <a:off x="672084" y="2496312"/>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672084" y="2496312"/>
            <a:ext cx="288036" cy="288036"/>
          </a:xfrm>
          <a:prstGeom prst="rect">
            <a:avLst/>
          </a:prstGeom>
          <a:noFill/>
          <a:ln/>
        </p:spPr>
        <p:txBody>
          <a:bodyPr wrap="square" rtlCol="0" anchor="ctr"/>
          <a:lstStyle/>
          <a:p>
            <a:pPr algn="ctr" defTabSz="685800"/>
            <a:r>
              <a:rPr lang="en-US" sz="1125" b="1" dirty="0">
                <a:solidFill>
                  <a:srgbClr val="FFD915"/>
                </a:solidFill>
                <a:latin typeface="Calibri" pitchFamily="34" charset="0"/>
                <a:ea typeface="Calibri" pitchFamily="34" charset="-122"/>
                <a:cs typeface="Calibri" pitchFamily="34" charset="-120"/>
              </a:rPr>
              <a:t>2</a:t>
            </a:r>
            <a:endParaRPr lang="en-US" sz="1125" dirty="0">
              <a:solidFill>
                <a:prstClr val="black"/>
              </a:solidFill>
              <a:latin typeface="Calibri" panose="020F0502020204030204"/>
            </a:endParaRPr>
          </a:p>
        </p:txBody>
      </p:sp>
      <p:sp>
        <p:nvSpPr>
          <p:cNvPr id="10" name="Text 8"/>
          <p:cNvSpPr/>
          <p:nvPr/>
        </p:nvSpPr>
        <p:spPr>
          <a:xfrm>
            <a:off x="1131570" y="2400300"/>
            <a:ext cx="7338060" cy="480060"/>
          </a:xfrm>
          <a:prstGeom prst="rect">
            <a:avLst/>
          </a:prstGeom>
          <a:noFill/>
          <a:ln/>
        </p:spPr>
        <p:txBody>
          <a:bodyPr wrap="square" rtlCol="0" anchor="ctr"/>
          <a:lstStyle/>
          <a:p>
            <a:pPr defTabSz="685800"/>
            <a:r>
              <a:rPr lang="en-US" sz="1238" dirty="0">
                <a:solidFill>
                  <a:srgbClr val="1B2733"/>
                </a:solidFill>
                <a:latin typeface="Calibri" pitchFamily="34" charset="0"/>
                <a:ea typeface="Calibri" pitchFamily="34" charset="-122"/>
                <a:cs typeface="Calibri" pitchFamily="34" charset="-120"/>
              </a:rPr>
              <a:t>Your manager builds a mental model of who you are and what you do</a:t>
            </a:r>
            <a:endParaRPr lang="en-US" sz="1238" dirty="0">
              <a:solidFill>
                <a:prstClr val="black"/>
              </a:solidFill>
              <a:latin typeface="Calibri" panose="020F0502020204030204"/>
            </a:endParaRPr>
          </a:p>
        </p:txBody>
      </p:sp>
      <p:sp>
        <p:nvSpPr>
          <p:cNvPr id="11" name="Shape 9"/>
          <p:cNvSpPr/>
          <p:nvPr/>
        </p:nvSpPr>
        <p:spPr>
          <a:xfrm>
            <a:off x="672084" y="3147822"/>
            <a:ext cx="288036" cy="288036"/>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p:nvPr/>
        </p:nvSpPr>
        <p:spPr>
          <a:xfrm>
            <a:off x="672084" y="3147822"/>
            <a:ext cx="288036" cy="288036"/>
          </a:xfrm>
          <a:prstGeom prst="rect">
            <a:avLst/>
          </a:prstGeom>
          <a:noFill/>
          <a:ln/>
        </p:spPr>
        <p:txBody>
          <a:bodyPr wrap="square" rtlCol="0" anchor="ctr"/>
          <a:lstStyle/>
          <a:p>
            <a:pPr algn="ctr" defTabSz="685800"/>
            <a:r>
              <a:rPr lang="en-US" sz="1125" b="1" dirty="0">
                <a:solidFill>
                  <a:srgbClr val="FFD915"/>
                </a:solidFill>
                <a:latin typeface="Calibri" pitchFamily="34" charset="0"/>
                <a:ea typeface="Calibri" pitchFamily="34" charset="-122"/>
                <a:cs typeface="Calibri" pitchFamily="34" charset="-120"/>
              </a:rPr>
              <a:t>3</a:t>
            </a:r>
            <a:endParaRPr lang="en-US" sz="1125" dirty="0">
              <a:solidFill>
                <a:prstClr val="black"/>
              </a:solidFill>
              <a:latin typeface="Calibri" panose="020F0502020204030204"/>
            </a:endParaRPr>
          </a:p>
        </p:txBody>
      </p:sp>
      <p:sp>
        <p:nvSpPr>
          <p:cNvPr id="13" name="Text 11"/>
          <p:cNvSpPr/>
          <p:nvPr/>
        </p:nvSpPr>
        <p:spPr>
          <a:xfrm>
            <a:off x="1131570" y="3051810"/>
            <a:ext cx="7338060" cy="480060"/>
          </a:xfrm>
          <a:prstGeom prst="rect">
            <a:avLst/>
          </a:prstGeom>
          <a:noFill/>
          <a:ln/>
        </p:spPr>
        <p:txBody>
          <a:bodyPr wrap="square" rtlCol="0" anchor="ctr"/>
          <a:lstStyle/>
          <a:p>
            <a:pPr defTabSz="685800"/>
            <a:r>
              <a:rPr lang="en-US" sz="1238" dirty="0">
                <a:solidFill>
                  <a:srgbClr val="1B2733"/>
                </a:solidFill>
                <a:latin typeface="Calibri" pitchFamily="34" charset="0"/>
                <a:ea typeface="Calibri" pitchFamily="34" charset="-122"/>
                <a:cs typeface="Calibri" pitchFamily="34" charset="-120"/>
              </a:rPr>
              <a:t>If that model is “reliable technical person who explains things I don't follow” — that's the model</a:t>
            </a:r>
            <a:endParaRPr lang="en-US" sz="1238" dirty="0">
              <a:solidFill>
                <a:prstClr val="black"/>
              </a:solidFill>
              <a:latin typeface="Calibri" panose="020F0502020204030204"/>
            </a:endParaRPr>
          </a:p>
        </p:txBody>
      </p:sp>
      <p:sp>
        <p:nvSpPr>
          <p:cNvPr id="14" name="Shape 12"/>
          <p:cNvSpPr/>
          <p:nvPr/>
        </p:nvSpPr>
        <p:spPr>
          <a:xfrm>
            <a:off x="672084" y="3799332"/>
            <a:ext cx="288036" cy="28803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5" name="Text 13"/>
          <p:cNvSpPr/>
          <p:nvPr/>
        </p:nvSpPr>
        <p:spPr>
          <a:xfrm>
            <a:off x="672084" y="3799332"/>
            <a:ext cx="288036" cy="288036"/>
          </a:xfrm>
          <a:prstGeom prst="rect">
            <a:avLst/>
          </a:prstGeom>
          <a:noFill/>
          <a:ln/>
        </p:spPr>
        <p:txBody>
          <a:bodyPr wrap="square" rtlCol="0" anchor="ctr"/>
          <a:lstStyle/>
          <a:p>
            <a:pPr algn="ctr" defTabSz="685800"/>
            <a:r>
              <a:rPr lang="en-US" sz="1125" b="1" dirty="0">
                <a:solidFill>
                  <a:srgbClr val="173451"/>
                </a:solidFill>
                <a:latin typeface="Calibri" pitchFamily="34" charset="0"/>
                <a:ea typeface="Calibri" pitchFamily="34" charset="-122"/>
                <a:cs typeface="Calibri" pitchFamily="34" charset="-120"/>
              </a:rPr>
              <a:t>4</a:t>
            </a:r>
            <a:endParaRPr lang="en-US" sz="1125" dirty="0">
              <a:solidFill>
                <a:prstClr val="black"/>
              </a:solidFill>
              <a:latin typeface="Calibri" panose="020F0502020204030204"/>
            </a:endParaRPr>
          </a:p>
        </p:txBody>
      </p:sp>
      <p:sp>
        <p:nvSpPr>
          <p:cNvPr id="16" name="Text 14"/>
          <p:cNvSpPr/>
          <p:nvPr/>
        </p:nvSpPr>
        <p:spPr>
          <a:xfrm>
            <a:off x="1131570" y="3703320"/>
            <a:ext cx="7338060" cy="480060"/>
          </a:xfrm>
          <a:prstGeom prst="rect">
            <a:avLst/>
          </a:prstGeom>
          <a:noFill/>
          <a:ln/>
        </p:spPr>
        <p:txBody>
          <a:bodyPr wrap="square" rtlCol="0" anchor="ctr"/>
          <a:lstStyle/>
          <a:p>
            <a:pPr defTabSz="685800"/>
            <a:r>
              <a:rPr lang="en-US" sz="1238" dirty="0">
                <a:solidFill>
                  <a:srgbClr val="1B2733"/>
                </a:solidFill>
                <a:latin typeface="Calibri" pitchFamily="34" charset="0"/>
                <a:ea typeface="Calibri" pitchFamily="34" charset="-122"/>
                <a:cs typeface="Calibri" pitchFamily="34" charset="-120"/>
              </a:rPr>
              <a:t>That's what goes into your review. That's what's in the room when someone asks if you should be promoted.</a:t>
            </a:r>
            <a:endParaRPr lang="en-US" sz="1238" dirty="0">
              <a:solidFill>
                <a:prstClr val="black"/>
              </a:solidFill>
              <a:latin typeface="Calibri" panose="020F0502020204030204"/>
            </a:endParaRPr>
          </a:p>
        </p:txBody>
      </p:sp>
      <p:sp>
        <p:nvSpPr>
          <p:cNvPr id="17" name="Shape 15"/>
          <p:cNvSpPr/>
          <p:nvPr/>
        </p:nvSpPr>
        <p:spPr>
          <a:xfrm>
            <a:off x="651510" y="4354830"/>
            <a:ext cx="7818120" cy="411480"/>
          </a:xfrm>
          <a:prstGeom prst="roundRect">
            <a:avLst>
              <a:gd name="adj" fmla="val 13333"/>
            </a:avLst>
          </a:prstGeom>
          <a:solidFill>
            <a:srgbClr val="F4F6F9"/>
          </a:solidFill>
          <a:ln/>
        </p:spPr>
        <p:txBody>
          <a:bodyPr/>
          <a:lstStyle/>
          <a:p>
            <a:pPr defTabSz="685800"/>
            <a:endParaRPr lang="en-US" sz="1350">
              <a:solidFill>
                <a:prstClr val="black"/>
              </a:solidFill>
              <a:latin typeface="Calibri" panose="020F0502020204030204"/>
            </a:endParaRPr>
          </a:p>
        </p:txBody>
      </p:sp>
      <p:sp>
        <p:nvSpPr>
          <p:cNvPr id="18" name="Text 16"/>
          <p:cNvSpPr/>
          <p:nvPr/>
        </p:nvSpPr>
        <p:spPr>
          <a:xfrm>
            <a:off x="857250" y="4354830"/>
            <a:ext cx="7543800" cy="411480"/>
          </a:xfrm>
          <a:prstGeom prst="rect">
            <a:avLst/>
          </a:prstGeom>
          <a:noFill/>
          <a:ln/>
        </p:spPr>
        <p:txBody>
          <a:bodyPr wrap="square" rtlCol="0" anchor="ctr"/>
          <a:lstStyle/>
          <a:p>
            <a:pPr defTabSz="685800"/>
            <a:r>
              <a:rPr lang="en-US" sz="1163" i="1" dirty="0">
                <a:solidFill>
                  <a:srgbClr val="173451"/>
                </a:solidFill>
                <a:latin typeface="Calibri" pitchFamily="34" charset="0"/>
                <a:ea typeface="Calibri" pitchFamily="34" charset="-122"/>
                <a:cs typeface="Calibri" pitchFamily="34" charset="-120"/>
              </a:rPr>
              <a:t>Not because your work isn't good. Because you communicated at the wrong level for the audience.</a:t>
            </a:r>
            <a:endParaRPr lang="en-US" sz="1163" dirty="0">
              <a:solidFill>
                <a:prstClr val="black"/>
              </a:solidFill>
              <a:latin typeface="Calibri" panose="020F0502020204030204"/>
            </a:endParaRPr>
          </a:p>
        </p:txBody>
      </p:sp>
      <p:sp>
        <p:nvSpPr>
          <p:cNvPr id="19" name="Text 17"/>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0" name="Text 18"/>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35</a:t>
            </a:r>
            <a:endParaRPr lang="en-US" sz="750" dirty="0">
              <a:solidFill>
                <a:prstClr val="black"/>
              </a:solidFill>
              <a:latin typeface="Calibri" panose="020F0502020204030204"/>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FRAMEWORK</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Every piece of work has three levels</a:t>
            </a:r>
            <a:endParaRPr lang="en-US" sz="2475" dirty="0">
              <a:solidFill>
                <a:prstClr val="black"/>
              </a:solidFill>
              <a:latin typeface="Calibri" panose="020F0502020204030204"/>
            </a:endParaRPr>
          </a:p>
        </p:txBody>
      </p:sp>
      <p:sp>
        <p:nvSpPr>
          <p:cNvPr id="4" name="Text 2"/>
          <p:cNvSpPr/>
          <p:nvPr/>
        </p:nvSpPr>
        <p:spPr>
          <a:xfrm>
            <a:off x="617220" y="1179576"/>
            <a:ext cx="7886700" cy="41148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The skill isn't knowing them. It's knowing which one the person in front of you needs — and moving between them fluently.</a:t>
            </a:r>
            <a:endParaRPr lang="en-US" sz="1275" dirty="0">
              <a:solidFill>
                <a:prstClr val="black"/>
              </a:solidFill>
              <a:latin typeface="Calibri" panose="020F0502020204030204"/>
            </a:endParaRPr>
          </a:p>
        </p:txBody>
      </p:sp>
      <p:sp>
        <p:nvSpPr>
          <p:cNvPr id="5" name="Shape 3"/>
          <p:cNvSpPr/>
          <p:nvPr/>
        </p:nvSpPr>
        <p:spPr>
          <a:xfrm>
            <a:off x="651510" y="1714500"/>
            <a:ext cx="7818120" cy="857250"/>
          </a:xfrm>
          <a:prstGeom prst="roundRect">
            <a:avLst>
              <a:gd name="adj" fmla="val 8000"/>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Shape 4"/>
          <p:cNvSpPr/>
          <p:nvPr/>
        </p:nvSpPr>
        <p:spPr>
          <a:xfrm>
            <a:off x="891540" y="1906524"/>
            <a:ext cx="1028700" cy="466344"/>
          </a:xfrm>
          <a:prstGeom prst="roundRect">
            <a:avLst>
              <a:gd name="adj" fmla="val 10294"/>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891540" y="1906524"/>
            <a:ext cx="1028700" cy="466344"/>
          </a:xfrm>
          <a:prstGeom prst="rect">
            <a:avLst/>
          </a:prstGeom>
          <a:noFill/>
          <a:ln/>
        </p:spPr>
        <p:txBody>
          <a:bodyPr wrap="square" rtlCol="0" anchor="ctr"/>
          <a:lstStyle/>
          <a:p>
            <a:pPr algn="ctr" defTabSz="685800"/>
            <a:r>
              <a:rPr lang="en-US" sz="975" b="1" dirty="0">
                <a:solidFill>
                  <a:srgbClr val="FFD915"/>
                </a:solidFill>
                <a:latin typeface="Calibri" pitchFamily="34" charset="0"/>
                <a:ea typeface="Calibri" pitchFamily="34" charset="-122"/>
                <a:cs typeface="Calibri" pitchFamily="34" charset="-120"/>
              </a:rPr>
              <a:t>LEVEL 3</a:t>
            </a:r>
            <a:endParaRPr lang="en-US" sz="975" dirty="0">
              <a:solidFill>
                <a:prstClr val="black"/>
              </a:solidFill>
              <a:latin typeface="Calibri" panose="020F0502020204030204"/>
            </a:endParaRPr>
          </a:p>
        </p:txBody>
      </p:sp>
      <p:sp>
        <p:nvSpPr>
          <p:cNvPr id="8" name="Text 6"/>
          <p:cNvSpPr/>
          <p:nvPr/>
        </p:nvSpPr>
        <p:spPr>
          <a:xfrm>
            <a:off x="2091690" y="1885950"/>
            <a:ext cx="1783080" cy="514350"/>
          </a:xfrm>
          <a:prstGeom prst="rect">
            <a:avLst/>
          </a:prstGeom>
          <a:noFill/>
          <a:ln/>
        </p:spPr>
        <p:txBody>
          <a:bodyPr wrap="square" rtlCol="0" anchor="ctr"/>
          <a:lstStyle/>
          <a:p>
            <a:pPr defTabSz="685800"/>
            <a:r>
              <a:rPr lang="en-US" sz="1650" b="1" dirty="0">
                <a:solidFill>
                  <a:srgbClr val="173451"/>
                </a:solidFill>
                <a:latin typeface="Cambria" pitchFamily="34" charset="0"/>
                <a:ea typeface="Cambria" pitchFamily="34" charset="-122"/>
                <a:cs typeface="Cambria" pitchFamily="34" charset="-120"/>
              </a:rPr>
              <a:t>Technical</a:t>
            </a:r>
            <a:endParaRPr lang="en-US" sz="1650" dirty="0">
              <a:solidFill>
                <a:prstClr val="black"/>
              </a:solidFill>
              <a:latin typeface="Calibri" panose="020F0502020204030204"/>
            </a:endParaRPr>
          </a:p>
        </p:txBody>
      </p:sp>
      <p:sp>
        <p:nvSpPr>
          <p:cNvPr id="9" name="Text 7"/>
          <p:cNvSpPr/>
          <p:nvPr/>
        </p:nvSpPr>
        <p:spPr>
          <a:xfrm>
            <a:off x="3943350" y="1885950"/>
            <a:ext cx="4320540" cy="514350"/>
          </a:xfrm>
          <a:prstGeom prst="rect">
            <a:avLst/>
          </a:prstGeom>
          <a:noFill/>
          <a:ln/>
        </p:spPr>
        <p:txBody>
          <a:bodyPr wrap="square" rtlCol="0" anchor="ctr"/>
          <a:lstStyle/>
          <a:p>
            <a:pPr defTabSz="685800"/>
            <a:r>
              <a:rPr lang="en-US" sz="1125" dirty="0">
                <a:solidFill>
                  <a:srgbClr val="5C6B7A"/>
                </a:solidFill>
                <a:latin typeface="Calibri" pitchFamily="34" charset="0"/>
                <a:ea typeface="Calibri" pitchFamily="34" charset="-122"/>
                <a:cs typeface="Calibri" pitchFamily="34" charset="-120"/>
              </a:rPr>
              <a:t>How you built it. Implementation, architecture, tradeoffs.</a:t>
            </a:r>
            <a:endParaRPr lang="en-US" sz="1125" dirty="0">
              <a:solidFill>
                <a:prstClr val="black"/>
              </a:solidFill>
              <a:latin typeface="Calibri" panose="020F0502020204030204"/>
            </a:endParaRPr>
          </a:p>
        </p:txBody>
      </p:sp>
      <p:sp>
        <p:nvSpPr>
          <p:cNvPr id="10" name="Shape 8"/>
          <p:cNvSpPr/>
          <p:nvPr/>
        </p:nvSpPr>
        <p:spPr>
          <a:xfrm>
            <a:off x="651510" y="2674620"/>
            <a:ext cx="7818120" cy="857250"/>
          </a:xfrm>
          <a:prstGeom prst="roundRect">
            <a:avLst>
              <a:gd name="adj" fmla="val 8000"/>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1" name="Shape 9"/>
          <p:cNvSpPr/>
          <p:nvPr/>
        </p:nvSpPr>
        <p:spPr>
          <a:xfrm>
            <a:off x="891540" y="2866644"/>
            <a:ext cx="1028700" cy="466344"/>
          </a:xfrm>
          <a:prstGeom prst="roundRect">
            <a:avLst>
              <a:gd name="adj" fmla="val 10294"/>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p:nvPr/>
        </p:nvSpPr>
        <p:spPr>
          <a:xfrm>
            <a:off x="891540" y="2866644"/>
            <a:ext cx="1028700" cy="466344"/>
          </a:xfrm>
          <a:prstGeom prst="rect">
            <a:avLst/>
          </a:prstGeom>
          <a:noFill/>
          <a:ln/>
        </p:spPr>
        <p:txBody>
          <a:bodyPr wrap="square" rtlCol="0" anchor="ctr"/>
          <a:lstStyle/>
          <a:p>
            <a:pPr algn="ctr" defTabSz="685800"/>
            <a:r>
              <a:rPr lang="en-US" sz="975" b="1" dirty="0">
                <a:solidFill>
                  <a:srgbClr val="FFD915"/>
                </a:solidFill>
                <a:latin typeface="Calibri" pitchFamily="34" charset="0"/>
                <a:ea typeface="Calibri" pitchFamily="34" charset="-122"/>
                <a:cs typeface="Calibri" pitchFamily="34" charset="-120"/>
              </a:rPr>
              <a:t>LEVEL 2</a:t>
            </a:r>
            <a:endParaRPr lang="en-US" sz="975" dirty="0">
              <a:solidFill>
                <a:prstClr val="black"/>
              </a:solidFill>
              <a:latin typeface="Calibri" panose="020F0502020204030204"/>
            </a:endParaRPr>
          </a:p>
        </p:txBody>
      </p:sp>
      <p:sp>
        <p:nvSpPr>
          <p:cNvPr id="13" name="Text 11"/>
          <p:cNvSpPr/>
          <p:nvPr/>
        </p:nvSpPr>
        <p:spPr>
          <a:xfrm>
            <a:off x="2091690" y="2846070"/>
            <a:ext cx="1783080" cy="514350"/>
          </a:xfrm>
          <a:prstGeom prst="rect">
            <a:avLst/>
          </a:prstGeom>
          <a:noFill/>
          <a:ln/>
        </p:spPr>
        <p:txBody>
          <a:bodyPr wrap="square" rtlCol="0" anchor="ctr"/>
          <a:lstStyle/>
          <a:p>
            <a:pPr defTabSz="685800"/>
            <a:r>
              <a:rPr lang="en-US" sz="1650" b="1" dirty="0">
                <a:solidFill>
                  <a:srgbClr val="173451"/>
                </a:solidFill>
                <a:latin typeface="Cambria" pitchFamily="34" charset="0"/>
                <a:ea typeface="Cambria" pitchFamily="34" charset="-122"/>
                <a:cs typeface="Cambria" pitchFamily="34" charset="-120"/>
              </a:rPr>
              <a:t>Business</a:t>
            </a:r>
            <a:endParaRPr lang="en-US" sz="1650" dirty="0">
              <a:solidFill>
                <a:prstClr val="black"/>
              </a:solidFill>
              <a:latin typeface="Calibri" panose="020F0502020204030204"/>
            </a:endParaRPr>
          </a:p>
        </p:txBody>
      </p:sp>
      <p:sp>
        <p:nvSpPr>
          <p:cNvPr id="14" name="Text 12"/>
          <p:cNvSpPr/>
          <p:nvPr/>
        </p:nvSpPr>
        <p:spPr>
          <a:xfrm>
            <a:off x="3943350" y="2846070"/>
            <a:ext cx="4320540" cy="514350"/>
          </a:xfrm>
          <a:prstGeom prst="rect">
            <a:avLst/>
          </a:prstGeom>
          <a:noFill/>
          <a:ln/>
        </p:spPr>
        <p:txBody>
          <a:bodyPr wrap="square" rtlCol="0" anchor="ctr"/>
          <a:lstStyle/>
          <a:p>
            <a:pPr defTabSz="685800"/>
            <a:r>
              <a:rPr lang="en-US" sz="1125" dirty="0">
                <a:solidFill>
                  <a:srgbClr val="5C6B7A"/>
                </a:solidFill>
                <a:latin typeface="Calibri" pitchFamily="34" charset="0"/>
                <a:ea typeface="Calibri" pitchFamily="34" charset="-122"/>
                <a:cs typeface="Calibri" pitchFamily="34" charset="-120"/>
              </a:rPr>
              <a:t>What it does for the team and the product. Outcome, not implementation.</a:t>
            </a:r>
            <a:endParaRPr lang="en-US" sz="1125" dirty="0">
              <a:solidFill>
                <a:prstClr val="black"/>
              </a:solidFill>
              <a:latin typeface="Calibri" panose="020F0502020204030204"/>
            </a:endParaRPr>
          </a:p>
        </p:txBody>
      </p:sp>
      <p:sp>
        <p:nvSpPr>
          <p:cNvPr id="15" name="Shape 13"/>
          <p:cNvSpPr/>
          <p:nvPr/>
        </p:nvSpPr>
        <p:spPr>
          <a:xfrm>
            <a:off x="651510" y="3634740"/>
            <a:ext cx="7818120" cy="857250"/>
          </a:xfrm>
          <a:prstGeom prst="roundRect">
            <a:avLst>
              <a:gd name="adj" fmla="val 8000"/>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16" name="Shape 14"/>
          <p:cNvSpPr/>
          <p:nvPr/>
        </p:nvSpPr>
        <p:spPr>
          <a:xfrm>
            <a:off x="891540" y="3826764"/>
            <a:ext cx="1028700" cy="466344"/>
          </a:xfrm>
          <a:prstGeom prst="roundRect">
            <a:avLst>
              <a:gd name="adj" fmla="val 10294"/>
            </a:avLst>
          </a:prstGeom>
          <a:solidFill>
            <a:srgbClr val="C9A800"/>
          </a:solidFill>
          <a:ln/>
        </p:spPr>
        <p:txBody>
          <a:bodyPr/>
          <a:lstStyle/>
          <a:p>
            <a:pPr defTabSz="685800"/>
            <a:endParaRPr lang="en-US" sz="1350">
              <a:solidFill>
                <a:prstClr val="black"/>
              </a:solidFill>
              <a:latin typeface="Calibri" panose="020F0502020204030204"/>
            </a:endParaRPr>
          </a:p>
        </p:txBody>
      </p:sp>
      <p:sp>
        <p:nvSpPr>
          <p:cNvPr id="17" name="Text 15"/>
          <p:cNvSpPr/>
          <p:nvPr/>
        </p:nvSpPr>
        <p:spPr>
          <a:xfrm>
            <a:off x="891540" y="3826764"/>
            <a:ext cx="1028700" cy="466344"/>
          </a:xfrm>
          <a:prstGeom prst="rect">
            <a:avLst/>
          </a:prstGeom>
          <a:noFill/>
          <a:ln/>
        </p:spPr>
        <p:txBody>
          <a:bodyPr wrap="square" rtlCol="0" anchor="ctr"/>
          <a:lstStyle/>
          <a:p>
            <a:pPr algn="ctr" defTabSz="685800"/>
            <a:r>
              <a:rPr lang="en-US" sz="975" b="1" dirty="0">
                <a:solidFill>
                  <a:srgbClr val="173451"/>
                </a:solidFill>
                <a:latin typeface="Calibri" pitchFamily="34" charset="0"/>
                <a:ea typeface="Calibri" pitchFamily="34" charset="-122"/>
                <a:cs typeface="Calibri" pitchFamily="34" charset="-120"/>
              </a:rPr>
              <a:t>LEVEL 1</a:t>
            </a:r>
            <a:endParaRPr lang="en-US" sz="975" dirty="0">
              <a:solidFill>
                <a:prstClr val="black"/>
              </a:solidFill>
              <a:latin typeface="Calibri" panose="020F0502020204030204"/>
            </a:endParaRPr>
          </a:p>
        </p:txBody>
      </p:sp>
      <p:sp>
        <p:nvSpPr>
          <p:cNvPr id="18" name="Text 16"/>
          <p:cNvSpPr/>
          <p:nvPr/>
        </p:nvSpPr>
        <p:spPr>
          <a:xfrm>
            <a:off x="2091690" y="3806190"/>
            <a:ext cx="1783080" cy="514350"/>
          </a:xfrm>
          <a:prstGeom prst="rect">
            <a:avLst/>
          </a:prstGeom>
          <a:noFill/>
          <a:ln/>
        </p:spPr>
        <p:txBody>
          <a:bodyPr wrap="square" rtlCol="0" anchor="ctr"/>
          <a:lstStyle/>
          <a:p>
            <a:pPr defTabSz="685800"/>
            <a:r>
              <a:rPr lang="en-US" sz="1650" b="1" dirty="0">
                <a:solidFill>
                  <a:srgbClr val="173451"/>
                </a:solidFill>
                <a:latin typeface="Cambria" pitchFamily="34" charset="0"/>
                <a:ea typeface="Cambria" pitchFamily="34" charset="-122"/>
                <a:cs typeface="Cambria" pitchFamily="34" charset="-120"/>
              </a:rPr>
              <a:t>Executive</a:t>
            </a:r>
            <a:endParaRPr lang="en-US" sz="1650" dirty="0">
              <a:solidFill>
                <a:prstClr val="black"/>
              </a:solidFill>
              <a:latin typeface="Calibri" panose="020F0502020204030204"/>
            </a:endParaRPr>
          </a:p>
        </p:txBody>
      </p:sp>
      <p:sp>
        <p:nvSpPr>
          <p:cNvPr id="19" name="Text 17"/>
          <p:cNvSpPr/>
          <p:nvPr/>
        </p:nvSpPr>
        <p:spPr>
          <a:xfrm>
            <a:off x="3943350" y="3806190"/>
            <a:ext cx="4320540" cy="514350"/>
          </a:xfrm>
          <a:prstGeom prst="rect">
            <a:avLst/>
          </a:prstGeom>
          <a:noFill/>
          <a:ln/>
        </p:spPr>
        <p:txBody>
          <a:bodyPr wrap="square" rtlCol="0" anchor="ctr"/>
          <a:lstStyle/>
          <a:p>
            <a:pPr defTabSz="685800"/>
            <a:r>
              <a:rPr lang="en-US" sz="1125" dirty="0">
                <a:solidFill>
                  <a:srgbClr val="5C6B7A"/>
                </a:solidFill>
                <a:latin typeface="Calibri" pitchFamily="34" charset="0"/>
                <a:ea typeface="Calibri" pitchFamily="34" charset="-122"/>
                <a:cs typeface="Calibri" pitchFamily="34" charset="-120"/>
              </a:rPr>
              <a:t>What it means for the business. Shortest version, highest impact.</a:t>
            </a:r>
            <a:endParaRPr lang="en-US" sz="1125" dirty="0">
              <a:solidFill>
                <a:prstClr val="black"/>
              </a:solidFill>
              <a:latin typeface="Calibri" panose="020F0502020204030204"/>
            </a:endParaRPr>
          </a:p>
        </p:txBody>
      </p:sp>
      <p:sp>
        <p:nvSpPr>
          <p:cNvPr id="20" name="Text 18"/>
          <p:cNvSpPr/>
          <p:nvPr/>
        </p:nvSpPr>
        <p:spPr>
          <a:xfrm>
            <a:off x="651510" y="4539996"/>
            <a:ext cx="7818120" cy="274320"/>
          </a:xfrm>
          <a:prstGeom prst="rect">
            <a:avLst/>
          </a:prstGeom>
          <a:noFill/>
          <a:ln/>
        </p:spPr>
        <p:txBody>
          <a:bodyPr wrap="square" rtlCol="0" anchor="ctr"/>
          <a:lstStyle/>
          <a:p>
            <a:pPr algn="ctr" defTabSz="685800"/>
            <a:r>
              <a:rPr lang="en-US" sz="1163" b="1" i="1" dirty="0">
                <a:solidFill>
                  <a:srgbClr val="173451"/>
                </a:solidFill>
                <a:latin typeface="Calibri" pitchFamily="34" charset="0"/>
                <a:ea typeface="Calibri" pitchFamily="34" charset="-122"/>
                <a:cs typeface="Calibri" pitchFamily="34" charset="-120"/>
              </a:rPr>
              <a:t>Counting down: 3 is where the work lives. 1 is where the decisions get made.</a:t>
            </a:r>
            <a:endParaRPr lang="en-US" sz="1163" dirty="0">
              <a:solidFill>
                <a:prstClr val="black"/>
              </a:solidFill>
              <a:latin typeface="Calibri" panose="020F0502020204030204"/>
            </a:endParaRPr>
          </a:p>
        </p:txBody>
      </p:sp>
      <p:sp>
        <p:nvSpPr>
          <p:cNvPr id="21" name="Text 19"/>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2" name="Text 20"/>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36</a:t>
            </a:r>
            <a:endParaRPr lang="en-US" sz="750" dirty="0">
              <a:solidFill>
                <a:prstClr val="black"/>
              </a:solidFill>
              <a:latin typeface="Calibri" panose="020F0502020204030204"/>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LEVEL 3</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Technical — how you built it</a:t>
            </a:r>
            <a:endParaRPr lang="en-US" sz="2475" dirty="0">
              <a:solidFill>
                <a:prstClr val="black"/>
              </a:solidFill>
              <a:latin typeface="Calibri" panose="020F0502020204030204"/>
            </a:endParaRPr>
          </a:p>
        </p:txBody>
      </p:sp>
      <p:sp>
        <p:nvSpPr>
          <p:cNvPr id="4" name="Shape 2"/>
          <p:cNvSpPr/>
          <p:nvPr/>
        </p:nvSpPr>
        <p:spPr>
          <a:xfrm>
            <a:off x="651510" y="1337310"/>
            <a:ext cx="7818120" cy="994410"/>
          </a:xfrm>
          <a:prstGeom prst="roundRect">
            <a:avLst>
              <a:gd name="adj" fmla="val 6897"/>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925830" y="1337310"/>
            <a:ext cx="7269480" cy="994410"/>
          </a:xfrm>
          <a:prstGeom prst="rect">
            <a:avLst/>
          </a:prstGeom>
          <a:noFill/>
          <a:ln/>
        </p:spPr>
        <p:txBody>
          <a:bodyPr wrap="square" rtlCol="0" anchor="ctr"/>
          <a:lstStyle/>
          <a:p>
            <a:pPr defTabSz="685800"/>
            <a:r>
              <a:rPr lang="en-US" sz="1163" i="1" dirty="0">
                <a:solidFill>
                  <a:srgbClr val="1B2733"/>
                </a:solidFill>
                <a:latin typeface="Calibri" pitchFamily="34" charset="0"/>
                <a:ea typeface="Calibri" pitchFamily="34" charset="-122"/>
                <a:cs typeface="Calibri" pitchFamily="34" charset="-120"/>
              </a:rPr>
              <a:t>“I implemented refresh token rotation with a 15-minute access token TTL and a 7-day refresh window, stored in Redis with sliding expiration to handle concurrent device sessions without race conditions.”</a:t>
            </a:r>
            <a:endParaRPr lang="en-US" sz="1163" dirty="0">
              <a:solidFill>
                <a:prstClr val="black"/>
              </a:solidFill>
              <a:latin typeface="Calibri" panose="020F0502020204030204"/>
            </a:endParaRPr>
          </a:p>
        </p:txBody>
      </p:sp>
      <p:sp>
        <p:nvSpPr>
          <p:cNvPr id="6" name="Shape 4"/>
          <p:cNvSpPr/>
          <p:nvPr/>
        </p:nvSpPr>
        <p:spPr>
          <a:xfrm>
            <a:off x="651510" y="2503170"/>
            <a:ext cx="3806190" cy="1885950"/>
          </a:xfrm>
          <a:prstGeom prst="roundRect">
            <a:avLst>
              <a:gd name="adj" fmla="val 3636"/>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925830" y="2674620"/>
            <a:ext cx="3291840" cy="274320"/>
          </a:xfrm>
          <a:prstGeom prst="rect">
            <a:avLst/>
          </a:prstGeom>
          <a:noFill/>
          <a:ln/>
        </p:spPr>
        <p:txBody>
          <a:bodyPr wrap="square" rtlCol="0" anchor="ctr"/>
          <a:lstStyle/>
          <a:p>
            <a:pPr defTabSz="685800"/>
            <a:r>
              <a:rPr lang="en-US" sz="975" b="1" kern="0" spc="75" dirty="0">
                <a:solidFill>
                  <a:srgbClr val="C9A800"/>
                </a:solidFill>
                <a:latin typeface="Calibri" pitchFamily="34" charset="0"/>
                <a:ea typeface="Calibri" pitchFamily="34" charset="-122"/>
                <a:cs typeface="Calibri" pitchFamily="34" charset="-120"/>
              </a:rPr>
              <a:t>RIGHT AUDIENCE</a:t>
            </a:r>
            <a:endParaRPr lang="en-US" sz="975" dirty="0">
              <a:solidFill>
                <a:prstClr val="black"/>
              </a:solidFill>
              <a:latin typeface="Calibri" panose="020F0502020204030204"/>
            </a:endParaRPr>
          </a:p>
        </p:txBody>
      </p:sp>
      <p:sp>
        <p:nvSpPr>
          <p:cNvPr id="8" name="Text 6"/>
          <p:cNvSpPr/>
          <p:nvPr/>
        </p:nvSpPr>
        <p:spPr>
          <a:xfrm>
            <a:off x="925830" y="2983230"/>
            <a:ext cx="3291840" cy="1234440"/>
          </a:xfrm>
          <a:prstGeom prst="rect">
            <a:avLst/>
          </a:prstGeom>
          <a:noFill/>
          <a:ln/>
        </p:spPr>
        <p:txBody>
          <a:bodyPr wrap="square" rtlCol="0" anchor="ctr"/>
          <a:lstStyle/>
          <a:p>
            <a:pPr defTabSz="685800">
              <a:lnSpc>
                <a:spcPct val="125000"/>
              </a:lnSpc>
            </a:pPr>
            <a:r>
              <a:rPr lang="en-US" sz="1125" dirty="0">
                <a:solidFill>
                  <a:srgbClr val="1B2733"/>
                </a:solidFill>
                <a:latin typeface="Calibri" pitchFamily="34" charset="0"/>
                <a:ea typeface="Calibri" pitchFamily="34" charset="-122"/>
                <a:cs typeface="Calibri" pitchFamily="34" charset="-120"/>
              </a:rPr>
              <a:t>Fellow engineers</a:t>
            </a:r>
            <a:endParaRPr lang="en-US" sz="1125" dirty="0">
              <a:solidFill>
                <a:prstClr val="black"/>
              </a:solidFill>
              <a:latin typeface="Calibri" panose="020F0502020204030204"/>
            </a:endParaRPr>
          </a:p>
          <a:p>
            <a:pPr defTabSz="685800">
              <a:lnSpc>
                <a:spcPct val="125000"/>
              </a:lnSpc>
            </a:pPr>
            <a:r>
              <a:rPr lang="en-US" sz="1125" dirty="0">
                <a:solidFill>
                  <a:srgbClr val="1B2733"/>
                </a:solidFill>
                <a:latin typeface="Calibri" pitchFamily="34" charset="0"/>
                <a:ea typeface="Calibri" pitchFamily="34" charset="-122"/>
                <a:cs typeface="Calibri" pitchFamily="34" charset="-120"/>
              </a:rPr>
              <a:t>Code review</a:t>
            </a:r>
            <a:endParaRPr lang="en-US" sz="1125" dirty="0">
              <a:solidFill>
                <a:prstClr val="black"/>
              </a:solidFill>
              <a:latin typeface="Calibri" panose="020F0502020204030204"/>
            </a:endParaRPr>
          </a:p>
          <a:p>
            <a:pPr defTabSz="685800">
              <a:lnSpc>
                <a:spcPct val="125000"/>
              </a:lnSpc>
            </a:pPr>
            <a:r>
              <a:rPr lang="en-US" sz="1125" dirty="0">
                <a:solidFill>
                  <a:srgbClr val="1B2733"/>
                </a:solidFill>
                <a:latin typeface="Calibri" pitchFamily="34" charset="0"/>
                <a:ea typeface="Calibri" pitchFamily="34" charset="-122"/>
                <a:cs typeface="Calibri" pitchFamily="34" charset="-120"/>
              </a:rPr>
              <a:t>Technical documentation</a:t>
            </a:r>
            <a:endParaRPr lang="en-US" sz="1125" dirty="0">
              <a:solidFill>
                <a:prstClr val="black"/>
              </a:solidFill>
              <a:latin typeface="Calibri" panose="020F0502020204030204"/>
            </a:endParaRPr>
          </a:p>
          <a:p>
            <a:pPr defTabSz="685800">
              <a:lnSpc>
                <a:spcPct val="125000"/>
              </a:lnSpc>
            </a:pPr>
            <a:r>
              <a:rPr lang="en-US" sz="1125" dirty="0">
                <a:solidFill>
                  <a:srgbClr val="1B2733"/>
                </a:solidFill>
                <a:latin typeface="Calibri" pitchFamily="34" charset="0"/>
                <a:ea typeface="Calibri" pitchFamily="34" charset="-122"/>
                <a:cs typeface="Calibri" pitchFamily="34" charset="-120"/>
              </a:rPr>
              <a:t>Pairing sessions</a:t>
            </a:r>
            <a:endParaRPr lang="en-US" sz="1125" dirty="0">
              <a:solidFill>
                <a:prstClr val="black"/>
              </a:solidFill>
              <a:latin typeface="Calibri" panose="020F0502020204030204"/>
            </a:endParaRPr>
          </a:p>
        </p:txBody>
      </p:sp>
      <p:sp>
        <p:nvSpPr>
          <p:cNvPr id="9" name="Shape 7"/>
          <p:cNvSpPr/>
          <p:nvPr/>
        </p:nvSpPr>
        <p:spPr>
          <a:xfrm>
            <a:off x="4663440" y="2503170"/>
            <a:ext cx="3806190" cy="1885950"/>
          </a:xfrm>
          <a:prstGeom prst="roundRect">
            <a:avLst>
              <a:gd name="adj" fmla="val 3636"/>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0" name="Text 8"/>
          <p:cNvSpPr/>
          <p:nvPr/>
        </p:nvSpPr>
        <p:spPr>
          <a:xfrm>
            <a:off x="4937760" y="2674620"/>
            <a:ext cx="3291840" cy="274320"/>
          </a:xfrm>
          <a:prstGeom prst="rect">
            <a:avLst/>
          </a:prstGeom>
          <a:noFill/>
          <a:ln/>
        </p:spPr>
        <p:txBody>
          <a:bodyPr wrap="square" rtlCol="0" anchor="ctr"/>
          <a:lstStyle/>
          <a:p>
            <a:pPr defTabSz="685800"/>
            <a:r>
              <a:rPr lang="en-US" sz="975" b="1" kern="0" spc="75" dirty="0">
                <a:solidFill>
                  <a:srgbClr val="FFD915"/>
                </a:solidFill>
                <a:latin typeface="Calibri" pitchFamily="34" charset="0"/>
                <a:ea typeface="Calibri" pitchFamily="34" charset="-122"/>
                <a:cs typeface="Calibri" pitchFamily="34" charset="-120"/>
              </a:rPr>
              <a:t>WRONG AUDIENCE</a:t>
            </a:r>
            <a:endParaRPr lang="en-US" sz="975" dirty="0">
              <a:solidFill>
                <a:prstClr val="black"/>
              </a:solidFill>
              <a:latin typeface="Calibri" panose="020F0502020204030204"/>
            </a:endParaRPr>
          </a:p>
        </p:txBody>
      </p:sp>
      <p:sp>
        <p:nvSpPr>
          <p:cNvPr id="11" name="Text 9"/>
          <p:cNvSpPr/>
          <p:nvPr/>
        </p:nvSpPr>
        <p:spPr>
          <a:xfrm>
            <a:off x="4937760" y="2983230"/>
            <a:ext cx="3291840" cy="1234440"/>
          </a:xfrm>
          <a:prstGeom prst="rect">
            <a:avLst/>
          </a:prstGeom>
          <a:noFill/>
          <a:ln/>
        </p:spPr>
        <p:txBody>
          <a:bodyPr wrap="square" rtlCol="0" anchor="ctr"/>
          <a:lstStyle/>
          <a:p>
            <a:pPr defTabSz="685800">
              <a:lnSpc>
                <a:spcPct val="125000"/>
              </a:lnSpc>
            </a:pPr>
            <a:r>
              <a:rPr lang="en-US" sz="1125" dirty="0">
                <a:solidFill>
                  <a:srgbClr val="E4ECF4"/>
                </a:solidFill>
                <a:latin typeface="Calibri" pitchFamily="34" charset="0"/>
                <a:ea typeface="Calibri" pitchFamily="34" charset="-122"/>
                <a:cs typeface="Calibri" pitchFamily="34" charset="-120"/>
              </a:rPr>
              <a:t>Your manager</a:t>
            </a:r>
            <a:endParaRPr lang="en-US" sz="1125" dirty="0">
              <a:solidFill>
                <a:prstClr val="black"/>
              </a:solidFill>
              <a:latin typeface="Calibri" panose="020F0502020204030204"/>
            </a:endParaRPr>
          </a:p>
          <a:p>
            <a:pPr defTabSz="685800">
              <a:lnSpc>
                <a:spcPct val="125000"/>
              </a:lnSpc>
            </a:pPr>
            <a:r>
              <a:rPr lang="en-US" sz="1125" dirty="0">
                <a:solidFill>
                  <a:srgbClr val="E4ECF4"/>
                </a:solidFill>
                <a:latin typeface="Calibri" pitchFamily="34" charset="0"/>
                <a:ea typeface="Calibri" pitchFamily="34" charset="-122"/>
                <a:cs typeface="Calibri" pitchFamily="34" charset="-120"/>
              </a:rPr>
              <a:t>Stakeholders and project updates</a:t>
            </a:r>
            <a:endParaRPr lang="en-US" sz="1125" dirty="0">
              <a:solidFill>
                <a:prstClr val="black"/>
              </a:solidFill>
              <a:latin typeface="Calibri" panose="020F0502020204030204"/>
            </a:endParaRPr>
          </a:p>
          <a:p>
            <a:pPr defTabSz="685800">
              <a:lnSpc>
                <a:spcPct val="125000"/>
              </a:lnSpc>
            </a:pPr>
            <a:r>
              <a:rPr lang="en-US" sz="1125" dirty="0">
                <a:solidFill>
                  <a:srgbClr val="E4ECF4"/>
                </a:solidFill>
                <a:latin typeface="Calibri" pitchFamily="34" charset="0"/>
                <a:ea typeface="Calibri" pitchFamily="34" charset="-122"/>
                <a:cs typeface="Calibri" pitchFamily="34" charset="-120"/>
              </a:rPr>
              <a:t>Performance reviews</a:t>
            </a:r>
            <a:endParaRPr lang="en-US" sz="1125" dirty="0">
              <a:solidFill>
                <a:prstClr val="black"/>
              </a:solidFill>
              <a:latin typeface="Calibri" panose="020F0502020204030204"/>
            </a:endParaRPr>
          </a:p>
          <a:p>
            <a:pPr defTabSz="685800">
              <a:lnSpc>
                <a:spcPct val="125000"/>
              </a:lnSpc>
            </a:pPr>
            <a:r>
              <a:rPr lang="en-US" sz="1125" dirty="0">
                <a:solidFill>
                  <a:srgbClr val="E4ECF4"/>
                </a:solidFill>
                <a:latin typeface="Calibri" pitchFamily="34" charset="0"/>
                <a:ea typeface="Calibri" pitchFamily="34" charset="-122"/>
                <a:cs typeface="Calibri" pitchFamily="34" charset="-120"/>
              </a:rPr>
              <a:t>Anyone who doesn't live in the codebase</a:t>
            </a:r>
            <a:endParaRPr lang="en-US" sz="1125" dirty="0">
              <a:solidFill>
                <a:prstClr val="black"/>
              </a:solidFill>
              <a:latin typeface="Calibri" panose="020F0502020204030204"/>
            </a:endParaRPr>
          </a:p>
        </p:txBody>
      </p:sp>
      <p:sp>
        <p:nvSpPr>
          <p:cNvPr id="12" name="Text 10"/>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3" name="Text 11"/>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37</a:t>
            </a:r>
            <a:endParaRPr lang="en-US" sz="750" dirty="0">
              <a:solidFill>
                <a:prstClr val="black"/>
              </a:solidFill>
              <a:latin typeface="Calibri" panose="020F0502020204030204"/>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LEVEL 2</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Business — what it does for the product</a:t>
            </a:r>
            <a:endParaRPr lang="en-US" sz="2475" dirty="0">
              <a:solidFill>
                <a:prstClr val="black"/>
              </a:solidFill>
              <a:latin typeface="Calibri" panose="020F0502020204030204"/>
            </a:endParaRPr>
          </a:p>
        </p:txBody>
      </p:sp>
      <p:sp>
        <p:nvSpPr>
          <p:cNvPr id="4" name="Shape 2"/>
          <p:cNvSpPr/>
          <p:nvPr/>
        </p:nvSpPr>
        <p:spPr>
          <a:xfrm>
            <a:off x="651510" y="1337310"/>
            <a:ext cx="7818120" cy="994410"/>
          </a:xfrm>
          <a:prstGeom prst="roundRect">
            <a:avLst>
              <a:gd name="adj" fmla="val 6897"/>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925830" y="1337310"/>
            <a:ext cx="7269480" cy="994410"/>
          </a:xfrm>
          <a:prstGeom prst="rect">
            <a:avLst/>
          </a:prstGeom>
          <a:noFill/>
          <a:ln/>
        </p:spPr>
        <p:txBody>
          <a:bodyPr wrap="square" rtlCol="0" anchor="ctr"/>
          <a:lstStyle/>
          <a:p>
            <a:pPr defTabSz="685800"/>
            <a:r>
              <a:rPr lang="en-US" sz="1163" i="1" dirty="0">
                <a:solidFill>
                  <a:srgbClr val="1B2733"/>
                </a:solidFill>
                <a:latin typeface="Calibri" pitchFamily="34" charset="0"/>
                <a:ea typeface="Calibri" pitchFamily="34" charset="-122"/>
                <a:cs typeface="Calibri" pitchFamily="34" charset="-120"/>
              </a:rPr>
              <a:t>“I fixed the authentication reliability issues that were causing users to get logged out unexpectedly. The system is now significantly more stable and the team has better visibility into future issues.”</a:t>
            </a:r>
            <a:endParaRPr lang="en-US" sz="1163" dirty="0">
              <a:solidFill>
                <a:prstClr val="black"/>
              </a:solidFill>
              <a:latin typeface="Calibri" panose="020F0502020204030204"/>
            </a:endParaRPr>
          </a:p>
        </p:txBody>
      </p:sp>
      <p:sp>
        <p:nvSpPr>
          <p:cNvPr id="6" name="Shape 4"/>
          <p:cNvSpPr/>
          <p:nvPr/>
        </p:nvSpPr>
        <p:spPr>
          <a:xfrm>
            <a:off x="651510" y="2503170"/>
            <a:ext cx="3806190" cy="1885950"/>
          </a:xfrm>
          <a:prstGeom prst="roundRect">
            <a:avLst>
              <a:gd name="adj" fmla="val 3636"/>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925830" y="2674620"/>
            <a:ext cx="3291840" cy="274320"/>
          </a:xfrm>
          <a:prstGeom prst="rect">
            <a:avLst/>
          </a:prstGeom>
          <a:noFill/>
          <a:ln/>
        </p:spPr>
        <p:txBody>
          <a:bodyPr wrap="square" rtlCol="0" anchor="ctr"/>
          <a:lstStyle/>
          <a:p>
            <a:pPr defTabSz="685800"/>
            <a:r>
              <a:rPr lang="en-US" sz="975" b="1" kern="0" spc="75" dirty="0">
                <a:solidFill>
                  <a:srgbClr val="C9A800"/>
                </a:solidFill>
                <a:latin typeface="Calibri" pitchFamily="34" charset="0"/>
                <a:ea typeface="Calibri" pitchFamily="34" charset="-122"/>
                <a:cs typeface="Calibri" pitchFamily="34" charset="-120"/>
              </a:rPr>
              <a:t>RIGHT AUDIENCE</a:t>
            </a:r>
            <a:endParaRPr lang="en-US" sz="975" dirty="0">
              <a:solidFill>
                <a:prstClr val="black"/>
              </a:solidFill>
              <a:latin typeface="Calibri" panose="020F0502020204030204"/>
            </a:endParaRPr>
          </a:p>
        </p:txBody>
      </p:sp>
      <p:sp>
        <p:nvSpPr>
          <p:cNvPr id="8" name="Text 6"/>
          <p:cNvSpPr/>
          <p:nvPr/>
        </p:nvSpPr>
        <p:spPr>
          <a:xfrm>
            <a:off x="925830" y="2983230"/>
            <a:ext cx="3291840" cy="1234440"/>
          </a:xfrm>
          <a:prstGeom prst="rect">
            <a:avLst/>
          </a:prstGeom>
          <a:noFill/>
          <a:ln/>
        </p:spPr>
        <p:txBody>
          <a:bodyPr wrap="square" rtlCol="0" anchor="ctr"/>
          <a:lstStyle/>
          <a:p>
            <a:pPr defTabSz="685800">
              <a:lnSpc>
                <a:spcPct val="125000"/>
              </a:lnSpc>
            </a:pPr>
            <a:r>
              <a:rPr lang="en-US" sz="1125" dirty="0">
                <a:solidFill>
                  <a:srgbClr val="1B2733"/>
                </a:solidFill>
                <a:latin typeface="Calibri" pitchFamily="34" charset="0"/>
                <a:ea typeface="Calibri" pitchFamily="34" charset="-122"/>
                <a:cs typeface="Calibri" pitchFamily="34" charset="-120"/>
              </a:rPr>
              <a:t>Your manager</a:t>
            </a:r>
            <a:endParaRPr lang="en-US" sz="1125" dirty="0">
              <a:solidFill>
                <a:prstClr val="black"/>
              </a:solidFill>
              <a:latin typeface="Calibri" panose="020F0502020204030204"/>
            </a:endParaRPr>
          </a:p>
          <a:p>
            <a:pPr defTabSz="685800">
              <a:lnSpc>
                <a:spcPct val="125000"/>
              </a:lnSpc>
            </a:pPr>
            <a:r>
              <a:rPr lang="en-US" sz="1125" dirty="0">
                <a:solidFill>
                  <a:srgbClr val="1B2733"/>
                </a:solidFill>
                <a:latin typeface="Calibri" pitchFamily="34" charset="0"/>
                <a:ea typeface="Calibri" pitchFamily="34" charset="-122"/>
                <a:cs typeface="Calibri" pitchFamily="34" charset="-120"/>
              </a:rPr>
              <a:t>Team standups</a:t>
            </a:r>
            <a:endParaRPr lang="en-US" sz="1125" dirty="0">
              <a:solidFill>
                <a:prstClr val="black"/>
              </a:solidFill>
              <a:latin typeface="Calibri" panose="020F0502020204030204"/>
            </a:endParaRPr>
          </a:p>
          <a:p>
            <a:pPr defTabSz="685800">
              <a:lnSpc>
                <a:spcPct val="125000"/>
              </a:lnSpc>
            </a:pPr>
            <a:r>
              <a:rPr lang="en-US" sz="1125" dirty="0">
                <a:solidFill>
                  <a:srgbClr val="1B2733"/>
                </a:solidFill>
                <a:latin typeface="Calibri" pitchFamily="34" charset="0"/>
                <a:ea typeface="Calibri" pitchFamily="34" charset="-122"/>
                <a:cs typeface="Calibri" pitchFamily="34" charset="-120"/>
              </a:rPr>
              <a:t>Project updates</a:t>
            </a:r>
            <a:endParaRPr lang="en-US" sz="1125" dirty="0">
              <a:solidFill>
                <a:prstClr val="black"/>
              </a:solidFill>
              <a:latin typeface="Calibri" panose="020F0502020204030204"/>
            </a:endParaRPr>
          </a:p>
          <a:p>
            <a:pPr defTabSz="685800">
              <a:lnSpc>
                <a:spcPct val="125000"/>
              </a:lnSpc>
            </a:pPr>
            <a:r>
              <a:rPr lang="en-US" sz="1125" dirty="0">
                <a:solidFill>
                  <a:srgbClr val="1B2733"/>
                </a:solidFill>
                <a:latin typeface="Calibri" pitchFamily="34" charset="0"/>
                <a:ea typeface="Calibri" pitchFamily="34" charset="-122"/>
                <a:cs typeface="Calibri" pitchFamily="34" charset="-120"/>
              </a:rPr>
              <a:t>Stakeholders who care about the product</a:t>
            </a:r>
            <a:endParaRPr lang="en-US" sz="1125" dirty="0">
              <a:solidFill>
                <a:prstClr val="black"/>
              </a:solidFill>
              <a:latin typeface="Calibri" panose="020F0502020204030204"/>
            </a:endParaRPr>
          </a:p>
        </p:txBody>
      </p:sp>
      <p:sp>
        <p:nvSpPr>
          <p:cNvPr id="9" name="Shape 7"/>
          <p:cNvSpPr/>
          <p:nvPr/>
        </p:nvSpPr>
        <p:spPr>
          <a:xfrm>
            <a:off x="4663440" y="2503170"/>
            <a:ext cx="3806190" cy="1885950"/>
          </a:xfrm>
          <a:prstGeom prst="roundRect">
            <a:avLst>
              <a:gd name="adj" fmla="val 3636"/>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0" name="Text 8"/>
          <p:cNvSpPr/>
          <p:nvPr/>
        </p:nvSpPr>
        <p:spPr>
          <a:xfrm>
            <a:off x="4937760" y="2674620"/>
            <a:ext cx="3291840" cy="274320"/>
          </a:xfrm>
          <a:prstGeom prst="rect">
            <a:avLst/>
          </a:prstGeom>
          <a:noFill/>
          <a:ln/>
        </p:spPr>
        <p:txBody>
          <a:bodyPr wrap="square" rtlCol="0" anchor="ctr"/>
          <a:lstStyle/>
          <a:p>
            <a:pPr defTabSz="685800"/>
            <a:r>
              <a:rPr lang="en-US" sz="975" b="1" kern="0" spc="75" dirty="0">
                <a:solidFill>
                  <a:srgbClr val="FFD915"/>
                </a:solidFill>
                <a:latin typeface="Calibri" pitchFamily="34" charset="0"/>
                <a:ea typeface="Calibri" pitchFamily="34" charset="-122"/>
                <a:cs typeface="Calibri" pitchFamily="34" charset="-120"/>
              </a:rPr>
              <a:t>THE TEST</a:t>
            </a:r>
            <a:endParaRPr lang="en-US" sz="975" dirty="0">
              <a:solidFill>
                <a:prstClr val="black"/>
              </a:solidFill>
              <a:latin typeface="Calibri" panose="020F0502020204030204"/>
            </a:endParaRPr>
          </a:p>
        </p:txBody>
      </p:sp>
      <p:sp>
        <p:nvSpPr>
          <p:cNvPr id="11" name="Text 9"/>
          <p:cNvSpPr/>
          <p:nvPr/>
        </p:nvSpPr>
        <p:spPr>
          <a:xfrm>
            <a:off x="4937760" y="2983230"/>
            <a:ext cx="3291840" cy="1234440"/>
          </a:xfrm>
          <a:prstGeom prst="rect">
            <a:avLst/>
          </a:prstGeom>
          <a:noFill/>
          <a:ln/>
        </p:spPr>
        <p:txBody>
          <a:bodyPr wrap="square" rtlCol="0" anchor="ctr"/>
          <a:lstStyle/>
          <a:p>
            <a:pPr defTabSz="685800"/>
            <a:r>
              <a:rPr lang="en-US" sz="1200" dirty="0">
                <a:solidFill>
                  <a:srgbClr val="E4ECF4"/>
                </a:solidFill>
                <a:latin typeface="Calibri" pitchFamily="34" charset="0"/>
                <a:ea typeface="Calibri" pitchFamily="34" charset="-122"/>
                <a:cs typeface="Calibri" pitchFamily="34" charset="-120"/>
              </a:rPr>
              <a:t>If it names a technology, a framework, a protocol, or a methodology — you're still in Level 3.</a:t>
            </a:r>
            <a:endParaRPr lang="en-US" sz="1200" dirty="0">
              <a:solidFill>
                <a:prstClr val="black"/>
              </a:solidFill>
              <a:latin typeface="Calibri" panose="020F0502020204030204"/>
            </a:endParaRPr>
          </a:p>
        </p:txBody>
      </p:sp>
      <p:sp>
        <p:nvSpPr>
          <p:cNvPr id="12" name="Text 10"/>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3" name="Text 11"/>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38</a:t>
            </a:r>
            <a:endParaRPr lang="en-US" sz="750" dirty="0">
              <a:solidFill>
                <a:prstClr val="black"/>
              </a:solidFill>
              <a:latin typeface="Calibri" panose="020F0502020204030204"/>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LEVEL 1</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Executive — what it means for the business</a:t>
            </a:r>
            <a:endParaRPr lang="en-US" sz="2475" dirty="0">
              <a:solidFill>
                <a:prstClr val="black"/>
              </a:solidFill>
              <a:latin typeface="Calibri" panose="020F0502020204030204"/>
            </a:endParaRPr>
          </a:p>
        </p:txBody>
      </p:sp>
      <p:sp>
        <p:nvSpPr>
          <p:cNvPr id="4" name="Shape 2"/>
          <p:cNvSpPr/>
          <p:nvPr/>
        </p:nvSpPr>
        <p:spPr>
          <a:xfrm>
            <a:off x="651510" y="1337310"/>
            <a:ext cx="7818120" cy="994410"/>
          </a:xfrm>
          <a:prstGeom prst="roundRect">
            <a:avLst>
              <a:gd name="adj" fmla="val 6897"/>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925830" y="1337310"/>
            <a:ext cx="7269480" cy="994410"/>
          </a:xfrm>
          <a:prstGeom prst="rect">
            <a:avLst/>
          </a:prstGeom>
          <a:noFill/>
          <a:ln/>
        </p:spPr>
        <p:txBody>
          <a:bodyPr wrap="square" rtlCol="0" anchor="ctr"/>
          <a:lstStyle/>
          <a:p>
            <a:pPr defTabSz="685800"/>
            <a:r>
              <a:rPr lang="en-US" sz="1163" i="1" dirty="0">
                <a:solidFill>
                  <a:srgbClr val="1B2733"/>
                </a:solidFill>
                <a:latin typeface="Calibri" pitchFamily="34" charset="0"/>
                <a:ea typeface="Calibri" pitchFamily="34" charset="-122"/>
                <a:cs typeface="Calibri" pitchFamily="34" charset="-120"/>
              </a:rPr>
              <a:t>“We've resolved the login instability that was affecting user retention. The fix also reduces infrastructure cost and positions us for the enterprise tier's authentication requirements.”</a:t>
            </a:r>
            <a:endParaRPr lang="en-US" sz="1163" dirty="0">
              <a:solidFill>
                <a:prstClr val="black"/>
              </a:solidFill>
              <a:latin typeface="Calibri" panose="020F0502020204030204"/>
            </a:endParaRPr>
          </a:p>
        </p:txBody>
      </p:sp>
      <p:sp>
        <p:nvSpPr>
          <p:cNvPr id="6" name="Shape 4"/>
          <p:cNvSpPr/>
          <p:nvPr/>
        </p:nvSpPr>
        <p:spPr>
          <a:xfrm>
            <a:off x="651510" y="2503170"/>
            <a:ext cx="3806190" cy="1885950"/>
          </a:xfrm>
          <a:prstGeom prst="roundRect">
            <a:avLst>
              <a:gd name="adj" fmla="val 3636"/>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925830" y="2674620"/>
            <a:ext cx="3291840" cy="274320"/>
          </a:xfrm>
          <a:prstGeom prst="rect">
            <a:avLst/>
          </a:prstGeom>
          <a:noFill/>
          <a:ln/>
        </p:spPr>
        <p:txBody>
          <a:bodyPr wrap="square" rtlCol="0" anchor="ctr"/>
          <a:lstStyle/>
          <a:p>
            <a:pPr defTabSz="685800"/>
            <a:r>
              <a:rPr lang="en-US" sz="975" b="1" kern="0" spc="75" dirty="0">
                <a:solidFill>
                  <a:srgbClr val="C9A800"/>
                </a:solidFill>
                <a:latin typeface="Calibri" pitchFamily="34" charset="0"/>
                <a:ea typeface="Calibri" pitchFamily="34" charset="-122"/>
                <a:cs typeface="Calibri" pitchFamily="34" charset="-120"/>
              </a:rPr>
              <a:t>RIGHT AUDIENCE</a:t>
            </a:r>
            <a:endParaRPr lang="en-US" sz="975" dirty="0">
              <a:solidFill>
                <a:prstClr val="black"/>
              </a:solidFill>
              <a:latin typeface="Calibri" panose="020F0502020204030204"/>
            </a:endParaRPr>
          </a:p>
        </p:txBody>
      </p:sp>
      <p:sp>
        <p:nvSpPr>
          <p:cNvPr id="8" name="Text 6"/>
          <p:cNvSpPr/>
          <p:nvPr/>
        </p:nvSpPr>
        <p:spPr>
          <a:xfrm>
            <a:off x="925830" y="2983230"/>
            <a:ext cx="3291840" cy="1234440"/>
          </a:xfrm>
          <a:prstGeom prst="rect">
            <a:avLst/>
          </a:prstGeom>
          <a:noFill/>
          <a:ln/>
        </p:spPr>
        <p:txBody>
          <a:bodyPr wrap="square" rtlCol="0" anchor="ctr"/>
          <a:lstStyle/>
          <a:p>
            <a:pPr defTabSz="685800">
              <a:lnSpc>
                <a:spcPct val="125000"/>
              </a:lnSpc>
            </a:pPr>
            <a:r>
              <a:rPr lang="en-US" sz="1125" dirty="0">
                <a:solidFill>
                  <a:srgbClr val="1B2733"/>
                </a:solidFill>
                <a:latin typeface="Calibri" pitchFamily="34" charset="0"/>
                <a:ea typeface="Calibri" pitchFamily="34" charset="-122"/>
                <a:cs typeface="Calibri" pitchFamily="34" charset="-120"/>
              </a:rPr>
              <a:t>Skip-level conversations</a:t>
            </a:r>
            <a:endParaRPr lang="en-US" sz="1125" dirty="0">
              <a:solidFill>
                <a:prstClr val="black"/>
              </a:solidFill>
              <a:latin typeface="Calibri" panose="020F0502020204030204"/>
            </a:endParaRPr>
          </a:p>
          <a:p>
            <a:pPr defTabSz="685800">
              <a:lnSpc>
                <a:spcPct val="125000"/>
              </a:lnSpc>
            </a:pPr>
            <a:r>
              <a:rPr lang="en-US" sz="1125" dirty="0">
                <a:solidFill>
                  <a:srgbClr val="1B2733"/>
                </a:solidFill>
                <a:latin typeface="Calibri" pitchFamily="34" charset="0"/>
                <a:ea typeface="Calibri" pitchFamily="34" charset="-122"/>
                <a:cs typeface="Calibri" pitchFamily="34" charset="-120"/>
              </a:rPr>
              <a:t>Exec updates</a:t>
            </a:r>
            <a:endParaRPr lang="en-US" sz="1125" dirty="0">
              <a:solidFill>
                <a:prstClr val="black"/>
              </a:solidFill>
              <a:latin typeface="Calibri" panose="020F0502020204030204"/>
            </a:endParaRPr>
          </a:p>
          <a:p>
            <a:pPr defTabSz="685800">
              <a:lnSpc>
                <a:spcPct val="125000"/>
              </a:lnSpc>
            </a:pPr>
            <a:r>
              <a:rPr lang="en-US" sz="1125" dirty="0">
                <a:solidFill>
                  <a:srgbClr val="1B2733"/>
                </a:solidFill>
                <a:latin typeface="Calibri" pitchFamily="34" charset="0"/>
                <a:ea typeface="Calibri" pitchFamily="34" charset="-122"/>
                <a:cs typeface="Calibri" pitchFamily="34" charset="-120"/>
              </a:rPr>
              <a:t>Performance review summaries</a:t>
            </a:r>
            <a:endParaRPr lang="en-US" sz="1125" dirty="0">
              <a:solidFill>
                <a:prstClr val="black"/>
              </a:solidFill>
              <a:latin typeface="Calibri" panose="020F0502020204030204"/>
            </a:endParaRPr>
          </a:p>
          <a:p>
            <a:pPr defTabSz="685800">
              <a:lnSpc>
                <a:spcPct val="125000"/>
              </a:lnSpc>
            </a:pPr>
            <a:r>
              <a:rPr lang="en-US" sz="1125" dirty="0">
                <a:solidFill>
                  <a:srgbClr val="1B2733"/>
                </a:solidFill>
                <a:latin typeface="Calibri" pitchFamily="34" charset="0"/>
                <a:ea typeface="Calibri" pitchFamily="34" charset="-122"/>
                <a:cs typeface="Calibri" pitchFamily="34" charset="-120"/>
              </a:rPr>
              <a:t>Anyone who thinks in outcomes, not features</a:t>
            </a:r>
            <a:endParaRPr lang="en-US" sz="1125" dirty="0">
              <a:solidFill>
                <a:prstClr val="black"/>
              </a:solidFill>
              <a:latin typeface="Calibri" panose="020F0502020204030204"/>
            </a:endParaRPr>
          </a:p>
        </p:txBody>
      </p:sp>
      <p:sp>
        <p:nvSpPr>
          <p:cNvPr id="9" name="Shape 7"/>
          <p:cNvSpPr/>
          <p:nvPr/>
        </p:nvSpPr>
        <p:spPr>
          <a:xfrm>
            <a:off x="4663440" y="2503170"/>
            <a:ext cx="3806190" cy="1885950"/>
          </a:xfrm>
          <a:prstGeom prst="roundRect">
            <a:avLst>
              <a:gd name="adj" fmla="val 3636"/>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0" name="Text 8"/>
          <p:cNvSpPr/>
          <p:nvPr/>
        </p:nvSpPr>
        <p:spPr>
          <a:xfrm>
            <a:off x="4937760" y="2674620"/>
            <a:ext cx="3291840" cy="274320"/>
          </a:xfrm>
          <a:prstGeom prst="rect">
            <a:avLst/>
          </a:prstGeom>
          <a:noFill/>
          <a:ln/>
        </p:spPr>
        <p:txBody>
          <a:bodyPr wrap="square" rtlCol="0" anchor="ctr"/>
          <a:lstStyle/>
          <a:p>
            <a:pPr defTabSz="685800"/>
            <a:r>
              <a:rPr lang="en-US" sz="975" b="1" kern="0" spc="75" dirty="0">
                <a:solidFill>
                  <a:srgbClr val="FFD915"/>
                </a:solidFill>
                <a:latin typeface="Calibri" pitchFamily="34" charset="0"/>
                <a:ea typeface="Calibri" pitchFamily="34" charset="-122"/>
                <a:cs typeface="Calibri" pitchFamily="34" charset="-120"/>
              </a:rPr>
              <a:t>THE TOOL</a:t>
            </a:r>
            <a:endParaRPr lang="en-US" sz="975" dirty="0">
              <a:solidFill>
                <a:prstClr val="black"/>
              </a:solidFill>
              <a:latin typeface="Calibri" panose="020F0502020204030204"/>
            </a:endParaRPr>
          </a:p>
        </p:txBody>
      </p:sp>
      <p:sp>
        <p:nvSpPr>
          <p:cNvPr id="11" name="Text 9"/>
          <p:cNvSpPr/>
          <p:nvPr/>
        </p:nvSpPr>
        <p:spPr>
          <a:xfrm>
            <a:off x="4937760" y="2983230"/>
            <a:ext cx="3291840" cy="1234440"/>
          </a:xfrm>
          <a:prstGeom prst="rect">
            <a:avLst/>
          </a:prstGeom>
          <a:noFill/>
          <a:ln/>
        </p:spPr>
        <p:txBody>
          <a:bodyPr wrap="square" rtlCol="0" anchor="ctr"/>
          <a:lstStyle/>
          <a:p>
            <a:pPr defTabSz="685800"/>
            <a:r>
              <a:rPr lang="en-US" sz="1200" dirty="0">
                <a:solidFill>
                  <a:srgbClr val="E4ECF4"/>
                </a:solidFill>
                <a:latin typeface="Calibri" pitchFamily="34" charset="0"/>
                <a:ea typeface="Calibri" pitchFamily="34" charset="-122"/>
                <a:cs typeface="Calibri" pitchFamily="34" charset="-120"/>
              </a:rPr>
              <a:t>The word “because.”  We resolved X because it was blocking Y — which means we can now Z.</a:t>
            </a:r>
            <a:endParaRPr lang="en-US" sz="1200" dirty="0">
              <a:solidFill>
                <a:prstClr val="black"/>
              </a:solidFill>
              <a:latin typeface="Calibri" panose="020F0502020204030204"/>
            </a:endParaRPr>
          </a:p>
        </p:txBody>
      </p:sp>
      <p:sp>
        <p:nvSpPr>
          <p:cNvPr id="12" name="Text 10"/>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3" name="Text 11"/>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39</a:t>
            </a:r>
            <a:endParaRPr lang="en-US" sz="750" dirty="0">
              <a:solidFill>
                <a:prstClr val="black"/>
              </a:solidFill>
              <a:latin typeface="Calibri" panose="020F0502020204030204"/>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FFD915"/>
                </a:solidFill>
                <a:latin typeface="Calibri" pitchFamily="34" charset="0"/>
                <a:ea typeface="Calibri" pitchFamily="34" charset="-122"/>
                <a:cs typeface="Calibri" pitchFamily="34" charset="-120"/>
              </a:rPr>
              <a:t>THE HONEST PART</a:t>
            </a:r>
            <a:endParaRPr lang="en-US" sz="975" dirty="0">
              <a:solidFill>
                <a:prstClr val="black"/>
              </a:solidFill>
              <a:latin typeface="Calibri" panose="020F0502020204030204"/>
            </a:endParaRPr>
          </a:p>
        </p:txBody>
      </p:sp>
      <p:sp>
        <p:nvSpPr>
          <p:cNvPr id="3" name="Text 1"/>
          <p:cNvSpPr/>
          <p:nvPr/>
        </p:nvSpPr>
        <p:spPr>
          <a:xfrm>
            <a:off x="617220" y="788670"/>
            <a:ext cx="7886700" cy="617220"/>
          </a:xfrm>
          <a:prstGeom prst="rect">
            <a:avLst/>
          </a:prstGeom>
          <a:noFill/>
          <a:ln/>
        </p:spPr>
        <p:txBody>
          <a:bodyPr wrap="square" rtlCol="0" anchor="ctr"/>
          <a:lstStyle/>
          <a:p>
            <a:pPr defTabSz="685800"/>
            <a:r>
              <a:rPr lang="en-US" sz="2550" b="1" dirty="0">
                <a:solidFill>
                  <a:srgbClr val="FFFFFF"/>
                </a:solidFill>
                <a:latin typeface="Cambria" pitchFamily="34" charset="0"/>
                <a:ea typeface="Cambria" pitchFamily="34" charset="-122"/>
                <a:cs typeface="Cambria" pitchFamily="34" charset="-120"/>
              </a:rPr>
              <a:t>Why we default to Level 3 — always</a:t>
            </a:r>
            <a:endParaRPr lang="en-US" sz="2550" dirty="0">
              <a:solidFill>
                <a:prstClr val="black"/>
              </a:solidFill>
              <a:latin typeface="Calibri" panose="020F0502020204030204"/>
            </a:endParaRPr>
          </a:p>
        </p:txBody>
      </p:sp>
      <p:sp>
        <p:nvSpPr>
          <p:cNvPr id="4" name="Shape 2"/>
          <p:cNvSpPr/>
          <p:nvPr/>
        </p:nvSpPr>
        <p:spPr>
          <a:xfrm>
            <a:off x="651510" y="1611630"/>
            <a:ext cx="7818120" cy="788670"/>
          </a:xfrm>
          <a:prstGeom prst="roundRect">
            <a:avLst>
              <a:gd name="adj" fmla="val 7826"/>
            </a:avLst>
          </a:prstGeom>
          <a:solidFill>
            <a:srgbClr val="1E4160"/>
          </a:solidFill>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925830" y="1748790"/>
            <a:ext cx="3154680" cy="514350"/>
          </a:xfrm>
          <a:prstGeom prst="rect">
            <a:avLst/>
          </a:prstGeom>
          <a:noFill/>
          <a:ln/>
        </p:spPr>
        <p:txBody>
          <a:bodyPr wrap="square" rtlCol="0" anchor="ctr"/>
          <a:lstStyle/>
          <a:p>
            <a:pPr defTabSz="685800"/>
            <a:r>
              <a:rPr lang="en-US" sz="1275" b="1" dirty="0">
                <a:solidFill>
                  <a:srgbClr val="FFD915"/>
                </a:solidFill>
                <a:latin typeface="Calibri" pitchFamily="34" charset="0"/>
                <a:ea typeface="Calibri" pitchFamily="34" charset="-122"/>
                <a:cs typeface="Calibri" pitchFamily="34" charset="-120"/>
              </a:rPr>
              <a:t>It's the most honest description</a:t>
            </a:r>
            <a:endParaRPr lang="en-US" sz="1275" dirty="0">
              <a:solidFill>
                <a:prstClr val="black"/>
              </a:solidFill>
              <a:latin typeface="Calibri" panose="020F0502020204030204"/>
            </a:endParaRPr>
          </a:p>
        </p:txBody>
      </p:sp>
      <p:sp>
        <p:nvSpPr>
          <p:cNvPr id="6" name="Text 4"/>
          <p:cNvSpPr/>
          <p:nvPr/>
        </p:nvSpPr>
        <p:spPr>
          <a:xfrm>
            <a:off x="4183380" y="1748790"/>
            <a:ext cx="4046220" cy="514350"/>
          </a:xfrm>
          <a:prstGeom prst="rect">
            <a:avLst/>
          </a:prstGeom>
          <a:noFill/>
          <a:ln/>
        </p:spPr>
        <p:txBody>
          <a:bodyPr wrap="square" rtlCol="0" anchor="ctr"/>
          <a:lstStyle/>
          <a:p>
            <a:pPr defTabSz="685800"/>
            <a:r>
              <a:rPr lang="en-US" sz="1125" dirty="0">
                <a:solidFill>
                  <a:srgbClr val="E4ECF4"/>
                </a:solidFill>
                <a:latin typeface="Calibri" pitchFamily="34" charset="0"/>
                <a:ea typeface="Calibri" pitchFamily="34" charset="-122"/>
                <a:cs typeface="Calibri" pitchFamily="34" charset="-120"/>
              </a:rPr>
              <a:t>It's where the actual work lives. It feels accurate, credible, specific.</a:t>
            </a:r>
            <a:endParaRPr lang="en-US" sz="1125" dirty="0">
              <a:solidFill>
                <a:prstClr val="black"/>
              </a:solidFill>
              <a:latin typeface="Calibri" panose="020F0502020204030204"/>
            </a:endParaRPr>
          </a:p>
        </p:txBody>
      </p:sp>
      <p:sp>
        <p:nvSpPr>
          <p:cNvPr id="7" name="Shape 5"/>
          <p:cNvSpPr/>
          <p:nvPr/>
        </p:nvSpPr>
        <p:spPr>
          <a:xfrm>
            <a:off x="651510" y="2503170"/>
            <a:ext cx="7818120" cy="788670"/>
          </a:xfrm>
          <a:prstGeom prst="roundRect">
            <a:avLst>
              <a:gd name="adj" fmla="val 7826"/>
            </a:avLst>
          </a:prstGeom>
          <a:solidFill>
            <a:srgbClr val="1E4160"/>
          </a:solidFill>
          <a:ln/>
        </p:spPr>
        <p:txBody>
          <a:bodyPr/>
          <a:lstStyle/>
          <a:p>
            <a:pPr defTabSz="685800"/>
            <a:endParaRPr lang="en-US" sz="1350">
              <a:solidFill>
                <a:prstClr val="black"/>
              </a:solidFill>
              <a:latin typeface="Calibri" panose="020F0502020204030204"/>
            </a:endParaRPr>
          </a:p>
        </p:txBody>
      </p:sp>
      <p:sp>
        <p:nvSpPr>
          <p:cNvPr id="8" name="Text 6"/>
          <p:cNvSpPr/>
          <p:nvPr/>
        </p:nvSpPr>
        <p:spPr>
          <a:xfrm>
            <a:off x="925830" y="2640330"/>
            <a:ext cx="3154680" cy="514350"/>
          </a:xfrm>
          <a:prstGeom prst="rect">
            <a:avLst/>
          </a:prstGeom>
          <a:noFill/>
          <a:ln/>
        </p:spPr>
        <p:txBody>
          <a:bodyPr wrap="square" rtlCol="0" anchor="ctr"/>
          <a:lstStyle/>
          <a:p>
            <a:pPr defTabSz="685800"/>
            <a:r>
              <a:rPr lang="en-US" sz="1275" b="1" dirty="0">
                <a:solidFill>
                  <a:srgbClr val="FFD915"/>
                </a:solidFill>
                <a:latin typeface="Calibri" pitchFamily="34" charset="0"/>
                <a:ea typeface="Calibri" pitchFamily="34" charset="-122"/>
                <a:cs typeface="Calibri" pitchFamily="34" charset="-120"/>
              </a:rPr>
              <a:t>It communicates complexity</a:t>
            </a:r>
            <a:endParaRPr lang="en-US" sz="1275" dirty="0">
              <a:solidFill>
                <a:prstClr val="black"/>
              </a:solidFill>
              <a:latin typeface="Calibri" panose="020F0502020204030204"/>
            </a:endParaRPr>
          </a:p>
        </p:txBody>
      </p:sp>
      <p:sp>
        <p:nvSpPr>
          <p:cNvPr id="9" name="Text 7"/>
          <p:cNvSpPr/>
          <p:nvPr/>
        </p:nvSpPr>
        <p:spPr>
          <a:xfrm>
            <a:off x="4183380" y="2640330"/>
            <a:ext cx="4046220" cy="514350"/>
          </a:xfrm>
          <a:prstGeom prst="rect">
            <a:avLst/>
          </a:prstGeom>
          <a:noFill/>
          <a:ln/>
        </p:spPr>
        <p:txBody>
          <a:bodyPr wrap="square" rtlCol="0" anchor="ctr"/>
          <a:lstStyle/>
          <a:p>
            <a:pPr defTabSz="685800"/>
            <a:r>
              <a:rPr lang="en-US" sz="1125" dirty="0">
                <a:solidFill>
                  <a:srgbClr val="E4ECF4"/>
                </a:solidFill>
                <a:latin typeface="Calibri" pitchFamily="34" charset="0"/>
                <a:ea typeface="Calibri" pitchFamily="34" charset="-122"/>
                <a:cs typeface="Calibri" pitchFamily="34" charset="-120"/>
              </a:rPr>
              <a:t>There's an ego layer. Level 3 shows how hard the problem was.</a:t>
            </a:r>
            <a:endParaRPr lang="en-US" sz="1125" dirty="0">
              <a:solidFill>
                <a:prstClr val="black"/>
              </a:solidFill>
              <a:latin typeface="Calibri" panose="020F0502020204030204"/>
            </a:endParaRPr>
          </a:p>
        </p:txBody>
      </p:sp>
      <p:sp>
        <p:nvSpPr>
          <p:cNvPr id="10" name="Shape 8"/>
          <p:cNvSpPr/>
          <p:nvPr/>
        </p:nvSpPr>
        <p:spPr>
          <a:xfrm>
            <a:off x="651510" y="3394710"/>
            <a:ext cx="7818120" cy="788670"/>
          </a:xfrm>
          <a:prstGeom prst="roundRect">
            <a:avLst>
              <a:gd name="adj" fmla="val 7826"/>
            </a:avLst>
          </a:prstGeom>
          <a:solidFill>
            <a:srgbClr val="1E4160"/>
          </a:solidFill>
          <a:ln/>
        </p:spPr>
        <p:txBody>
          <a:bodyPr/>
          <a:lstStyle/>
          <a:p>
            <a:pPr defTabSz="685800"/>
            <a:endParaRPr lang="en-US" sz="1350">
              <a:solidFill>
                <a:prstClr val="black"/>
              </a:solidFill>
              <a:latin typeface="Calibri" panose="020F0502020204030204"/>
            </a:endParaRPr>
          </a:p>
        </p:txBody>
      </p:sp>
      <p:sp>
        <p:nvSpPr>
          <p:cNvPr id="11" name="Text 9"/>
          <p:cNvSpPr/>
          <p:nvPr/>
        </p:nvSpPr>
        <p:spPr>
          <a:xfrm>
            <a:off x="925830" y="3531870"/>
            <a:ext cx="3154680" cy="514350"/>
          </a:xfrm>
          <a:prstGeom prst="rect">
            <a:avLst/>
          </a:prstGeom>
          <a:noFill/>
          <a:ln/>
        </p:spPr>
        <p:txBody>
          <a:bodyPr wrap="square" rtlCol="0" anchor="ctr"/>
          <a:lstStyle/>
          <a:p>
            <a:pPr defTabSz="685800"/>
            <a:r>
              <a:rPr lang="en-US" sz="1275" b="1" dirty="0">
                <a:solidFill>
                  <a:srgbClr val="FFD915"/>
                </a:solidFill>
                <a:latin typeface="Calibri" pitchFamily="34" charset="0"/>
                <a:ea typeface="Calibri" pitchFamily="34" charset="-122"/>
                <a:cs typeface="Calibri" pitchFamily="34" charset="-120"/>
              </a:rPr>
              <a:t>It assumes shared context</a:t>
            </a:r>
            <a:endParaRPr lang="en-US" sz="1275" dirty="0">
              <a:solidFill>
                <a:prstClr val="black"/>
              </a:solidFill>
              <a:latin typeface="Calibri" panose="020F0502020204030204"/>
            </a:endParaRPr>
          </a:p>
        </p:txBody>
      </p:sp>
      <p:sp>
        <p:nvSpPr>
          <p:cNvPr id="12" name="Text 10"/>
          <p:cNvSpPr/>
          <p:nvPr/>
        </p:nvSpPr>
        <p:spPr>
          <a:xfrm>
            <a:off x="4183380" y="3531870"/>
            <a:ext cx="4046220" cy="514350"/>
          </a:xfrm>
          <a:prstGeom prst="rect">
            <a:avLst/>
          </a:prstGeom>
          <a:noFill/>
          <a:ln/>
        </p:spPr>
        <p:txBody>
          <a:bodyPr wrap="square" rtlCol="0" anchor="ctr"/>
          <a:lstStyle/>
          <a:p>
            <a:pPr defTabSz="685800"/>
            <a:r>
              <a:rPr lang="en-US" sz="1125" dirty="0">
                <a:solidFill>
                  <a:srgbClr val="E4ECF4"/>
                </a:solidFill>
                <a:latin typeface="Calibri" pitchFamily="34" charset="0"/>
                <a:ea typeface="Calibri" pitchFamily="34" charset="-122"/>
                <a:cs typeface="Calibri" pitchFamily="34" charset="-120"/>
              </a:rPr>
              <a:t>Context your audience doesn't have — and won't admit to missing.</a:t>
            </a:r>
            <a:endParaRPr lang="en-US" sz="1125" dirty="0">
              <a:solidFill>
                <a:prstClr val="black"/>
              </a:solidFill>
              <a:latin typeface="Calibri" panose="020F0502020204030204"/>
            </a:endParaRPr>
          </a:p>
        </p:txBody>
      </p:sp>
      <p:sp>
        <p:nvSpPr>
          <p:cNvPr id="13" name="Text 11"/>
          <p:cNvSpPr/>
          <p:nvPr/>
        </p:nvSpPr>
        <p:spPr>
          <a:xfrm>
            <a:off x="617220" y="4217670"/>
            <a:ext cx="7818120" cy="480060"/>
          </a:xfrm>
          <a:prstGeom prst="rect">
            <a:avLst/>
          </a:prstGeom>
          <a:noFill/>
          <a:ln/>
        </p:spPr>
        <p:txBody>
          <a:bodyPr wrap="square" rtlCol="0" anchor="ctr"/>
          <a:lstStyle/>
          <a:p>
            <a:pPr algn="ctr" defTabSz="685800"/>
            <a:r>
              <a:rPr lang="en-US" sz="1575" b="1" i="1" dirty="0">
                <a:solidFill>
                  <a:srgbClr val="FFD915"/>
                </a:solidFill>
                <a:latin typeface="Cambria" pitchFamily="34" charset="0"/>
                <a:ea typeface="Cambria" pitchFamily="34" charset="-122"/>
                <a:cs typeface="Cambria" pitchFamily="34" charset="-120"/>
              </a:rPr>
              <a:t>They're not nodding because they understand. They're nodding to make the discomfort stop.</a:t>
            </a:r>
            <a:endParaRPr lang="en-US" sz="1575" dirty="0">
              <a:solidFill>
                <a:prstClr val="black"/>
              </a:solidFill>
              <a:latin typeface="Calibri" panose="020F0502020204030204"/>
            </a:endParaRPr>
          </a:p>
        </p:txBody>
      </p:sp>
      <p:sp>
        <p:nvSpPr>
          <p:cNvPr id="14" name="Shape 12"/>
          <p:cNvSpPr/>
          <p:nvPr/>
        </p:nvSpPr>
        <p:spPr>
          <a:xfrm>
            <a:off x="8161020"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5" name="Shape 13"/>
          <p:cNvSpPr/>
          <p:nvPr/>
        </p:nvSpPr>
        <p:spPr>
          <a:xfrm>
            <a:off x="8380476"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6" name="Shape 14"/>
          <p:cNvSpPr/>
          <p:nvPr/>
        </p:nvSpPr>
        <p:spPr>
          <a:xfrm>
            <a:off x="8599932"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7" name="Shape 15"/>
          <p:cNvSpPr/>
          <p:nvPr/>
        </p:nvSpPr>
        <p:spPr>
          <a:xfrm>
            <a:off x="8161020"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8" name="Shape 16"/>
          <p:cNvSpPr/>
          <p:nvPr/>
        </p:nvSpPr>
        <p:spPr>
          <a:xfrm>
            <a:off x="8380476"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9" name="Shape 17"/>
          <p:cNvSpPr/>
          <p:nvPr/>
        </p:nvSpPr>
        <p:spPr>
          <a:xfrm>
            <a:off x="8599932"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TRANSLATION</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Same work, walked down the levels</a:t>
            </a:r>
            <a:endParaRPr lang="en-US" sz="2475" dirty="0">
              <a:solidFill>
                <a:prstClr val="black"/>
              </a:solidFill>
              <a:latin typeface="Calibri" panose="020F0502020204030204"/>
            </a:endParaRPr>
          </a:p>
        </p:txBody>
      </p:sp>
      <p:sp>
        <p:nvSpPr>
          <p:cNvPr id="4" name="Text 2"/>
          <p:cNvSpPr/>
          <p:nvPr/>
        </p:nvSpPr>
        <p:spPr>
          <a:xfrm>
            <a:off x="617220" y="1179576"/>
            <a:ext cx="7886700" cy="37719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Start at 3 — that's the easy one, you already know it. Then translate down.</a:t>
            </a:r>
            <a:endParaRPr lang="en-US" sz="1275" dirty="0">
              <a:solidFill>
                <a:prstClr val="black"/>
              </a:solidFill>
              <a:latin typeface="Calibri" panose="020F0502020204030204"/>
            </a:endParaRPr>
          </a:p>
        </p:txBody>
      </p:sp>
      <p:sp>
        <p:nvSpPr>
          <p:cNvPr id="5" name="Shape 3"/>
          <p:cNvSpPr/>
          <p:nvPr/>
        </p:nvSpPr>
        <p:spPr>
          <a:xfrm>
            <a:off x="651510" y="1645920"/>
            <a:ext cx="7818120" cy="891540"/>
          </a:xfrm>
          <a:prstGeom prst="roundRect">
            <a:avLst>
              <a:gd name="adj" fmla="val 7692"/>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Shape 4"/>
          <p:cNvSpPr/>
          <p:nvPr/>
        </p:nvSpPr>
        <p:spPr>
          <a:xfrm>
            <a:off x="891540" y="1885950"/>
            <a:ext cx="411480" cy="41148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891540" y="1885950"/>
            <a:ext cx="411480" cy="411480"/>
          </a:xfrm>
          <a:prstGeom prst="rect">
            <a:avLst/>
          </a:prstGeom>
          <a:noFill/>
          <a:ln/>
        </p:spPr>
        <p:txBody>
          <a:bodyPr wrap="square" rtlCol="0" anchor="ctr"/>
          <a:lstStyle/>
          <a:p>
            <a:pPr algn="ctr" defTabSz="685800"/>
            <a:r>
              <a:rPr lang="en-US" sz="1650" b="1" dirty="0">
                <a:solidFill>
                  <a:srgbClr val="FFD915"/>
                </a:solidFill>
                <a:latin typeface="Cambria" pitchFamily="34" charset="0"/>
                <a:ea typeface="Cambria" pitchFamily="34" charset="-122"/>
                <a:cs typeface="Cambria" pitchFamily="34" charset="-120"/>
              </a:rPr>
              <a:t>3</a:t>
            </a:r>
            <a:endParaRPr lang="en-US" sz="1650" dirty="0">
              <a:solidFill>
                <a:prstClr val="black"/>
              </a:solidFill>
              <a:latin typeface="Calibri" panose="020F0502020204030204"/>
            </a:endParaRPr>
          </a:p>
        </p:txBody>
      </p:sp>
      <p:sp>
        <p:nvSpPr>
          <p:cNvPr id="8" name="Text 6"/>
          <p:cNvSpPr/>
          <p:nvPr/>
        </p:nvSpPr>
        <p:spPr>
          <a:xfrm>
            <a:off x="1508760" y="1783080"/>
            <a:ext cx="5006340" cy="617220"/>
          </a:xfrm>
          <a:prstGeom prst="rect">
            <a:avLst/>
          </a:prstGeom>
          <a:noFill/>
          <a:ln/>
        </p:spPr>
        <p:txBody>
          <a:bodyPr wrap="square" rtlCol="0" anchor="ctr"/>
          <a:lstStyle/>
          <a:p>
            <a:pPr defTabSz="685800"/>
            <a:r>
              <a:rPr lang="en-US" sz="1200" i="1" dirty="0">
                <a:solidFill>
                  <a:srgbClr val="1B2733"/>
                </a:solidFill>
                <a:latin typeface="Calibri" pitchFamily="34" charset="0"/>
                <a:ea typeface="Calibri" pitchFamily="34" charset="-122"/>
                <a:cs typeface="Calibri" pitchFamily="34" charset="-120"/>
              </a:rPr>
              <a:t>“Fixed a race condition in the token-refresh logic.”</a:t>
            </a:r>
            <a:endParaRPr lang="en-US" sz="1200" dirty="0">
              <a:solidFill>
                <a:prstClr val="black"/>
              </a:solidFill>
              <a:latin typeface="Calibri" panose="020F0502020204030204"/>
            </a:endParaRPr>
          </a:p>
        </p:txBody>
      </p:sp>
      <p:sp>
        <p:nvSpPr>
          <p:cNvPr id="9" name="Text 7"/>
          <p:cNvSpPr/>
          <p:nvPr/>
        </p:nvSpPr>
        <p:spPr>
          <a:xfrm>
            <a:off x="6652260" y="1789938"/>
            <a:ext cx="1714500" cy="617220"/>
          </a:xfrm>
          <a:prstGeom prst="rect">
            <a:avLst/>
          </a:prstGeom>
          <a:noFill/>
          <a:ln/>
        </p:spPr>
        <p:txBody>
          <a:bodyPr wrap="square" rtlCol="0" anchor="ctr"/>
          <a:lstStyle/>
          <a:p>
            <a:pPr defTabSz="685800"/>
            <a:r>
              <a:rPr lang="en-US" sz="975" dirty="0">
                <a:solidFill>
                  <a:srgbClr val="5C6B7A"/>
                </a:solidFill>
                <a:latin typeface="Calibri" pitchFamily="34" charset="0"/>
                <a:ea typeface="Calibri" pitchFamily="34" charset="-122"/>
                <a:cs typeface="Calibri" pitchFamily="34" charset="-120"/>
              </a:rPr>
              <a:t>What you did.</a:t>
            </a:r>
            <a:endParaRPr lang="en-US" sz="975" dirty="0">
              <a:solidFill>
                <a:prstClr val="black"/>
              </a:solidFill>
              <a:latin typeface="Calibri" panose="020F0502020204030204"/>
            </a:endParaRPr>
          </a:p>
        </p:txBody>
      </p:sp>
      <p:sp>
        <p:nvSpPr>
          <p:cNvPr id="10" name="Shape 8"/>
          <p:cNvSpPr/>
          <p:nvPr/>
        </p:nvSpPr>
        <p:spPr>
          <a:xfrm>
            <a:off x="651510" y="2640330"/>
            <a:ext cx="7818120" cy="891540"/>
          </a:xfrm>
          <a:prstGeom prst="roundRect">
            <a:avLst>
              <a:gd name="adj" fmla="val 7692"/>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1" name="Shape 9"/>
          <p:cNvSpPr/>
          <p:nvPr/>
        </p:nvSpPr>
        <p:spPr>
          <a:xfrm>
            <a:off x="891540" y="2880360"/>
            <a:ext cx="411480" cy="411480"/>
          </a:xfrm>
          <a:prstGeom prst="ellipse">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p:nvPr/>
        </p:nvSpPr>
        <p:spPr>
          <a:xfrm>
            <a:off x="891540" y="2880360"/>
            <a:ext cx="411480" cy="411480"/>
          </a:xfrm>
          <a:prstGeom prst="rect">
            <a:avLst/>
          </a:prstGeom>
          <a:noFill/>
          <a:ln/>
        </p:spPr>
        <p:txBody>
          <a:bodyPr wrap="square" rtlCol="0" anchor="ctr"/>
          <a:lstStyle/>
          <a:p>
            <a:pPr algn="ctr" defTabSz="685800"/>
            <a:r>
              <a:rPr lang="en-US" sz="1650" b="1" dirty="0">
                <a:solidFill>
                  <a:srgbClr val="FFD915"/>
                </a:solidFill>
                <a:latin typeface="Cambria" pitchFamily="34" charset="0"/>
                <a:ea typeface="Cambria" pitchFamily="34" charset="-122"/>
                <a:cs typeface="Cambria" pitchFamily="34" charset="-120"/>
              </a:rPr>
              <a:t>2</a:t>
            </a:r>
            <a:endParaRPr lang="en-US" sz="1650" dirty="0">
              <a:solidFill>
                <a:prstClr val="black"/>
              </a:solidFill>
              <a:latin typeface="Calibri" panose="020F0502020204030204"/>
            </a:endParaRPr>
          </a:p>
        </p:txBody>
      </p:sp>
      <p:sp>
        <p:nvSpPr>
          <p:cNvPr id="13" name="Text 11"/>
          <p:cNvSpPr/>
          <p:nvPr/>
        </p:nvSpPr>
        <p:spPr>
          <a:xfrm>
            <a:off x="1508760" y="2777490"/>
            <a:ext cx="5006340" cy="617220"/>
          </a:xfrm>
          <a:prstGeom prst="rect">
            <a:avLst/>
          </a:prstGeom>
          <a:noFill/>
          <a:ln/>
        </p:spPr>
        <p:txBody>
          <a:bodyPr wrap="square" rtlCol="0" anchor="ctr"/>
          <a:lstStyle/>
          <a:p>
            <a:pPr defTabSz="685800"/>
            <a:r>
              <a:rPr lang="en-US" sz="1200" i="1" dirty="0">
                <a:solidFill>
                  <a:srgbClr val="1B2733"/>
                </a:solidFill>
                <a:latin typeface="Calibri" pitchFamily="34" charset="0"/>
                <a:ea typeface="Calibri" pitchFamily="34" charset="-122"/>
                <a:cs typeface="Calibri" pitchFamily="34" charset="-120"/>
              </a:rPr>
              <a:t>“Closed the login failures causing support tickets and churn.”</a:t>
            </a:r>
            <a:endParaRPr lang="en-US" sz="1200" dirty="0">
              <a:solidFill>
                <a:prstClr val="black"/>
              </a:solidFill>
              <a:latin typeface="Calibri" panose="020F0502020204030204"/>
            </a:endParaRPr>
          </a:p>
        </p:txBody>
      </p:sp>
      <p:sp>
        <p:nvSpPr>
          <p:cNvPr id="14" name="Text 12"/>
          <p:cNvSpPr/>
          <p:nvPr/>
        </p:nvSpPr>
        <p:spPr>
          <a:xfrm>
            <a:off x="6652260" y="2777490"/>
            <a:ext cx="1714500" cy="617220"/>
          </a:xfrm>
          <a:prstGeom prst="rect">
            <a:avLst/>
          </a:prstGeom>
          <a:noFill/>
          <a:ln/>
        </p:spPr>
        <p:txBody>
          <a:bodyPr wrap="square" rtlCol="0" anchor="ctr"/>
          <a:lstStyle/>
          <a:p>
            <a:pPr defTabSz="685800"/>
            <a:r>
              <a:rPr lang="en-US" sz="975" dirty="0">
                <a:solidFill>
                  <a:srgbClr val="5C6B7A"/>
                </a:solidFill>
                <a:latin typeface="Calibri" pitchFamily="34" charset="0"/>
                <a:ea typeface="Calibri" pitchFamily="34" charset="-122"/>
                <a:cs typeface="Calibri" pitchFamily="34" charset="-120"/>
              </a:rPr>
              <a:t>What changed because of it.</a:t>
            </a:r>
            <a:endParaRPr lang="en-US" sz="975" dirty="0">
              <a:solidFill>
                <a:prstClr val="black"/>
              </a:solidFill>
              <a:latin typeface="Calibri" panose="020F0502020204030204"/>
            </a:endParaRPr>
          </a:p>
        </p:txBody>
      </p:sp>
      <p:sp>
        <p:nvSpPr>
          <p:cNvPr id="15" name="Shape 13"/>
          <p:cNvSpPr/>
          <p:nvPr/>
        </p:nvSpPr>
        <p:spPr>
          <a:xfrm>
            <a:off x="651510" y="3634740"/>
            <a:ext cx="7818120" cy="891540"/>
          </a:xfrm>
          <a:prstGeom prst="roundRect">
            <a:avLst>
              <a:gd name="adj" fmla="val 7692"/>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16" name="Shape 14"/>
          <p:cNvSpPr/>
          <p:nvPr/>
        </p:nvSpPr>
        <p:spPr>
          <a:xfrm>
            <a:off x="891540" y="3874770"/>
            <a:ext cx="411480" cy="411480"/>
          </a:xfrm>
          <a:prstGeom prst="ellipse">
            <a:avLst/>
          </a:prstGeom>
          <a:solidFill>
            <a:srgbClr val="C9A800"/>
          </a:solidFill>
          <a:ln/>
        </p:spPr>
        <p:txBody>
          <a:bodyPr/>
          <a:lstStyle/>
          <a:p>
            <a:pPr defTabSz="685800"/>
            <a:endParaRPr lang="en-US" sz="1350">
              <a:solidFill>
                <a:prstClr val="black"/>
              </a:solidFill>
              <a:latin typeface="Calibri" panose="020F0502020204030204"/>
            </a:endParaRPr>
          </a:p>
        </p:txBody>
      </p:sp>
      <p:sp>
        <p:nvSpPr>
          <p:cNvPr id="17" name="Text 15"/>
          <p:cNvSpPr/>
          <p:nvPr/>
        </p:nvSpPr>
        <p:spPr>
          <a:xfrm>
            <a:off x="891540" y="3874770"/>
            <a:ext cx="411480" cy="411480"/>
          </a:xfrm>
          <a:prstGeom prst="rect">
            <a:avLst/>
          </a:prstGeom>
          <a:noFill/>
          <a:ln/>
        </p:spPr>
        <p:txBody>
          <a:bodyPr wrap="square" rtlCol="0" anchor="ctr"/>
          <a:lstStyle/>
          <a:p>
            <a:pPr algn="ctr" defTabSz="685800"/>
            <a:r>
              <a:rPr lang="en-US" sz="1650" b="1" dirty="0">
                <a:solidFill>
                  <a:srgbClr val="FFFFFF"/>
                </a:solidFill>
                <a:latin typeface="Cambria" pitchFamily="34" charset="0"/>
                <a:ea typeface="Cambria" pitchFamily="34" charset="-122"/>
                <a:cs typeface="Cambria" pitchFamily="34" charset="-120"/>
              </a:rPr>
              <a:t>1</a:t>
            </a:r>
            <a:endParaRPr lang="en-US" sz="1650" dirty="0">
              <a:solidFill>
                <a:prstClr val="black"/>
              </a:solidFill>
              <a:latin typeface="Calibri" panose="020F0502020204030204"/>
            </a:endParaRPr>
          </a:p>
        </p:txBody>
      </p:sp>
      <p:sp>
        <p:nvSpPr>
          <p:cNvPr id="18" name="Text 16"/>
          <p:cNvSpPr/>
          <p:nvPr/>
        </p:nvSpPr>
        <p:spPr>
          <a:xfrm>
            <a:off x="1508760" y="3771900"/>
            <a:ext cx="5006340" cy="617220"/>
          </a:xfrm>
          <a:prstGeom prst="rect">
            <a:avLst/>
          </a:prstGeom>
          <a:noFill/>
          <a:ln/>
        </p:spPr>
        <p:txBody>
          <a:bodyPr wrap="square" rtlCol="0" anchor="ctr"/>
          <a:lstStyle/>
          <a:p>
            <a:pPr defTabSz="685800"/>
            <a:r>
              <a:rPr lang="en-US" sz="1200" i="1" dirty="0">
                <a:solidFill>
                  <a:srgbClr val="1B2733"/>
                </a:solidFill>
                <a:latin typeface="Calibri" pitchFamily="34" charset="0"/>
                <a:ea typeface="Calibri" pitchFamily="34" charset="-122"/>
                <a:cs typeface="Calibri" pitchFamily="34" charset="-120"/>
              </a:rPr>
              <a:t>“Removed a risk that was threatening the enterprise renewal.”</a:t>
            </a:r>
            <a:endParaRPr lang="en-US" sz="1200" dirty="0">
              <a:solidFill>
                <a:prstClr val="black"/>
              </a:solidFill>
              <a:latin typeface="Calibri" panose="020F0502020204030204"/>
            </a:endParaRPr>
          </a:p>
        </p:txBody>
      </p:sp>
      <p:sp>
        <p:nvSpPr>
          <p:cNvPr id="19" name="Text 17"/>
          <p:cNvSpPr/>
          <p:nvPr/>
        </p:nvSpPr>
        <p:spPr>
          <a:xfrm>
            <a:off x="6652260" y="3771900"/>
            <a:ext cx="1714500" cy="617220"/>
          </a:xfrm>
          <a:prstGeom prst="rect">
            <a:avLst/>
          </a:prstGeom>
          <a:noFill/>
          <a:ln/>
        </p:spPr>
        <p:txBody>
          <a:bodyPr wrap="square" rtlCol="0" anchor="ctr"/>
          <a:lstStyle/>
          <a:p>
            <a:pPr defTabSz="685800"/>
            <a:r>
              <a:rPr lang="en-US" sz="975" dirty="0">
                <a:solidFill>
                  <a:srgbClr val="5C6B7A"/>
                </a:solidFill>
                <a:latin typeface="Calibri" pitchFamily="34" charset="0"/>
                <a:ea typeface="Calibri" pitchFamily="34" charset="-122"/>
                <a:cs typeface="Calibri" pitchFamily="34" charset="-120"/>
              </a:rPr>
              <a:t>What it means to the business.</a:t>
            </a:r>
            <a:endParaRPr lang="en-US" sz="975" dirty="0">
              <a:solidFill>
                <a:prstClr val="black"/>
              </a:solidFill>
              <a:latin typeface="Calibri" panose="020F0502020204030204"/>
            </a:endParaRPr>
          </a:p>
        </p:txBody>
      </p:sp>
      <p:sp>
        <p:nvSpPr>
          <p:cNvPr id="20" name="Text 18"/>
          <p:cNvSpPr/>
          <p:nvPr/>
        </p:nvSpPr>
        <p:spPr>
          <a:xfrm>
            <a:off x="651510" y="4539996"/>
            <a:ext cx="7818120" cy="274320"/>
          </a:xfrm>
          <a:prstGeom prst="rect">
            <a:avLst/>
          </a:prstGeom>
          <a:noFill/>
          <a:ln/>
        </p:spPr>
        <p:txBody>
          <a:bodyPr wrap="square" rtlCol="0" anchor="ctr"/>
          <a:lstStyle/>
          <a:p>
            <a:pPr algn="ctr" defTabSz="685800"/>
            <a:r>
              <a:rPr lang="en-US" sz="1163" b="1" i="1" dirty="0">
                <a:solidFill>
                  <a:srgbClr val="173451"/>
                </a:solidFill>
                <a:latin typeface="Calibri" pitchFamily="34" charset="0"/>
                <a:ea typeface="Calibri" pitchFamily="34" charset="-122"/>
                <a:cs typeface="Calibri" pitchFamily="34" charset="-120"/>
              </a:rPr>
              <a:t>3 → 2 is the hard one. If it names a technology, you abbreviated instead of translating.</a:t>
            </a:r>
            <a:endParaRPr lang="en-US" sz="1163" dirty="0">
              <a:solidFill>
                <a:prstClr val="black"/>
              </a:solidFill>
              <a:latin typeface="Calibri" panose="020F0502020204030204"/>
            </a:endParaRPr>
          </a:p>
        </p:txBody>
      </p:sp>
      <p:sp>
        <p:nvSpPr>
          <p:cNvPr id="21" name="Text 19"/>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2" name="Text 20"/>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41</a:t>
            </a:r>
            <a:endParaRPr lang="en-US" sz="750" dirty="0">
              <a:solidFill>
                <a:prstClr val="black"/>
              </a:solidFill>
              <a:latin typeface="Calibri" panose="020F0502020204030204"/>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FFD915"/>
                </a:solidFill>
                <a:latin typeface="Calibri" pitchFamily="34" charset="0"/>
                <a:ea typeface="Calibri" pitchFamily="34" charset="-122"/>
                <a:cs typeface="Calibri" pitchFamily="34" charset="-120"/>
              </a:rPr>
              <a:t>THE HABIT</a:t>
            </a:r>
            <a:endParaRPr lang="en-US" sz="975" dirty="0">
              <a:solidFill>
                <a:prstClr val="black"/>
              </a:solidFill>
              <a:latin typeface="Calibri" panose="020F0502020204030204"/>
            </a:endParaRPr>
          </a:p>
        </p:txBody>
      </p:sp>
      <p:sp>
        <p:nvSpPr>
          <p:cNvPr id="3" name="Text 1"/>
          <p:cNvSpPr/>
          <p:nvPr/>
        </p:nvSpPr>
        <p:spPr>
          <a:xfrm>
            <a:off x="617220" y="1028700"/>
            <a:ext cx="7886700" cy="617220"/>
          </a:xfrm>
          <a:prstGeom prst="rect">
            <a:avLst/>
          </a:prstGeom>
          <a:noFill/>
          <a:ln/>
        </p:spPr>
        <p:txBody>
          <a:bodyPr wrap="square" rtlCol="0" anchor="ctr"/>
          <a:lstStyle/>
          <a:p>
            <a:pPr defTabSz="685800"/>
            <a:r>
              <a:rPr lang="en-US" sz="2550" b="1" dirty="0">
                <a:solidFill>
                  <a:srgbClr val="FFFFFF"/>
                </a:solidFill>
                <a:latin typeface="Cambria" pitchFamily="34" charset="0"/>
                <a:ea typeface="Cambria" pitchFamily="34" charset="-122"/>
                <a:cs typeface="Cambria" pitchFamily="34" charset="-120"/>
              </a:rPr>
              <a:t>This doesn't work if you do it once</a:t>
            </a:r>
            <a:endParaRPr lang="en-US" sz="2550" dirty="0">
              <a:solidFill>
                <a:prstClr val="black"/>
              </a:solidFill>
              <a:latin typeface="Calibri" panose="020F0502020204030204"/>
            </a:endParaRPr>
          </a:p>
        </p:txBody>
      </p:sp>
      <p:sp>
        <p:nvSpPr>
          <p:cNvPr id="4" name="Shape 2"/>
          <p:cNvSpPr/>
          <p:nvPr/>
        </p:nvSpPr>
        <p:spPr>
          <a:xfrm>
            <a:off x="651510" y="1885950"/>
            <a:ext cx="7818120" cy="1097280"/>
          </a:xfrm>
          <a:prstGeom prst="roundRect">
            <a:avLst>
              <a:gd name="adj" fmla="val 6250"/>
            </a:avLst>
          </a:prstGeom>
          <a:solidFill>
            <a:srgbClr val="1E4160"/>
          </a:solidFill>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925830" y="1885950"/>
            <a:ext cx="7269480" cy="1097280"/>
          </a:xfrm>
          <a:prstGeom prst="rect">
            <a:avLst/>
          </a:prstGeom>
          <a:noFill/>
          <a:ln/>
        </p:spPr>
        <p:txBody>
          <a:bodyPr wrap="square" rtlCol="0" anchor="ctr"/>
          <a:lstStyle/>
          <a:p>
            <a:pPr defTabSz="685800"/>
            <a:r>
              <a:rPr lang="en-US" sz="1350" dirty="0">
                <a:solidFill>
                  <a:srgbClr val="E4ECF4"/>
                </a:solidFill>
                <a:latin typeface="Calibri" pitchFamily="34" charset="0"/>
                <a:ea typeface="Calibri" pitchFamily="34" charset="-122"/>
                <a:cs typeface="Calibri" pitchFamily="34" charset="-120"/>
              </a:rPr>
              <a:t>It works when it's automatic — when you finish something and the first question you ask is: how would I say this to my manager? To their manager?</a:t>
            </a:r>
            <a:endParaRPr lang="en-US" sz="1350" dirty="0">
              <a:solidFill>
                <a:prstClr val="black"/>
              </a:solidFill>
              <a:latin typeface="Calibri" panose="020F0502020204030204"/>
            </a:endParaRPr>
          </a:p>
        </p:txBody>
      </p:sp>
      <p:sp>
        <p:nvSpPr>
          <p:cNvPr id="6" name="Text 4"/>
          <p:cNvSpPr/>
          <p:nvPr/>
        </p:nvSpPr>
        <p:spPr>
          <a:xfrm>
            <a:off x="617220" y="3257550"/>
            <a:ext cx="7818120" cy="411480"/>
          </a:xfrm>
          <a:prstGeom prst="rect">
            <a:avLst/>
          </a:prstGeom>
          <a:noFill/>
          <a:ln/>
        </p:spPr>
        <p:txBody>
          <a:bodyPr wrap="square" rtlCol="0" anchor="ctr"/>
          <a:lstStyle/>
          <a:p>
            <a:pPr algn="ctr" defTabSz="685800"/>
            <a:r>
              <a:rPr lang="en-US" sz="1350" i="1" dirty="0">
                <a:solidFill>
                  <a:srgbClr val="C6D2DE"/>
                </a:solidFill>
                <a:latin typeface="Calibri" pitchFamily="34" charset="0"/>
                <a:ea typeface="Calibri" pitchFamily="34" charset="-122"/>
                <a:cs typeface="Calibri" pitchFamily="34" charset="-120"/>
              </a:rPr>
              <a:t>Four to six weeks to build. Forced at first. By week six it's just how you think.</a:t>
            </a:r>
            <a:endParaRPr lang="en-US" sz="1350" dirty="0">
              <a:solidFill>
                <a:prstClr val="black"/>
              </a:solidFill>
              <a:latin typeface="Calibri" panose="020F0502020204030204"/>
            </a:endParaRPr>
          </a:p>
        </p:txBody>
      </p:sp>
      <p:sp>
        <p:nvSpPr>
          <p:cNvPr id="7" name="Text 5"/>
          <p:cNvSpPr/>
          <p:nvPr/>
        </p:nvSpPr>
        <p:spPr>
          <a:xfrm>
            <a:off x="617220" y="3909060"/>
            <a:ext cx="7818120" cy="548640"/>
          </a:xfrm>
          <a:prstGeom prst="rect">
            <a:avLst/>
          </a:prstGeom>
          <a:noFill/>
          <a:ln/>
        </p:spPr>
        <p:txBody>
          <a:bodyPr wrap="square" rtlCol="0" anchor="ctr"/>
          <a:lstStyle/>
          <a:p>
            <a:pPr algn="ctr" defTabSz="685800"/>
            <a:r>
              <a:rPr lang="en-US" sz="1650" b="1" dirty="0">
                <a:solidFill>
                  <a:srgbClr val="FFD915"/>
                </a:solidFill>
                <a:latin typeface="Cambria" pitchFamily="34" charset="0"/>
                <a:ea typeface="Cambria" pitchFamily="34" charset="-122"/>
                <a:cs typeface="Cambria" pitchFamily="34" charset="-120"/>
              </a:rPr>
              <a:t>And every translation you write is a receipt you didn't have before.</a:t>
            </a:r>
            <a:endParaRPr lang="en-US" sz="1650" dirty="0">
              <a:solidFill>
                <a:prstClr val="black"/>
              </a:solidFill>
              <a:latin typeface="Calibri" panose="020F0502020204030204"/>
            </a:endParaRPr>
          </a:p>
        </p:txBody>
      </p:sp>
      <p:sp>
        <p:nvSpPr>
          <p:cNvPr id="8" name="Shape 6"/>
          <p:cNvSpPr/>
          <p:nvPr/>
        </p:nvSpPr>
        <p:spPr>
          <a:xfrm>
            <a:off x="8161020"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9" name="Shape 7"/>
          <p:cNvSpPr/>
          <p:nvPr/>
        </p:nvSpPr>
        <p:spPr>
          <a:xfrm>
            <a:off x="8380476"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0" name="Shape 8"/>
          <p:cNvSpPr/>
          <p:nvPr/>
        </p:nvSpPr>
        <p:spPr>
          <a:xfrm>
            <a:off x="8599932"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1" name="Shape 9"/>
          <p:cNvSpPr/>
          <p:nvPr/>
        </p:nvSpPr>
        <p:spPr>
          <a:xfrm>
            <a:off x="8161020"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2" name="Shape 10"/>
          <p:cNvSpPr/>
          <p:nvPr/>
        </p:nvSpPr>
        <p:spPr>
          <a:xfrm>
            <a:off x="8380476"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3" name="Shape 11"/>
          <p:cNvSpPr/>
          <p:nvPr/>
        </p:nvSpPr>
        <p:spPr>
          <a:xfrm>
            <a:off x="8599932"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TOOL 2 — THE CAPTURE</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You'll forget all of it. That's the problem.</a:t>
            </a:r>
            <a:endParaRPr lang="en-US" sz="2475" dirty="0">
              <a:solidFill>
                <a:prstClr val="black"/>
              </a:solidFill>
              <a:latin typeface="Calibri" panose="020F0502020204030204"/>
            </a:endParaRPr>
          </a:p>
        </p:txBody>
      </p:sp>
      <p:sp>
        <p:nvSpPr>
          <p:cNvPr id="4" name="Text 2"/>
          <p:cNvSpPr/>
          <p:nvPr/>
        </p:nvSpPr>
        <p:spPr>
          <a:xfrm>
            <a:off x="617220" y="1268730"/>
            <a:ext cx="7886700" cy="411480"/>
          </a:xfrm>
          <a:prstGeom prst="rect">
            <a:avLst/>
          </a:prstGeom>
          <a:noFill/>
          <a:ln/>
        </p:spPr>
        <p:txBody>
          <a:bodyPr wrap="square" rtlCol="0" anchor="ctr"/>
          <a:lstStyle/>
          <a:p>
            <a:pPr defTabSz="685800"/>
            <a:r>
              <a:rPr lang="en-US" sz="1350" i="1" dirty="0">
                <a:solidFill>
                  <a:srgbClr val="5C6B7A"/>
                </a:solidFill>
                <a:latin typeface="Calibri" pitchFamily="34" charset="0"/>
                <a:ea typeface="Calibri" pitchFamily="34" charset="-122"/>
                <a:cs typeface="Calibri" pitchFamily="34" charset="-120"/>
              </a:rPr>
              <a:t>Think back three months. What did you actually accomplish? What fires did you prevent?</a:t>
            </a:r>
            <a:endParaRPr lang="en-US" sz="1350" dirty="0">
              <a:solidFill>
                <a:prstClr val="black"/>
              </a:solidFill>
              <a:latin typeface="Calibri" panose="020F0502020204030204"/>
            </a:endParaRPr>
          </a:p>
        </p:txBody>
      </p:sp>
      <p:sp>
        <p:nvSpPr>
          <p:cNvPr id="5" name="Text 3"/>
          <p:cNvSpPr/>
          <p:nvPr/>
        </p:nvSpPr>
        <p:spPr>
          <a:xfrm>
            <a:off x="617220" y="1920240"/>
            <a:ext cx="7749540" cy="685800"/>
          </a:xfrm>
          <a:prstGeom prst="rect">
            <a:avLst/>
          </a:prstGeom>
          <a:noFill/>
          <a:ln/>
        </p:spPr>
        <p:txBody>
          <a:bodyPr wrap="square" rtlCol="0" anchor="ctr"/>
          <a:lstStyle/>
          <a:p>
            <a:pPr defTabSz="685800"/>
            <a:r>
              <a:rPr lang="en-US" sz="1350" dirty="0">
                <a:solidFill>
                  <a:srgbClr val="1B2733"/>
                </a:solidFill>
                <a:latin typeface="Calibri" pitchFamily="34" charset="0"/>
                <a:ea typeface="Calibri" pitchFamily="34" charset="-122"/>
                <a:cs typeface="Calibri" pitchFamily="34" charset="-120"/>
              </a:rPr>
              <a:t>Most developers go quiet. Not because they didn't do the work — because they didn't capture it. Then review time comes, and they've got nothing.</a:t>
            </a:r>
            <a:endParaRPr lang="en-US" sz="1350" dirty="0">
              <a:solidFill>
                <a:prstClr val="black"/>
              </a:solidFill>
              <a:latin typeface="Calibri" panose="020F0502020204030204"/>
            </a:endParaRPr>
          </a:p>
        </p:txBody>
      </p:sp>
      <p:sp>
        <p:nvSpPr>
          <p:cNvPr id="6" name="Shape 4"/>
          <p:cNvSpPr/>
          <p:nvPr/>
        </p:nvSpPr>
        <p:spPr>
          <a:xfrm>
            <a:off x="651510" y="2948940"/>
            <a:ext cx="7818120" cy="1028700"/>
          </a:xfrm>
          <a:prstGeom prst="roundRect">
            <a:avLst>
              <a:gd name="adj" fmla="val 6667"/>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925830" y="2948940"/>
            <a:ext cx="7269480" cy="1028700"/>
          </a:xfrm>
          <a:prstGeom prst="rect">
            <a:avLst/>
          </a:prstGeom>
          <a:noFill/>
          <a:ln/>
        </p:spPr>
        <p:txBody>
          <a:bodyPr wrap="square" rtlCol="0" anchor="ctr"/>
          <a:lstStyle/>
          <a:p>
            <a:pPr defTabSz="685800"/>
            <a:r>
              <a:rPr lang="en-US" sz="1350" b="1" dirty="0">
                <a:solidFill>
                  <a:srgbClr val="FFD915"/>
                </a:solidFill>
                <a:latin typeface="Calibri" pitchFamily="34" charset="0"/>
                <a:ea typeface="Calibri" pitchFamily="34" charset="-122"/>
                <a:cs typeface="Calibri" pitchFamily="34" charset="-120"/>
              </a:rPr>
              <a:t>The Impact Log fixes that.  </a:t>
            </a:r>
            <a:r>
              <a:rPr lang="en-US" sz="1350" dirty="0">
                <a:solidFill>
                  <a:srgbClr val="E4ECF4"/>
                </a:solidFill>
                <a:latin typeface="Calibri" pitchFamily="34" charset="0"/>
                <a:ea typeface="Calibri" pitchFamily="34" charset="-122"/>
                <a:cs typeface="Calibri" pitchFamily="34" charset="-120"/>
              </a:rPr>
              <a:t>A five-minute weekly receipt of value delivered — captured before memory degrades.</a:t>
            </a:r>
            <a:endParaRPr lang="en-US" sz="1350" dirty="0">
              <a:solidFill>
                <a:prstClr val="black"/>
              </a:solidFill>
              <a:latin typeface="Calibri" panose="020F0502020204030204"/>
            </a:endParaRPr>
          </a:p>
        </p:txBody>
      </p:sp>
      <p:sp>
        <p:nvSpPr>
          <p:cNvPr id="8" name="Text 6"/>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9" name="Text 7"/>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43</a:t>
            </a:r>
            <a:endParaRPr lang="en-US" sz="750" dirty="0">
              <a:solidFill>
                <a:prstClr val="black"/>
              </a:solidFill>
              <a:latin typeface="Calibri" panose="020F0502020204030204"/>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BELIEF SHIFT</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The Impact Log is NOT a task list</a:t>
            </a:r>
            <a:endParaRPr lang="en-US" sz="2475" dirty="0">
              <a:solidFill>
                <a:prstClr val="black"/>
              </a:solidFill>
              <a:latin typeface="Calibri" panose="020F0502020204030204"/>
            </a:endParaRPr>
          </a:p>
        </p:txBody>
      </p:sp>
      <p:sp>
        <p:nvSpPr>
          <p:cNvPr id="4" name="Shape 2"/>
          <p:cNvSpPr/>
          <p:nvPr/>
        </p:nvSpPr>
        <p:spPr>
          <a:xfrm>
            <a:off x="651510" y="1508760"/>
            <a:ext cx="3806190" cy="1714500"/>
          </a:xfrm>
          <a:prstGeom prst="roundRect">
            <a:avLst>
              <a:gd name="adj" fmla="val 4000"/>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925830" y="1680210"/>
            <a:ext cx="3291840" cy="274320"/>
          </a:xfrm>
          <a:prstGeom prst="rect">
            <a:avLst/>
          </a:prstGeom>
          <a:noFill/>
          <a:ln/>
        </p:spPr>
        <p:txBody>
          <a:bodyPr wrap="square" rtlCol="0" anchor="ctr"/>
          <a:lstStyle/>
          <a:p>
            <a:pPr defTabSz="685800"/>
            <a:r>
              <a:rPr lang="en-US" sz="1125" b="1" dirty="0">
                <a:solidFill>
                  <a:srgbClr val="5C6B7A"/>
                </a:solidFill>
                <a:latin typeface="Calibri" pitchFamily="34" charset="0"/>
                <a:ea typeface="Calibri" pitchFamily="34" charset="-122"/>
                <a:cs typeface="Calibri" pitchFamily="34" charset="-120"/>
              </a:rPr>
              <a:t>A task list says</a:t>
            </a:r>
            <a:endParaRPr lang="en-US" sz="1125" dirty="0">
              <a:solidFill>
                <a:prstClr val="black"/>
              </a:solidFill>
              <a:latin typeface="Calibri" panose="020F0502020204030204"/>
            </a:endParaRPr>
          </a:p>
        </p:txBody>
      </p:sp>
      <p:sp>
        <p:nvSpPr>
          <p:cNvPr id="6" name="Text 4"/>
          <p:cNvSpPr/>
          <p:nvPr/>
        </p:nvSpPr>
        <p:spPr>
          <a:xfrm>
            <a:off x="925830" y="2023110"/>
            <a:ext cx="3291840" cy="1097280"/>
          </a:xfrm>
          <a:prstGeom prst="rect">
            <a:avLst/>
          </a:prstGeom>
          <a:noFill/>
          <a:ln/>
        </p:spPr>
        <p:txBody>
          <a:bodyPr wrap="square" rtlCol="0" anchor="ctr"/>
          <a:lstStyle/>
          <a:p>
            <a:pPr defTabSz="685800"/>
            <a:r>
              <a:rPr lang="en-US" sz="1050" i="1" dirty="0">
                <a:solidFill>
                  <a:srgbClr val="1B2733"/>
                </a:solidFill>
                <a:latin typeface="Consolas" pitchFamily="34" charset="0"/>
                <a:ea typeface="Consolas" pitchFamily="34" charset="-122"/>
                <a:cs typeface="Consolas" pitchFamily="34" charset="-120"/>
              </a:rPr>
              <a:t>“Fixed auth bug. Deployed hotfix. Worked on migration. Code review.”</a:t>
            </a:r>
            <a:endParaRPr lang="en-US" sz="1050" dirty="0">
              <a:solidFill>
                <a:prstClr val="black"/>
              </a:solidFill>
              <a:latin typeface="Calibri" panose="020F0502020204030204"/>
            </a:endParaRPr>
          </a:p>
        </p:txBody>
      </p:sp>
      <p:sp>
        <p:nvSpPr>
          <p:cNvPr id="7" name="Shape 5"/>
          <p:cNvSpPr/>
          <p:nvPr/>
        </p:nvSpPr>
        <p:spPr>
          <a:xfrm>
            <a:off x="4663440" y="1508760"/>
            <a:ext cx="3806190" cy="1714500"/>
          </a:xfrm>
          <a:prstGeom prst="roundRect">
            <a:avLst>
              <a:gd name="adj" fmla="val 4000"/>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8" name="Text 6"/>
          <p:cNvSpPr/>
          <p:nvPr/>
        </p:nvSpPr>
        <p:spPr>
          <a:xfrm>
            <a:off x="4937760" y="1680210"/>
            <a:ext cx="3291840" cy="274320"/>
          </a:xfrm>
          <a:prstGeom prst="rect">
            <a:avLst/>
          </a:prstGeom>
          <a:noFill/>
          <a:ln/>
        </p:spPr>
        <p:txBody>
          <a:bodyPr wrap="square" rtlCol="0" anchor="ctr"/>
          <a:lstStyle/>
          <a:p>
            <a:pPr defTabSz="685800"/>
            <a:r>
              <a:rPr lang="en-US" sz="1125" b="1" dirty="0">
                <a:solidFill>
                  <a:srgbClr val="FFD915"/>
                </a:solidFill>
                <a:latin typeface="Calibri" pitchFamily="34" charset="0"/>
                <a:ea typeface="Calibri" pitchFamily="34" charset="-122"/>
                <a:cs typeface="Calibri" pitchFamily="34" charset="-120"/>
              </a:rPr>
              <a:t>A receipt says</a:t>
            </a:r>
            <a:endParaRPr lang="en-US" sz="1125" dirty="0">
              <a:solidFill>
                <a:prstClr val="black"/>
              </a:solidFill>
              <a:latin typeface="Calibri" panose="020F0502020204030204"/>
            </a:endParaRPr>
          </a:p>
        </p:txBody>
      </p:sp>
      <p:sp>
        <p:nvSpPr>
          <p:cNvPr id="9" name="Text 7"/>
          <p:cNvSpPr/>
          <p:nvPr/>
        </p:nvSpPr>
        <p:spPr>
          <a:xfrm>
            <a:off x="4937760" y="2023110"/>
            <a:ext cx="3291840" cy="1165860"/>
          </a:xfrm>
          <a:prstGeom prst="rect">
            <a:avLst/>
          </a:prstGeom>
          <a:noFill/>
          <a:ln/>
        </p:spPr>
        <p:txBody>
          <a:bodyPr wrap="square" rtlCol="0" anchor="ctr"/>
          <a:lstStyle/>
          <a:p>
            <a:pPr defTabSz="685800"/>
            <a:r>
              <a:rPr lang="en-US" sz="1050" dirty="0">
                <a:solidFill>
                  <a:srgbClr val="E4ECF4"/>
                </a:solidFill>
                <a:latin typeface="Calibri" pitchFamily="34" charset="0"/>
                <a:ea typeface="Calibri" pitchFamily="34" charset="-122"/>
                <a:cs typeface="Calibri" pitchFamily="34" charset="-120"/>
              </a:rPr>
              <a:t>“Found a race condition failing ~8% of logins silently. Fixed it — failure rate now under 0.1%. We have no auth monitoring; we need it before SSO ships.”</a:t>
            </a:r>
            <a:endParaRPr lang="en-US" sz="1050" dirty="0">
              <a:solidFill>
                <a:prstClr val="black"/>
              </a:solidFill>
              <a:latin typeface="Calibri" panose="020F0502020204030204"/>
            </a:endParaRPr>
          </a:p>
        </p:txBody>
      </p:sp>
      <p:sp>
        <p:nvSpPr>
          <p:cNvPr id="10" name="Text 8"/>
          <p:cNvSpPr/>
          <p:nvPr/>
        </p:nvSpPr>
        <p:spPr>
          <a:xfrm>
            <a:off x="651510" y="3394710"/>
            <a:ext cx="7818120" cy="342900"/>
          </a:xfrm>
          <a:prstGeom prst="rect">
            <a:avLst/>
          </a:prstGeom>
          <a:noFill/>
          <a:ln/>
        </p:spPr>
        <p:txBody>
          <a:bodyPr wrap="square" rtlCol="0" anchor="ctr"/>
          <a:lstStyle/>
          <a:p>
            <a:pPr algn="ctr" defTabSz="685800"/>
            <a:r>
              <a:rPr lang="en-US" sz="1200" b="1" i="1" dirty="0">
                <a:solidFill>
                  <a:srgbClr val="173451"/>
                </a:solidFill>
                <a:latin typeface="Calibri" pitchFamily="34" charset="0"/>
                <a:ea typeface="Calibri" pitchFamily="34" charset="-122"/>
                <a:cs typeface="Calibri" pitchFamily="34" charset="-120"/>
              </a:rPr>
              <a:t>Same week. Same developer. One is useless at review time. The other is a person who owns the system.</a:t>
            </a:r>
            <a:endParaRPr lang="en-US" sz="1200" dirty="0">
              <a:solidFill>
                <a:prstClr val="black"/>
              </a:solidFill>
              <a:latin typeface="Calibri" panose="020F0502020204030204"/>
            </a:endParaRPr>
          </a:p>
        </p:txBody>
      </p:sp>
      <p:sp>
        <p:nvSpPr>
          <p:cNvPr id="11" name="Text 9"/>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2" name="Text 10"/>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44</a:t>
            </a:r>
            <a:endParaRPr lang="en-US" sz="750" dirty="0">
              <a:solidFill>
                <a:prstClr val="black"/>
              </a:solidFill>
              <a:latin typeface="Calibri" panose="020F0502020204030204"/>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THE FORMAT</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Borrowed from medicine: SOAP</a:t>
            </a:r>
            <a:endParaRPr lang="en-US" sz="2475" dirty="0">
              <a:solidFill>
                <a:prstClr val="black"/>
              </a:solidFill>
              <a:latin typeface="Calibri" panose="020F0502020204030204"/>
            </a:endParaRPr>
          </a:p>
        </p:txBody>
      </p:sp>
      <p:sp>
        <p:nvSpPr>
          <p:cNvPr id="4" name="Text 2"/>
          <p:cNvSpPr/>
          <p:nvPr/>
        </p:nvSpPr>
        <p:spPr>
          <a:xfrm>
            <a:off x="617220" y="1200150"/>
            <a:ext cx="7886700" cy="411480"/>
          </a:xfrm>
          <a:prstGeom prst="rect">
            <a:avLst/>
          </a:prstGeom>
          <a:noFill/>
          <a:ln/>
        </p:spPr>
        <p:txBody>
          <a:bodyPr wrap="square" rtlCol="0" anchor="ctr"/>
          <a:lstStyle/>
          <a:p>
            <a:pPr defTabSz="685800"/>
            <a:r>
              <a:rPr lang="en-US" sz="1238" i="1" dirty="0">
                <a:solidFill>
                  <a:srgbClr val="5C6B7A"/>
                </a:solidFill>
                <a:latin typeface="Calibri" pitchFamily="34" charset="0"/>
                <a:ea typeface="Calibri" pitchFamily="34" charset="-122"/>
                <a:cs typeface="Calibri" pitchFamily="34" charset="-120"/>
              </a:rPr>
              <a:t>A structured entry that forces you from what happened to what it means. (My wife, a counselor, spotted the parallel.)</a:t>
            </a:r>
            <a:endParaRPr lang="en-US" sz="1238" dirty="0">
              <a:solidFill>
                <a:prstClr val="black"/>
              </a:solidFill>
              <a:latin typeface="Calibri" panose="020F0502020204030204"/>
            </a:endParaRPr>
          </a:p>
        </p:txBody>
      </p:sp>
      <p:sp>
        <p:nvSpPr>
          <p:cNvPr id="5" name="Shape 3"/>
          <p:cNvSpPr/>
          <p:nvPr/>
        </p:nvSpPr>
        <p:spPr>
          <a:xfrm>
            <a:off x="651510" y="1714500"/>
            <a:ext cx="3806190" cy="960120"/>
          </a:xfrm>
          <a:prstGeom prst="roundRect">
            <a:avLst>
              <a:gd name="adj" fmla="val 6429"/>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6" name="Shape 4"/>
          <p:cNvSpPr/>
          <p:nvPr/>
        </p:nvSpPr>
        <p:spPr>
          <a:xfrm>
            <a:off x="857250" y="1954530"/>
            <a:ext cx="480060" cy="480060"/>
          </a:xfrm>
          <a:prstGeom prst="roundRect">
            <a:avLst>
              <a:gd name="adj" fmla="val 11429"/>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7" name="Text 5"/>
          <p:cNvSpPr/>
          <p:nvPr/>
        </p:nvSpPr>
        <p:spPr>
          <a:xfrm>
            <a:off x="857250" y="1954530"/>
            <a:ext cx="480060" cy="480060"/>
          </a:xfrm>
          <a:prstGeom prst="rect">
            <a:avLst/>
          </a:prstGeom>
          <a:noFill/>
          <a:ln/>
        </p:spPr>
        <p:txBody>
          <a:bodyPr wrap="square" rtlCol="0" anchor="ctr"/>
          <a:lstStyle/>
          <a:p>
            <a:pPr algn="ctr" defTabSz="685800"/>
            <a:r>
              <a:rPr lang="en-US" b="1" dirty="0">
                <a:solidFill>
                  <a:srgbClr val="FFD915"/>
                </a:solidFill>
                <a:latin typeface="Cambria" pitchFamily="34" charset="0"/>
                <a:ea typeface="Cambria" pitchFamily="34" charset="-122"/>
                <a:cs typeface="Cambria" pitchFamily="34" charset="-120"/>
              </a:rPr>
              <a:t>S</a:t>
            </a:r>
            <a:endParaRPr lang="en-US" dirty="0">
              <a:solidFill>
                <a:prstClr val="black"/>
              </a:solidFill>
              <a:latin typeface="Calibri" panose="020F0502020204030204"/>
            </a:endParaRPr>
          </a:p>
        </p:txBody>
      </p:sp>
      <p:sp>
        <p:nvSpPr>
          <p:cNvPr id="8" name="Text 6"/>
          <p:cNvSpPr/>
          <p:nvPr/>
        </p:nvSpPr>
        <p:spPr>
          <a:xfrm>
            <a:off x="1474470" y="1865376"/>
            <a:ext cx="2846070" cy="274320"/>
          </a:xfrm>
          <a:prstGeom prst="rect">
            <a:avLst/>
          </a:prstGeom>
          <a:noFill/>
          <a:ln/>
        </p:spPr>
        <p:txBody>
          <a:bodyPr wrap="square" rtlCol="0" anchor="ctr"/>
          <a:lstStyle/>
          <a:p>
            <a:pPr defTabSz="685800"/>
            <a:r>
              <a:rPr lang="en-US" sz="1200" b="1" dirty="0">
                <a:solidFill>
                  <a:srgbClr val="173451"/>
                </a:solidFill>
                <a:latin typeface="Calibri" pitchFamily="34" charset="0"/>
                <a:ea typeface="Calibri" pitchFamily="34" charset="-122"/>
                <a:cs typeface="Calibri" pitchFamily="34" charset="-120"/>
              </a:rPr>
              <a:t>Subjective</a:t>
            </a:r>
            <a:endParaRPr lang="en-US" sz="1200" dirty="0">
              <a:solidFill>
                <a:prstClr val="black"/>
              </a:solidFill>
              <a:latin typeface="Calibri" panose="020F0502020204030204"/>
            </a:endParaRPr>
          </a:p>
        </p:txBody>
      </p:sp>
      <p:sp>
        <p:nvSpPr>
          <p:cNvPr id="9" name="Text 7"/>
          <p:cNvSpPr/>
          <p:nvPr/>
        </p:nvSpPr>
        <p:spPr>
          <a:xfrm>
            <a:off x="1474470" y="2139696"/>
            <a:ext cx="2811780" cy="514350"/>
          </a:xfrm>
          <a:prstGeom prst="rect">
            <a:avLst/>
          </a:prstGeom>
          <a:noFill/>
          <a:ln/>
        </p:spPr>
        <p:txBody>
          <a:bodyPr wrap="square" rtlCol="0" anchor="ctr"/>
          <a:lstStyle/>
          <a:p>
            <a:pPr defTabSz="685800"/>
            <a:r>
              <a:rPr lang="en-US" sz="938" dirty="0">
                <a:solidFill>
                  <a:srgbClr val="5C6B7A"/>
                </a:solidFill>
                <a:latin typeface="Calibri" pitchFamily="34" charset="0"/>
                <a:ea typeface="Calibri" pitchFamily="34" charset="-122"/>
                <a:cs typeface="Calibri" pitchFamily="34" charset="-120"/>
              </a:rPr>
              <a:t>Context &amp; experience — what you walked into, the friction, the constraint.</a:t>
            </a:r>
            <a:endParaRPr lang="en-US" sz="938" dirty="0">
              <a:solidFill>
                <a:prstClr val="black"/>
              </a:solidFill>
              <a:latin typeface="Calibri" panose="020F0502020204030204"/>
            </a:endParaRPr>
          </a:p>
        </p:txBody>
      </p:sp>
      <p:sp>
        <p:nvSpPr>
          <p:cNvPr id="10" name="Shape 8"/>
          <p:cNvSpPr/>
          <p:nvPr/>
        </p:nvSpPr>
        <p:spPr>
          <a:xfrm>
            <a:off x="4663440" y="1714500"/>
            <a:ext cx="3806190" cy="960120"/>
          </a:xfrm>
          <a:prstGeom prst="roundRect">
            <a:avLst>
              <a:gd name="adj" fmla="val 6429"/>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1" name="Shape 9"/>
          <p:cNvSpPr/>
          <p:nvPr/>
        </p:nvSpPr>
        <p:spPr>
          <a:xfrm>
            <a:off x="4869180" y="1954530"/>
            <a:ext cx="480060" cy="480060"/>
          </a:xfrm>
          <a:prstGeom prst="roundRect">
            <a:avLst>
              <a:gd name="adj" fmla="val 11429"/>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2" name="Text 10"/>
          <p:cNvSpPr/>
          <p:nvPr/>
        </p:nvSpPr>
        <p:spPr>
          <a:xfrm>
            <a:off x="4869180" y="1954530"/>
            <a:ext cx="480060" cy="480060"/>
          </a:xfrm>
          <a:prstGeom prst="rect">
            <a:avLst/>
          </a:prstGeom>
          <a:noFill/>
          <a:ln/>
        </p:spPr>
        <p:txBody>
          <a:bodyPr wrap="square" rtlCol="0" anchor="ctr"/>
          <a:lstStyle/>
          <a:p>
            <a:pPr algn="ctr" defTabSz="685800"/>
            <a:r>
              <a:rPr lang="en-US" b="1" dirty="0">
                <a:solidFill>
                  <a:srgbClr val="FFD915"/>
                </a:solidFill>
                <a:latin typeface="Cambria" pitchFamily="34" charset="0"/>
                <a:ea typeface="Cambria" pitchFamily="34" charset="-122"/>
                <a:cs typeface="Cambria" pitchFamily="34" charset="-120"/>
              </a:rPr>
              <a:t>O</a:t>
            </a:r>
            <a:endParaRPr lang="en-US" dirty="0">
              <a:solidFill>
                <a:prstClr val="black"/>
              </a:solidFill>
              <a:latin typeface="Calibri" panose="020F0502020204030204"/>
            </a:endParaRPr>
          </a:p>
        </p:txBody>
      </p:sp>
      <p:sp>
        <p:nvSpPr>
          <p:cNvPr id="13" name="Text 11"/>
          <p:cNvSpPr/>
          <p:nvPr/>
        </p:nvSpPr>
        <p:spPr>
          <a:xfrm>
            <a:off x="5486400" y="1865376"/>
            <a:ext cx="2846070" cy="274320"/>
          </a:xfrm>
          <a:prstGeom prst="rect">
            <a:avLst/>
          </a:prstGeom>
          <a:noFill/>
          <a:ln/>
        </p:spPr>
        <p:txBody>
          <a:bodyPr wrap="square" rtlCol="0" anchor="ctr"/>
          <a:lstStyle/>
          <a:p>
            <a:pPr defTabSz="685800"/>
            <a:r>
              <a:rPr lang="en-US" sz="1200" b="1" dirty="0">
                <a:solidFill>
                  <a:srgbClr val="173451"/>
                </a:solidFill>
                <a:latin typeface="Calibri" pitchFamily="34" charset="0"/>
                <a:ea typeface="Calibri" pitchFamily="34" charset="-122"/>
                <a:cs typeface="Calibri" pitchFamily="34" charset="-120"/>
              </a:rPr>
              <a:t>Objective</a:t>
            </a:r>
            <a:endParaRPr lang="en-US" sz="1200" dirty="0">
              <a:solidFill>
                <a:prstClr val="black"/>
              </a:solidFill>
              <a:latin typeface="Calibri" panose="020F0502020204030204"/>
            </a:endParaRPr>
          </a:p>
        </p:txBody>
      </p:sp>
      <p:sp>
        <p:nvSpPr>
          <p:cNvPr id="14" name="Text 12"/>
          <p:cNvSpPr/>
          <p:nvPr/>
        </p:nvSpPr>
        <p:spPr>
          <a:xfrm>
            <a:off x="5486400" y="2139696"/>
            <a:ext cx="2811780" cy="514350"/>
          </a:xfrm>
          <a:prstGeom prst="rect">
            <a:avLst/>
          </a:prstGeom>
          <a:noFill/>
          <a:ln/>
        </p:spPr>
        <p:txBody>
          <a:bodyPr wrap="square" rtlCol="0" anchor="ctr"/>
          <a:lstStyle/>
          <a:p>
            <a:pPr defTabSz="685800"/>
            <a:r>
              <a:rPr lang="en-US" sz="938" dirty="0">
                <a:solidFill>
                  <a:srgbClr val="5C6B7A"/>
                </a:solidFill>
                <a:latin typeface="Calibri" pitchFamily="34" charset="0"/>
                <a:ea typeface="Calibri" pitchFamily="34" charset="-122"/>
                <a:cs typeface="Calibri" pitchFamily="34" charset="-120"/>
              </a:rPr>
              <a:t>Needle movers — what measurably changed. Written in business language, not implementation.</a:t>
            </a:r>
            <a:endParaRPr lang="en-US" sz="938" dirty="0">
              <a:solidFill>
                <a:prstClr val="black"/>
              </a:solidFill>
              <a:latin typeface="Calibri" panose="020F0502020204030204"/>
            </a:endParaRPr>
          </a:p>
        </p:txBody>
      </p:sp>
      <p:sp>
        <p:nvSpPr>
          <p:cNvPr id="15" name="Shape 13"/>
          <p:cNvSpPr/>
          <p:nvPr/>
        </p:nvSpPr>
        <p:spPr>
          <a:xfrm>
            <a:off x="651510" y="2777490"/>
            <a:ext cx="3806190" cy="960120"/>
          </a:xfrm>
          <a:prstGeom prst="roundRect">
            <a:avLst>
              <a:gd name="adj" fmla="val 6429"/>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16" name="Shape 14"/>
          <p:cNvSpPr/>
          <p:nvPr/>
        </p:nvSpPr>
        <p:spPr>
          <a:xfrm>
            <a:off x="857250" y="3017520"/>
            <a:ext cx="480060" cy="480060"/>
          </a:xfrm>
          <a:prstGeom prst="roundRect">
            <a:avLst>
              <a:gd name="adj" fmla="val 11429"/>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17" name="Text 15"/>
          <p:cNvSpPr/>
          <p:nvPr/>
        </p:nvSpPr>
        <p:spPr>
          <a:xfrm>
            <a:off x="857250" y="3017520"/>
            <a:ext cx="480060" cy="480060"/>
          </a:xfrm>
          <a:prstGeom prst="rect">
            <a:avLst/>
          </a:prstGeom>
          <a:noFill/>
          <a:ln/>
        </p:spPr>
        <p:txBody>
          <a:bodyPr wrap="square" rtlCol="0" anchor="ctr"/>
          <a:lstStyle/>
          <a:p>
            <a:pPr algn="ctr" defTabSz="685800"/>
            <a:r>
              <a:rPr lang="en-US" b="1" dirty="0">
                <a:solidFill>
                  <a:srgbClr val="FFD915"/>
                </a:solidFill>
                <a:latin typeface="Cambria" pitchFamily="34" charset="0"/>
                <a:ea typeface="Cambria" pitchFamily="34" charset="-122"/>
                <a:cs typeface="Cambria" pitchFamily="34" charset="-120"/>
              </a:rPr>
              <a:t>A</a:t>
            </a:r>
            <a:endParaRPr lang="en-US" dirty="0">
              <a:solidFill>
                <a:prstClr val="black"/>
              </a:solidFill>
              <a:latin typeface="Calibri" panose="020F0502020204030204"/>
            </a:endParaRPr>
          </a:p>
        </p:txBody>
      </p:sp>
      <p:sp>
        <p:nvSpPr>
          <p:cNvPr id="18" name="Text 16"/>
          <p:cNvSpPr/>
          <p:nvPr/>
        </p:nvSpPr>
        <p:spPr>
          <a:xfrm>
            <a:off x="1474470" y="2928366"/>
            <a:ext cx="2846070" cy="274320"/>
          </a:xfrm>
          <a:prstGeom prst="rect">
            <a:avLst/>
          </a:prstGeom>
          <a:noFill/>
          <a:ln/>
        </p:spPr>
        <p:txBody>
          <a:bodyPr wrap="square" rtlCol="0" anchor="ctr"/>
          <a:lstStyle/>
          <a:p>
            <a:pPr defTabSz="685800"/>
            <a:r>
              <a:rPr lang="en-US" sz="1200" b="1" dirty="0">
                <a:solidFill>
                  <a:srgbClr val="173451"/>
                </a:solidFill>
                <a:latin typeface="Calibri" pitchFamily="34" charset="0"/>
                <a:ea typeface="Calibri" pitchFamily="34" charset="-122"/>
                <a:cs typeface="Calibri" pitchFamily="34" charset="-120"/>
              </a:rPr>
              <a:t>Assessment</a:t>
            </a:r>
            <a:endParaRPr lang="en-US" sz="1200" dirty="0">
              <a:solidFill>
                <a:prstClr val="black"/>
              </a:solidFill>
              <a:latin typeface="Calibri" panose="020F0502020204030204"/>
            </a:endParaRPr>
          </a:p>
        </p:txBody>
      </p:sp>
      <p:sp>
        <p:nvSpPr>
          <p:cNvPr id="19" name="Text 17"/>
          <p:cNvSpPr/>
          <p:nvPr/>
        </p:nvSpPr>
        <p:spPr>
          <a:xfrm>
            <a:off x="1474470" y="3202686"/>
            <a:ext cx="2811780" cy="514350"/>
          </a:xfrm>
          <a:prstGeom prst="rect">
            <a:avLst/>
          </a:prstGeom>
          <a:noFill/>
          <a:ln/>
        </p:spPr>
        <p:txBody>
          <a:bodyPr wrap="square" rtlCol="0" anchor="ctr"/>
          <a:lstStyle/>
          <a:p>
            <a:pPr defTabSz="685800"/>
            <a:r>
              <a:rPr lang="en-US" sz="938" dirty="0">
                <a:solidFill>
                  <a:srgbClr val="5C6B7A"/>
                </a:solidFill>
                <a:latin typeface="Calibri" pitchFamily="34" charset="0"/>
                <a:ea typeface="Calibri" pitchFamily="34" charset="-122"/>
                <a:cs typeface="Calibri" pitchFamily="34" charset="-120"/>
              </a:rPr>
              <a:t>Observations &amp; architecture — what you noticed that nobody assigned you. The section most devs never write.</a:t>
            </a:r>
            <a:endParaRPr lang="en-US" sz="938" dirty="0">
              <a:solidFill>
                <a:prstClr val="black"/>
              </a:solidFill>
              <a:latin typeface="Calibri" panose="020F0502020204030204"/>
            </a:endParaRPr>
          </a:p>
        </p:txBody>
      </p:sp>
      <p:sp>
        <p:nvSpPr>
          <p:cNvPr id="20" name="Shape 18"/>
          <p:cNvSpPr/>
          <p:nvPr/>
        </p:nvSpPr>
        <p:spPr>
          <a:xfrm>
            <a:off x="4663440" y="2777490"/>
            <a:ext cx="3806190" cy="960120"/>
          </a:xfrm>
          <a:prstGeom prst="roundRect">
            <a:avLst>
              <a:gd name="adj" fmla="val 6429"/>
            </a:avLst>
          </a:prstGeom>
          <a:solidFill>
            <a:srgbClr val="F4F6F9"/>
          </a:solidFill>
          <a:ln w="12700">
            <a:solidFill>
              <a:srgbClr val="E2E8F0"/>
            </a:solidFill>
            <a:prstDash val="solid"/>
          </a:ln>
        </p:spPr>
        <p:txBody>
          <a:bodyPr/>
          <a:lstStyle/>
          <a:p>
            <a:pPr defTabSz="685800"/>
            <a:endParaRPr lang="en-US" sz="1350">
              <a:solidFill>
                <a:prstClr val="black"/>
              </a:solidFill>
              <a:latin typeface="Calibri" panose="020F0502020204030204"/>
            </a:endParaRPr>
          </a:p>
        </p:txBody>
      </p:sp>
      <p:sp>
        <p:nvSpPr>
          <p:cNvPr id="21" name="Shape 19"/>
          <p:cNvSpPr/>
          <p:nvPr/>
        </p:nvSpPr>
        <p:spPr>
          <a:xfrm>
            <a:off x="4869180" y="3017520"/>
            <a:ext cx="480060" cy="480060"/>
          </a:xfrm>
          <a:prstGeom prst="roundRect">
            <a:avLst>
              <a:gd name="adj" fmla="val 11429"/>
            </a:avLst>
          </a:prstGeom>
          <a:solidFill>
            <a:srgbClr val="173451"/>
          </a:solidFill>
          <a:ln/>
        </p:spPr>
        <p:txBody>
          <a:bodyPr/>
          <a:lstStyle/>
          <a:p>
            <a:pPr defTabSz="685800"/>
            <a:endParaRPr lang="en-US" sz="1350">
              <a:solidFill>
                <a:prstClr val="black"/>
              </a:solidFill>
              <a:latin typeface="Calibri" panose="020F0502020204030204"/>
            </a:endParaRPr>
          </a:p>
        </p:txBody>
      </p:sp>
      <p:sp>
        <p:nvSpPr>
          <p:cNvPr id="22" name="Text 20"/>
          <p:cNvSpPr/>
          <p:nvPr/>
        </p:nvSpPr>
        <p:spPr>
          <a:xfrm>
            <a:off x="4869180" y="3017520"/>
            <a:ext cx="480060" cy="480060"/>
          </a:xfrm>
          <a:prstGeom prst="rect">
            <a:avLst/>
          </a:prstGeom>
          <a:noFill/>
          <a:ln/>
        </p:spPr>
        <p:txBody>
          <a:bodyPr wrap="square" rtlCol="0" anchor="ctr"/>
          <a:lstStyle/>
          <a:p>
            <a:pPr algn="ctr" defTabSz="685800"/>
            <a:r>
              <a:rPr lang="en-US" b="1" dirty="0">
                <a:solidFill>
                  <a:srgbClr val="FFD915"/>
                </a:solidFill>
                <a:latin typeface="Cambria" pitchFamily="34" charset="0"/>
                <a:ea typeface="Cambria" pitchFamily="34" charset="-122"/>
                <a:cs typeface="Cambria" pitchFamily="34" charset="-120"/>
              </a:rPr>
              <a:t>P</a:t>
            </a:r>
            <a:endParaRPr lang="en-US" dirty="0">
              <a:solidFill>
                <a:prstClr val="black"/>
              </a:solidFill>
              <a:latin typeface="Calibri" panose="020F0502020204030204"/>
            </a:endParaRPr>
          </a:p>
        </p:txBody>
      </p:sp>
      <p:sp>
        <p:nvSpPr>
          <p:cNvPr id="23" name="Text 21"/>
          <p:cNvSpPr/>
          <p:nvPr/>
        </p:nvSpPr>
        <p:spPr>
          <a:xfrm>
            <a:off x="5486400" y="2928366"/>
            <a:ext cx="2846070" cy="274320"/>
          </a:xfrm>
          <a:prstGeom prst="rect">
            <a:avLst/>
          </a:prstGeom>
          <a:noFill/>
          <a:ln/>
        </p:spPr>
        <p:txBody>
          <a:bodyPr wrap="square" rtlCol="0" anchor="ctr"/>
          <a:lstStyle/>
          <a:p>
            <a:pPr defTabSz="685800"/>
            <a:r>
              <a:rPr lang="en-US" sz="1200" b="1" dirty="0">
                <a:solidFill>
                  <a:srgbClr val="173451"/>
                </a:solidFill>
                <a:latin typeface="Calibri" pitchFamily="34" charset="0"/>
                <a:ea typeface="Calibri" pitchFamily="34" charset="-122"/>
                <a:cs typeface="Calibri" pitchFamily="34" charset="-120"/>
              </a:rPr>
              <a:t>Plan</a:t>
            </a:r>
            <a:endParaRPr lang="en-US" sz="1200" dirty="0">
              <a:solidFill>
                <a:prstClr val="black"/>
              </a:solidFill>
              <a:latin typeface="Calibri" panose="020F0502020204030204"/>
            </a:endParaRPr>
          </a:p>
        </p:txBody>
      </p:sp>
      <p:sp>
        <p:nvSpPr>
          <p:cNvPr id="24" name="Text 22"/>
          <p:cNvSpPr/>
          <p:nvPr/>
        </p:nvSpPr>
        <p:spPr>
          <a:xfrm>
            <a:off x="5486400" y="3202686"/>
            <a:ext cx="2811780" cy="514350"/>
          </a:xfrm>
          <a:prstGeom prst="rect">
            <a:avLst/>
          </a:prstGeom>
          <a:noFill/>
          <a:ln/>
        </p:spPr>
        <p:txBody>
          <a:bodyPr wrap="square" rtlCol="0" anchor="ctr"/>
          <a:lstStyle/>
          <a:p>
            <a:pPr defTabSz="685800"/>
            <a:r>
              <a:rPr lang="en-US" sz="938" dirty="0">
                <a:solidFill>
                  <a:srgbClr val="5C6B7A"/>
                </a:solidFill>
                <a:latin typeface="Calibri" pitchFamily="34" charset="0"/>
                <a:ea typeface="Calibri" pitchFamily="34" charset="-122"/>
                <a:cs typeface="Calibri" pitchFamily="34" charset="-120"/>
              </a:rPr>
              <a:t>Priorities &amp; intent — what's next and what business outcome it serves.</a:t>
            </a:r>
            <a:endParaRPr lang="en-US" sz="938" dirty="0">
              <a:solidFill>
                <a:prstClr val="black"/>
              </a:solidFill>
              <a:latin typeface="Calibri" panose="020F0502020204030204"/>
            </a:endParaRPr>
          </a:p>
        </p:txBody>
      </p:sp>
      <p:sp>
        <p:nvSpPr>
          <p:cNvPr id="25" name="Text 23"/>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26" name="Text 24"/>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45</a:t>
            </a:r>
            <a:endParaRPr lang="en-US" sz="750" dirty="0">
              <a:solidFill>
                <a:prstClr val="black"/>
              </a:solidFill>
              <a:latin typeface="Calibri" panose="020F0502020204030204"/>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FFD915"/>
                </a:solidFill>
                <a:latin typeface="Calibri" pitchFamily="34" charset="0"/>
                <a:ea typeface="Calibri" pitchFamily="34" charset="-122"/>
                <a:cs typeface="Calibri" pitchFamily="34" charset="-120"/>
              </a:rPr>
              <a:t>WHY IT COMPOUNDS</a:t>
            </a:r>
            <a:endParaRPr lang="en-US" sz="975" dirty="0">
              <a:solidFill>
                <a:prstClr val="black"/>
              </a:solidFill>
              <a:latin typeface="Calibri" panose="020F0502020204030204"/>
            </a:endParaRPr>
          </a:p>
        </p:txBody>
      </p:sp>
      <p:sp>
        <p:nvSpPr>
          <p:cNvPr id="3" name="Text 1"/>
          <p:cNvSpPr/>
          <p:nvPr/>
        </p:nvSpPr>
        <p:spPr>
          <a:xfrm>
            <a:off x="617220" y="891540"/>
            <a:ext cx="7886700" cy="617220"/>
          </a:xfrm>
          <a:prstGeom prst="rect">
            <a:avLst/>
          </a:prstGeom>
          <a:noFill/>
          <a:ln/>
        </p:spPr>
        <p:txBody>
          <a:bodyPr wrap="square" rtlCol="0" anchor="ctr"/>
          <a:lstStyle/>
          <a:p>
            <a:pPr defTabSz="685800"/>
            <a:r>
              <a:rPr lang="en-US" sz="2400" b="1" dirty="0">
                <a:solidFill>
                  <a:srgbClr val="FFFFFF"/>
                </a:solidFill>
                <a:latin typeface="Cambria" pitchFamily="34" charset="0"/>
                <a:ea typeface="Cambria" pitchFamily="34" charset="-122"/>
                <a:cs typeface="Cambria" pitchFamily="34" charset="-120"/>
              </a:rPr>
              <a:t>Twelve weeks in, you have a value vault</a:t>
            </a:r>
            <a:endParaRPr lang="en-US" sz="2400" dirty="0">
              <a:solidFill>
                <a:prstClr val="black"/>
              </a:solidFill>
              <a:latin typeface="Calibri" panose="020F0502020204030204"/>
            </a:endParaRPr>
          </a:p>
        </p:txBody>
      </p:sp>
      <p:sp>
        <p:nvSpPr>
          <p:cNvPr id="4" name="Text 2"/>
          <p:cNvSpPr/>
          <p:nvPr/>
        </p:nvSpPr>
        <p:spPr>
          <a:xfrm>
            <a:off x="651510" y="1714500"/>
            <a:ext cx="2331720" cy="548640"/>
          </a:xfrm>
          <a:prstGeom prst="rect">
            <a:avLst/>
          </a:prstGeom>
          <a:noFill/>
          <a:ln/>
        </p:spPr>
        <p:txBody>
          <a:bodyPr wrap="square" rtlCol="0" anchor="ctr"/>
          <a:lstStyle/>
          <a:p>
            <a:pPr defTabSz="685800"/>
            <a:r>
              <a:rPr lang="en-US" sz="1350" b="1" dirty="0">
                <a:solidFill>
                  <a:srgbClr val="FFD915"/>
                </a:solidFill>
                <a:latin typeface="Calibri" pitchFamily="34" charset="0"/>
                <a:ea typeface="Calibri" pitchFamily="34" charset="-122"/>
                <a:cs typeface="Calibri" pitchFamily="34" charset="-120"/>
              </a:rPr>
              <a:t>At review time</a:t>
            </a:r>
            <a:endParaRPr lang="en-US" sz="1350" dirty="0">
              <a:solidFill>
                <a:prstClr val="black"/>
              </a:solidFill>
              <a:latin typeface="Calibri" panose="020F0502020204030204"/>
            </a:endParaRPr>
          </a:p>
        </p:txBody>
      </p:sp>
      <p:sp>
        <p:nvSpPr>
          <p:cNvPr id="5" name="Text 3"/>
          <p:cNvSpPr/>
          <p:nvPr/>
        </p:nvSpPr>
        <p:spPr>
          <a:xfrm>
            <a:off x="3154680" y="1714500"/>
            <a:ext cx="5349240" cy="548640"/>
          </a:xfrm>
          <a:prstGeom prst="rect">
            <a:avLst/>
          </a:prstGeom>
          <a:noFill/>
          <a:ln/>
        </p:spPr>
        <p:txBody>
          <a:bodyPr wrap="square" rtlCol="0" anchor="ctr"/>
          <a:lstStyle/>
          <a:p>
            <a:pPr defTabSz="685800"/>
            <a:r>
              <a:rPr lang="en-US" sz="1200" dirty="0">
                <a:solidFill>
                  <a:srgbClr val="E4ECF4"/>
                </a:solidFill>
                <a:latin typeface="Calibri" pitchFamily="34" charset="0"/>
                <a:ea typeface="Calibri" pitchFamily="34" charset="-122"/>
                <a:cs typeface="Calibri" pitchFamily="34" charset="-120"/>
              </a:rPr>
              <a:t>You're not reconstructing from memory — you're selecting from a vault.</a:t>
            </a:r>
            <a:endParaRPr lang="en-US" sz="1200" dirty="0">
              <a:solidFill>
                <a:prstClr val="black"/>
              </a:solidFill>
              <a:latin typeface="Calibri" panose="020F0502020204030204"/>
            </a:endParaRPr>
          </a:p>
        </p:txBody>
      </p:sp>
      <p:sp>
        <p:nvSpPr>
          <p:cNvPr id="6" name="Text 4"/>
          <p:cNvSpPr/>
          <p:nvPr/>
        </p:nvSpPr>
        <p:spPr>
          <a:xfrm>
            <a:off x="651510" y="2434590"/>
            <a:ext cx="2331720" cy="548640"/>
          </a:xfrm>
          <a:prstGeom prst="rect">
            <a:avLst/>
          </a:prstGeom>
          <a:noFill/>
          <a:ln/>
        </p:spPr>
        <p:txBody>
          <a:bodyPr wrap="square" rtlCol="0" anchor="ctr"/>
          <a:lstStyle/>
          <a:p>
            <a:pPr defTabSz="685800"/>
            <a:r>
              <a:rPr lang="en-US" sz="1350" b="1" dirty="0">
                <a:solidFill>
                  <a:srgbClr val="FFD915"/>
                </a:solidFill>
                <a:latin typeface="Calibri" pitchFamily="34" charset="0"/>
                <a:ea typeface="Calibri" pitchFamily="34" charset="-122"/>
                <a:cs typeface="Calibri" pitchFamily="34" charset="-120"/>
              </a:rPr>
              <a:t>At raise time</a:t>
            </a:r>
            <a:endParaRPr lang="en-US" sz="1350" dirty="0">
              <a:solidFill>
                <a:prstClr val="black"/>
              </a:solidFill>
              <a:latin typeface="Calibri" panose="020F0502020204030204"/>
            </a:endParaRPr>
          </a:p>
        </p:txBody>
      </p:sp>
      <p:sp>
        <p:nvSpPr>
          <p:cNvPr id="7" name="Text 5"/>
          <p:cNvSpPr/>
          <p:nvPr/>
        </p:nvSpPr>
        <p:spPr>
          <a:xfrm>
            <a:off x="3154680" y="2434590"/>
            <a:ext cx="5349240" cy="548640"/>
          </a:xfrm>
          <a:prstGeom prst="rect">
            <a:avLst/>
          </a:prstGeom>
          <a:noFill/>
          <a:ln/>
        </p:spPr>
        <p:txBody>
          <a:bodyPr wrap="square" rtlCol="0" anchor="ctr"/>
          <a:lstStyle/>
          <a:p>
            <a:pPr defTabSz="685800"/>
            <a:r>
              <a:rPr lang="en-US" sz="1200" dirty="0">
                <a:solidFill>
                  <a:srgbClr val="E4ECF4"/>
                </a:solidFill>
                <a:latin typeface="Calibri" pitchFamily="34" charset="0"/>
                <a:ea typeface="Calibri" pitchFamily="34" charset="-122"/>
                <a:cs typeface="Calibri" pitchFamily="34" charset="-120"/>
              </a:rPr>
              <a:t>You're not making a case — you're presenting evidence.</a:t>
            </a:r>
            <a:endParaRPr lang="en-US" sz="1200" dirty="0">
              <a:solidFill>
                <a:prstClr val="black"/>
              </a:solidFill>
              <a:latin typeface="Calibri" panose="020F0502020204030204"/>
            </a:endParaRPr>
          </a:p>
        </p:txBody>
      </p:sp>
      <p:sp>
        <p:nvSpPr>
          <p:cNvPr id="8" name="Text 6"/>
          <p:cNvSpPr/>
          <p:nvPr/>
        </p:nvSpPr>
        <p:spPr>
          <a:xfrm>
            <a:off x="651510" y="3154680"/>
            <a:ext cx="2331720" cy="548640"/>
          </a:xfrm>
          <a:prstGeom prst="rect">
            <a:avLst/>
          </a:prstGeom>
          <a:noFill/>
          <a:ln/>
        </p:spPr>
        <p:txBody>
          <a:bodyPr wrap="square" rtlCol="0" anchor="ctr"/>
          <a:lstStyle/>
          <a:p>
            <a:pPr defTabSz="685800"/>
            <a:r>
              <a:rPr lang="en-US" sz="1350" b="1" dirty="0">
                <a:solidFill>
                  <a:srgbClr val="FFD915"/>
                </a:solidFill>
                <a:latin typeface="Calibri" pitchFamily="34" charset="0"/>
                <a:ea typeface="Calibri" pitchFamily="34" charset="-122"/>
                <a:cs typeface="Calibri" pitchFamily="34" charset="-120"/>
              </a:rPr>
              <a:t>At interview time</a:t>
            </a:r>
            <a:endParaRPr lang="en-US" sz="1350" dirty="0">
              <a:solidFill>
                <a:prstClr val="black"/>
              </a:solidFill>
              <a:latin typeface="Calibri" panose="020F0502020204030204"/>
            </a:endParaRPr>
          </a:p>
        </p:txBody>
      </p:sp>
      <p:sp>
        <p:nvSpPr>
          <p:cNvPr id="9" name="Text 7"/>
          <p:cNvSpPr/>
          <p:nvPr/>
        </p:nvSpPr>
        <p:spPr>
          <a:xfrm>
            <a:off x="3154680" y="3154680"/>
            <a:ext cx="5349240" cy="548640"/>
          </a:xfrm>
          <a:prstGeom prst="rect">
            <a:avLst/>
          </a:prstGeom>
          <a:noFill/>
          <a:ln/>
        </p:spPr>
        <p:txBody>
          <a:bodyPr wrap="square" rtlCol="0" anchor="ctr"/>
          <a:lstStyle/>
          <a:p>
            <a:pPr defTabSz="685800"/>
            <a:r>
              <a:rPr lang="en-US" sz="1200" dirty="0">
                <a:solidFill>
                  <a:srgbClr val="E4ECF4"/>
                </a:solidFill>
                <a:latin typeface="Calibri" pitchFamily="34" charset="0"/>
                <a:ea typeface="Calibri" pitchFamily="34" charset="-122"/>
                <a:cs typeface="Calibri" pitchFamily="34" charset="-120"/>
              </a:rPr>
              <a:t>You're not straining to remember — you're reading from a log that tells it better.</a:t>
            </a:r>
            <a:endParaRPr lang="en-US" sz="1200" dirty="0">
              <a:solidFill>
                <a:prstClr val="black"/>
              </a:solidFill>
              <a:latin typeface="Calibri" panose="020F0502020204030204"/>
            </a:endParaRPr>
          </a:p>
        </p:txBody>
      </p:sp>
      <p:sp>
        <p:nvSpPr>
          <p:cNvPr id="10" name="Text 8"/>
          <p:cNvSpPr/>
          <p:nvPr/>
        </p:nvSpPr>
        <p:spPr>
          <a:xfrm>
            <a:off x="617220" y="4046220"/>
            <a:ext cx="7818120" cy="342900"/>
          </a:xfrm>
          <a:prstGeom prst="rect">
            <a:avLst/>
          </a:prstGeom>
          <a:noFill/>
          <a:ln/>
        </p:spPr>
        <p:txBody>
          <a:bodyPr wrap="square" rtlCol="0" anchor="ctr"/>
          <a:lstStyle/>
          <a:p>
            <a:pPr algn="ctr" defTabSz="685800"/>
            <a:r>
              <a:rPr lang="en-US" sz="1425" b="1" i="1" dirty="0">
                <a:solidFill>
                  <a:srgbClr val="FFD915"/>
                </a:solidFill>
                <a:latin typeface="Cambria" pitchFamily="34" charset="0"/>
                <a:ea typeface="Cambria" pitchFamily="34" charset="-122"/>
                <a:cs typeface="Cambria" pitchFamily="34" charset="-120"/>
              </a:rPr>
              <a:t>This is why it works whether you're staying or leaving. Same receipts, both doors.</a:t>
            </a:r>
            <a:endParaRPr lang="en-US" sz="1425" dirty="0">
              <a:solidFill>
                <a:prstClr val="black"/>
              </a:solidFill>
              <a:latin typeface="Calibri" panose="020F0502020204030204"/>
            </a:endParaRPr>
          </a:p>
        </p:txBody>
      </p:sp>
      <p:sp>
        <p:nvSpPr>
          <p:cNvPr id="11" name="Shape 9"/>
          <p:cNvSpPr/>
          <p:nvPr/>
        </p:nvSpPr>
        <p:spPr>
          <a:xfrm>
            <a:off x="8161020"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2" name="Shape 10"/>
          <p:cNvSpPr/>
          <p:nvPr/>
        </p:nvSpPr>
        <p:spPr>
          <a:xfrm>
            <a:off x="8380476"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3" name="Shape 11"/>
          <p:cNvSpPr/>
          <p:nvPr/>
        </p:nvSpPr>
        <p:spPr>
          <a:xfrm>
            <a:off x="8599932"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4" name="Shape 12"/>
          <p:cNvSpPr/>
          <p:nvPr/>
        </p:nvSpPr>
        <p:spPr>
          <a:xfrm>
            <a:off x="8161020"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5" name="Shape 13"/>
          <p:cNvSpPr/>
          <p:nvPr/>
        </p:nvSpPr>
        <p:spPr>
          <a:xfrm>
            <a:off x="8380476"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6" name="Shape 14"/>
          <p:cNvSpPr/>
          <p:nvPr/>
        </p:nvSpPr>
        <p:spPr>
          <a:xfrm>
            <a:off x="8599932"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TOOL 3 — THE BROADCAST</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475" b="1" dirty="0">
                <a:solidFill>
                  <a:srgbClr val="173451"/>
                </a:solidFill>
                <a:latin typeface="Cambria" pitchFamily="34" charset="0"/>
                <a:ea typeface="Cambria" pitchFamily="34" charset="-122"/>
                <a:cs typeface="Cambria" pitchFamily="34" charset="-120"/>
              </a:rPr>
              <a:t>The Leverage Brief</a:t>
            </a:r>
            <a:endParaRPr lang="en-US" sz="2475" dirty="0">
              <a:solidFill>
                <a:prstClr val="black"/>
              </a:solidFill>
              <a:latin typeface="Calibri" panose="020F0502020204030204"/>
            </a:endParaRPr>
          </a:p>
        </p:txBody>
      </p:sp>
      <p:sp>
        <p:nvSpPr>
          <p:cNvPr id="4" name="Text 2"/>
          <p:cNvSpPr/>
          <p:nvPr/>
        </p:nvSpPr>
        <p:spPr>
          <a:xfrm>
            <a:off x="617220" y="1200150"/>
            <a:ext cx="7886700" cy="411480"/>
          </a:xfrm>
          <a:prstGeom prst="rect">
            <a:avLst/>
          </a:prstGeom>
          <a:noFill/>
          <a:ln/>
        </p:spPr>
        <p:txBody>
          <a:bodyPr wrap="square" rtlCol="0" anchor="ctr"/>
          <a:lstStyle/>
          <a:p>
            <a:pPr defTabSz="685800"/>
            <a:r>
              <a:rPr lang="en-US" sz="1275" i="1" dirty="0">
                <a:solidFill>
                  <a:srgbClr val="5C6B7A"/>
                </a:solidFill>
                <a:latin typeface="Calibri" pitchFamily="34" charset="0"/>
                <a:ea typeface="Calibri" pitchFamily="34" charset="-122"/>
                <a:cs typeface="Calibri" pitchFamily="34" charset="-120"/>
              </a:rPr>
              <a:t>The Impact Log is private. The Brief is where it goes external — a short weekly artifact you send your manager.</a:t>
            </a:r>
            <a:endParaRPr lang="en-US" sz="1275" dirty="0">
              <a:solidFill>
                <a:prstClr val="black"/>
              </a:solidFill>
              <a:latin typeface="Calibri" panose="020F0502020204030204"/>
            </a:endParaRPr>
          </a:p>
        </p:txBody>
      </p:sp>
      <p:sp>
        <p:nvSpPr>
          <p:cNvPr id="5" name="Shape 3"/>
          <p:cNvSpPr/>
          <p:nvPr/>
        </p:nvSpPr>
        <p:spPr>
          <a:xfrm>
            <a:off x="651510" y="1851660"/>
            <a:ext cx="7818120" cy="960120"/>
          </a:xfrm>
          <a:prstGeom prst="roundRect">
            <a:avLst>
              <a:gd name="adj" fmla="val 7143"/>
            </a:avLst>
          </a:prstGeom>
          <a:solidFill>
            <a:srgbClr val="FFF9DB"/>
          </a:solidFill>
          <a:ln w="19050">
            <a:solidFill>
              <a:srgbClr val="FFD915"/>
            </a:solidFill>
            <a:prstDash val="solid"/>
          </a:ln>
        </p:spPr>
        <p:txBody>
          <a:bodyPr/>
          <a:lstStyle/>
          <a:p>
            <a:pPr defTabSz="685800"/>
            <a:endParaRPr lang="en-US" sz="1350">
              <a:solidFill>
                <a:prstClr val="black"/>
              </a:solidFill>
              <a:latin typeface="Calibri" panose="020F0502020204030204"/>
            </a:endParaRPr>
          </a:p>
        </p:txBody>
      </p:sp>
      <p:sp>
        <p:nvSpPr>
          <p:cNvPr id="6" name="Text 4"/>
          <p:cNvSpPr/>
          <p:nvPr/>
        </p:nvSpPr>
        <p:spPr>
          <a:xfrm>
            <a:off x="925830" y="1851660"/>
            <a:ext cx="7269480" cy="960120"/>
          </a:xfrm>
          <a:prstGeom prst="rect">
            <a:avLst/>
          </a:prstGeom>
          <a:noFill/>
          <a:ln/>
        </p:spPr>
        <p:txBody>
          <a:bodyPr wrap="square" rtlCol="0" anchor="ctr"/>
          <a:lstStyle/>
          <a:p>
            <a:pPr defTabSz="685800"/>
            <a:r>
              <a:rPr lang="en-US" b="1" dirty="0">
                <a:solidFill>
                  <a:srgbClr val="173451"/>
                </a:solidFill>
                <a:latin typeface="Cambria" pitchFamily="34" charset="0"/>
                <a:ea typeface="Cambria" pitchFamily="34" charset="-122"/>
                <a:cs typeface="Cambria" pitchFamily="34" charset="-120"/>
              </a:rPr>
              <a:t>“This is not a report you submit. It's a signal you send.”</a:t>
            </a:r>
            <a:endParaRPr lang="en-US" dirty="0">
              <a:solidFill>
                <a:prstClr val="black"/>
              </a:solidFill>
              <a:latin typeface="Calibri" panose="020F0502020204030204"/>
            </a:endParaRPr>
          </a:p>
        </p:txBody>
      </p:sp>
      <p:sp>
        <p:nvSpPr>
          <p:cNvPr id="7" name="Text 5"/>
          <p:cNvSpPr/>
          <p:nvPr/>
        </p:nvSpPr>
        <p:spPr>
          <a:xfrm>
            <a:off x="651510" y="3017520"/>
            <a:ext cx="342900" cy="342900"/>
          </a:xfrm>
          <a:prstGeom prst="rect">
            <a:avLst/>
          </a:prstGeom>
          <a:noFill/>
          <a:ln/>
        </p:spPr>
        <p:txBody>
          <a:bodyPr wrap="square" rtlCol="0" anchor="ctr"/>
          <a:lstStyle/>
          <a:p>
            <a:pPr defTabSz="685800"/>
            <a:r>
              <a:rPr lang="en-US" sz="1350" b="1" dirty="0">
                <a:solidFill>
                  <a:srgbClr val="C9A800"/>
                </a:solidFill>
                <a:latin typeface="Calibri" pitchFamily="34" charset="0"/>
                <a:ea typeface="Calibri" pitchFamily="34" charset="-122"/>
                <a:cs typeface="Calibri" pitchFamily="34" charset="-120"/>
              </a:rPr>
              <a:t>→</a:t>
            </a:r>
            <a:endParaRPr lang="en-US" sz="1350" dirty="0">
              <a:solidFill>
                <a:prstClr val="black"/>
              </a:solidFill>
              <a:latin typeface="Calibri" panose="020F0502020204030204"/>
            </a:endParaRPr>
          </a:p>
        </p:txBody>
      </p:sp>
      <p:sp>
        <p:nvSpPr>
          <p:cNvPr id="8" name="Text 6"/>
          <p:cNvSpPr/>
          <p:nvPr/>
        </p:nvSpPr>
        <p:spPr>
          <a:xfrm>
            <a:off x="1028700" y="3017520"/>
            <a:ext cx="7406640" cy="342900"/>
          </a:xfrm>
          <a:prstGeom prst="rect">
            <a:avLst/>
          </a:prstGeom>
          <a:noFill/>
          <a:ln/>
        </p:spPr>
        <p:txBody>
          <a:bodyPr wrap="square" rtlCol="0" anchor="ctr"/>
          <a:lstStyle/>
          <a:p>
            <a:pPr defTabSz="685800"/>
            <a:r>
              <a:rPr lang="en-US" sz="1163" b="1" dirty="0">
                <a:solidFill>
                  <a:srgbClr val="173451"/>
                </a:solidFill>
                <a:latin typeface="Calibri" pitchFamily="34" charset="0"/>
                <a:ea typeface="Calibri" pitchFamily="34" charset="-122"/>
                <a:cs typeface="Calibri" pitchFamily="34" charset="-120"/>
              </a:rPr>
              <a:t>Opens a channel  </a:t>
            </a:r>
            <a:r>
              <a:rPr lang="en-US" sz="1163" dirty="0">
                <a:solidFill>
                  <a:srgbClr val="5C6B7A"/>
                </a:solidFill>
                <a:latin typeface="Calibri" pitchFamily="34" charset="0"/>
                <a:ea typeface="Calibri" pitchFamily="34" charset="-122"/>
                <a:cs typeface="Calibri" pitchFamily="34" charset="-120"/>
              </a:rPr>
              <a:t>A weekly touchpoint most developers never have.</a:t>
            </a:r>
            <a:endParaRPr lang="en-US" sz="1163" dirty="0">
              <a:solidFill>
                <a:prstClr val="black"/>
              </a:solidFill>
              <a:latin typeface="Calibri" panose="020F0502020204030204"/>
            </a:endParaRPr>
          </a:p>
        </p:txBody>
      </p:sp>
      <p:sp>
        <p:nvSpPr>
          <p:cNvPr id="9" name="Text 7"/>
          <p:cNvSpPr/>
          <p:nvPr/>
        </p:nvSpPr>
        <p:spPr>
          <a:xfrm>
            <a:off x="651510" y="3531870"/>
            <a:ext cx="342900" cy="342900"/>
          </a:xfrm>
          <a:prstGeom prst="rect">
            <a:avLst/>
          </a:prstGeom>
          <a:noFill/>
          <a:ln/>
        </p:spPr>
        <p:txBody>
          <a:bodyPr wrap="square" rtlCol="0" anchor="ctr"/>
          <a:lstStyle/>
          <a:p>
            <a:pPr defTabSz="685800"/>
            <a:r>
              <a:rPr lang="en-US" sz="1350" b="1" dirty="0">
                <a:solidFill>
                  <a:srgbClr val="C9A800"/>
                </a:solidFill>
                <a:latin typeface="Calibri" pitchFamily="34" charset="0"/>
                <a:ea typeface="Calibri" pitchFamily="34" charset="-122"/>
                <a:cs typeface="Calibri" pitchFamily="34" charset="-120"/>
              </a:rPr>
              <a:t>→</a:t>
            </a:r>
            <a:endParaRPr lang="en-US" sz="1350" dirty="0">
              <a:solidFill>
                <a:prstClr val="black"/>
              </a:solidFill>
              <a:latin typeface="Calibri" panose="020F0502020204030204"/>
            </a:endParaRPr>
          </a:p>
        </p:txBody>
      </p:sp>
      <p:sp>
        <p:nvSpPr>
          <p:cNvPr id="10" name="Text 8"/>
          <p:cNvSpPr/>
          <p:nvPr/>
        </p:nvSpPr>
        <p:spPr>
          <a:xfrm>
            <a:off x="1028700" y="3531870"/>
            <a:ext cx="7406640" cy="342900"/>
          </a:xfrm>
          <a:prstGeom prst="rect">
            <a:avLst/>
          </a:prstGeom>
          <a:noFill/>
          <a:ln/>
        </p:spPr>
        <p:txBody>
          <a:bodyPr wrap="square" rtlCol="0" anchor="ctr"/>
          <a:lstStyle/>
          <a:p>
            <a:pPr defTabSz="685800"/>
            <a:r>
              <a:rPr lang="en-US" sz="1163" b="1" dirty="0">
                <a:solidFill>
                  <a:srgbClr val="173451"/>
                </a:solidFill>
                <a:latin typeface="Calibri" pitchFamily="34" charset="0"/>
                <a:ea typeface="Calibri" pitchFamily="34" charset="-122"/>
                <a:cs typeface="Calibri" pitchFamily="34" charset="-120"/>
              </a:rPr>
              <a:t>Builds a paper trail  </a:t>
            </a:r>
            <a:r>
              <a:rPr lang="en-US" sz="1163" dirty="0">
                <a:solidFill>
                  <a:srgbClr val="5C6B7A"/>
                </a:solidFill>
                <a:latin typeface="Calibri" pitchFamily="34" charset="0"/>
                <a:ea typeface="Calibri" pitchFamily="34" charset="-122"/>
                <a:cs typeface="Calibri" pitchFamily="34" charset="-120"/>
              </a:rPr>
              <a:t>Your contribution, on record, in business language.</a:t>
            </a:r>
            <a:endParaRPr lang="en-US" sz="1163" dirty="0">
              <a:solidFill>
                <a:prstClr val="black"/>
              </a:solidFill>
              <a:latin typeface="Calibri" panose="020F0502020204030204"/>
            </a:endParaRPr>
          </a:p>
        </p:txBody>
      </p:sp>
      <p:sp>
        <p:nvSpPr>
          <p:cNvPr id="11" name="Text 9"/>
          <p:cNvSpPr/>
          <p:nvPr/>
        </p:nvSpPr>
        <p:spPr>
          <a:xfrm>
            <a:off x="651510" y="4046220"/>
            <a:ext cx="342900" cy="342900"/>
          </a:xfrm>
          <a:prstGeom prst="rect">
            <a:avLst/>
          </a:prstGeom>
          <a:noFill/>
          <a:ln/>
        </p:spPr>
        <p:txBody>
          <a:bodyPr wrap="square" rtlCol="0" anchor="ctr"/>
          <a:lstStyle/>
          <a:p>
            <a:pPr defTabSz="685800"/>
            <a:r>
              <a:rPr lang="en-US" sz="1350" b="1" dirty="0">
                <a:solidFill>
                  <a:srgbClr val="C9A800"/>
                </a:solidFill>
                <a:latin typeface="Calibri" pitchFamily="34" charset="0"/>
                <a:ea typeface="Calibri" pitchFamily="34" charset="-122"/>
                <a:cs typeface="Calibri" pitchFamily="34" charset="-120"/>
              </a:rPr>
              <a:t>→</a:t>
            </a:r>
            <a:endParaRPr lang="en-US" sz="1350" dirty="0">
              <a:solidFill>
                <a:prstClr val="black"/>
              </a:solidFill>
              <a:latin typeface="Calibri" panose="020F0502020204030204"/>
            </a:endParaRPr>
          </a:p>
        </p:txBody>
      </p:sp>
      <p:sp>
        <p:nvSpPr>
          <p:cNvPr id="12" name="Text 10"/>
          <p:cNvSpPr/>
          <p:nvPr/>
        </p:nvSpPr>
        <p:spPr>
          <a:xfrm>
            <a:off x="1028700" y="4046220"/>
            <a:ext cx="7406640" cy="342900"/>
          </a:xfrm>
          <a:prstGeom prst="rect">
            <a:avLst/>
          </a:prstGeom>
          <a:noFill/>
          <a:ln/>
        </p:spPr>
        <p:txBody>
          <a:bodyPr wrap="square" rtlCol="0" anchor="ctr"/>
          <a:lstStyle/>
          <a:p>
            <a:pPr defTabSz="685800"/>
            <a:r>
              <a:rPr lang="en-US" sz="1163" b="1" dirty="0">
                <a:solidFill>
                  <a:srgbClr val="173451"/>
                </a:solidFill>
                <a:latin typeface="Calibri" pitchFamily="34" charset="0"/>
                <a:ea typeface="Calibri" pitchFamily="34" charset="-122"/>
                <a:cs typeface="Calibri" pitchFamily="34" charset="-120"/>
              </a:rPr>
              <a:t>Arms your manager  </a:t>
            </a:r>
            <a:r>
              <a:rPr lang="en-US" sz="1163" dirty="0">
                <a:solidFill>
                  <a:srgbClr val="5C6B7A"/>
                </a:solidFill>
                <a:latin typeface="Calibri" pitchFamily="34" charset="0"/>
                <a:ea typeface="Calibri" pitchFamily="34" charset="-122"/>
                <a:cs typeface="Calibri" pitchFamily="34" charset="-120"/>
              </a:rPr>
              <a:t>Gives them the words to advocate for you in rooms you're not in.</a:t>
            </a:r>
            <a:endParaRPr lang="en-US" sz="1163" dirty="0">
              <a:solidFill>
                <a:prstClr val="black"/>
              </a:solidFill>
              <a:latin typeface="Calibri" panose="020F0502020204030204"/>
            </a:endParaRPr>
          </a:p>
        </p:txBody>
      </p:sp>
      <p:sp>
        <p:nvSpPr>
          <p:cNvPr id="13" name="Text 11"/>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14" name="Text 12"/>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47</a:t>
            </a:r>
            <a:endParaRPr lang="en-US" sz="750" dirty="0">
              <a:solidFill>
                <a:prstClr val="black"/>
              </a:solidFill>
              <a:latin typeface="Calibri" panose="020F0502020204030204"/>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FFD915"/>
                </a:solidFill>
                <a:latin typeface="Calibri" pitchFamily="34" charset="0"/>
                <a:ea typeface="Calibri" pitchFamily="34" charset="-122"/>
                <a:cs typeface="Calibri" pitchFamily="34" charset="-120"/>
              </a:rPr>
              <a:t>THE SYSTEM</a:t>
            </a:r>
            <a:endParaRPr lang="en-US" sz="975" dirty="0">
              <a:solidFill>
                <a:prstClr val="black"/>
              </a:solidFill>
              <a:latin typeface="Calibri" panose="020F0502020204030204"/>
            </a:endParaRPr>
          </a:p>
        </p:txBody>
      </p:sp>
      <p:sp>
        <p:nvSpPr>
          <p:cNvPr id="3" name="Text 1"/>
          <p:cNvSpPr/>
          <p:nvPr/>
        </p:nvSpPr>
        <p:spPr>
          <a:xfrm>
            <a:off x="617220" y="891540"/>
            <a:ext cx="7886700" cy="617220"/>
          </a:xfrm>
          <a:prstGeom prst="rect">
            <a:avLst/>
          </a:prstGeom>
          <a:noFill/>
          <a:ln/>
        </p:spPr>
        <p:txBody>
          <a:bodyPr wrap="square" rtlCol="0" anchor="ctr"/>
          <a:lstStyle/>
          <a:p>
            <a:pPr defTabSz="685800"/>
            <a:r>
              <a:rPr lang="en-US" sz="2550" b="1" dirty="0">
                <a:solidFill>
                  <a:srgbClr val="FFFFFF"/>
                </a:solidFill>
                <a:latin typeface="Cambria" pitchFamily="34" charset="0"/>
                <a:ea typeface="Cambria" pitchFamily="34" charset="-122"/>
                <a:cs typeface="Cambria" pitchFamily="34" charset="-120"/>
              </a:rPr>
              <a:t>Three tools, one machine</a:t>
            </a:r>
            <a:endParaRPr lang="en-US" sz="2550" dirty="0">
              <a:solidFill>
                <a:prstClr val="black"/>
              </a:solidFill>
              <a:latin typeface="Calibri" panose="020F0502020204030204"/>
            </a:endParaRPr>
          </a:p>
        </p:txBody>
      </p:sp>
      <p:sp>
        <p:nvSpPr>
          <p:cNvPr id="4" name="Shape 2"/>
          <p:cNvSpPr/>
          <p:nvPr/>
        </p:nvSpPr>
        <p:spPr>
          <a:xfrm>
            <a:off x="651510" y="1783080"/>
            <a:ext cx="480060" cy="480060"/>
          </a:xfrm>
          <a:prstGeom prst="roundRect">
            <a:avLst>
              <a:gd name="adj" fmla="val 11429"/>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651510" y="1783080"/>
            <a:ext cx="480060" cy="480060"/>
          </a:xfrm>
          <a:prstGeom prst="rect">
            <a:avLst/>
          </a:prstGeom>
          <a:noFill/>
          <a:ln/>
        </p:spPr>
        <p:txBody>
          <a:bodyPr wrap="square" rtlCol="0" anchor="ctr"/>
          <a:lstStyle/>
          <a:p>
            <a:pPr algn="ctr" defTabSz="685800"/>
            <a:r>
              <a:rPr lang="en-US" b="1" dirty="0">
                <a:solidFill>
                  <a:srgbClr val="173451"/>
                </a:solidFill>
                <a:latin typeface="Cambria" pitchFamily="34" charset="0"/>
                <a:ea typeface="Cambria" pitchFamily="34" charset="-122"/>
                <a:cs typeface="Cambria" pitchFamily="34" charset="-120"/>
              </a:rPr>
              <a:t>1</a:t>
            </a:r>
            <a:endParaRPr lang="en-US" dirty="0">
              <a:solidFill>
                <a:prstClr val="black"/>
              </a:solidFill>
              <a:latin typeface="Calibri" panose="020F0502020204030204"/>
            </a:endParaRPr>
          </a:p>
        </p:txBody>
      </p:sp>
      <p:sp>
        <p:nvSpPr>
          <p:cNvPr id="6" name="Text 4"/>
          <p:cNvSpPr/>
          <p:nvPr/>
        </p:nvSpPr>
        <p:spPr>
          <a:xfrm>
            <a:off x="1303020" y="1783080"/>
            <a:ext cx="3429000" cy="480060"/>
          </a:xfrm>
          <a:prstGeom prst="rect">
            <a:avLst/>
          </a:prstGeom>
          <a:noFill/>
          <a:ln/>
        </p:spPr>
        <p:txBody>
          <a:bodyPr wrap="square" rtlCol="0" anchor="ctr"/>
          <a:lstStyle/>
          <a:p>
            <a:pPr defTabSz="685800"/>
            <a:r>
              <a:rPr lang="en-US" sz="1425" b="1" dirty="0">
                <a:solidFill>
                  <a:srgbClr val="FFD915"/>
                </a:solidFill>
                <a:latin typeface="Calibri" pitchFamily="34" charset="0"/>
                <a:ea typeface="Calibri" pitchFamily="34" charset="-122"/>
                <a:cs typeface="Calibri" pitchFamily="34" charset="-120"/>
              </a:rPr>
              <a:t>Three-Level Communication</a:t>
            </a:r>
            <a:endParaRPr lang="en-US" sz="1425" dirty="0">
              <a:solidFill>
                <a:prstClr val="black"/>
              </a:solidFill>
              <a:latin typeface="Calibri" panose="020F0502020204030204"/>
            </a:endParaRPr>
          </a:p>
        </p:txBody>
      </p:sp>
      <p:sp>
        <p:nvSpPr>
          <p:cNvPr id="7" name="Text 5"/>
          <p:cNvSpPr/>
          <p:nvPr/>
        </p:nvSpPr>
        <p:spPr>
          <a:xfrm>
            <a:off x="4800600" y="1783080"/>
            <a:ext cx="3703320" cy="480060"/>
          </a:xfrm>
          <a:prstGeom prst="rect">
            <a:avLst/>
          </a:prstGeom>
          <a:noFill/>
          <a:ln/>
        </p:spPr>
        <p:txBody>
          <a:bodyPr wrap="square" rtlCol="0" anchor="ctr"/>
          <a:lstStyle/>
          <a:p>
            <a:pPr defTabSz="685800"/>
            <a:r>
              <a:rPr lang="en-US" sz="1125" dirty="0">
                <a:solidFill>
                  <a:srgbClr val="E4ECF4"/>
                </a:solidFill>
                <a:latin typeface="Calibri" pitchFamily="34" charset="0"/>
                <a:ea typeface="Calibri" pitchFamily="34" charset="-122"/>
                <a:cs typeface="Calibri" pitchFamily="34" charset="-120"/>
              </a:rPr>
              <a:t>The language. Translate your work so its value is legible.</a:t>
            </a:r>
            <a:endParaRPr lang="en-US" sz="1125" dirty="0">
              <a:solidFill>
                <a:prstClr val="black"/>
              </a:solidFill>
              <a:latin typeface="Calibri" panose="020F0502020204030204"/>
            </a:endParaRPr>
          </a:p>
        </p:txBody>
      </p:sp>
      <p:sp>
        <p:nvSpPr>
          <p:cNvPr id="8" name="Shape 6"/>
          <p:cNvSpPr/>
          <p:nvPr/>
        </p:nvSpPr>
        <p:spPr>
          <a:xfrm>
            <a:off x="651510" y="2537460"/>
            <a:ext cx="480060" cy="480060"/>
          </a:xfrm>
          <a:prstGeom prst="roundRect">
            <a:avLst>
              <a:gd name="adj" fmla="val 11429"/>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9" name="Text 7"/>
          <p:cNvSpPr/>
          <p:nvPr/>
        </p:nvSpPr>
        <p:spPr>
          <a:xfrm>
            <a:off x="651510" y="2537460"/>
            <a:ext cx="480060" cy="480060"/>
          </a:xfrm>
          <a:prstGeom prst="rect">
            <a:avLst/>
          </a:prstGeom>
          <a:noFill/>
          <a:ln/>
        </p:spPr>
        <p:txBody>
          <a:bodyPr wrap="square" rtlCol="0" anchor="ctr"/>
          <a:lstStyle/>
          <a:p>
            <a:pPr algn="ctr" defTabSz="685800"/>
            <a:r>
              <a:rPr lang="en-US" b="1" dirty="0">
                <a:solidFill>
                  <a:srgbClr val="173451"/>
                </a:solidFill>
                <a:latin typeface="Cambria" pitchFamily="34" charset="0"/>
                <a:ea typeface="Cambria" pitchFamily="34" charset="-122"/>
                <a:cs typeface="Cambria" pitchFamily="34" charset="-120"/>
              </a:rPr>
              <a:t>2</a:t>
            </a:r>
            <a:endParaRPr lang="en-US" dirty="0">
              <a:solidFill>
                <a:prstClr val="black"/>
              </a:solidFill>
              <a:latin typeface="Calibri" panose="020F0502020204030204"/>
            </a:endParaRPr>
          </a:p>
        </p:txBody>
      </p:sp>
      <p:sp>
        <p:nvSpPr>
          <p:cNvPr id="10" name="Text 8"/>
          <p:cNvSpPr/>
          <p:nvPr/>
        </p:nvSpPr>
        <p:spPr>
          <a:xfrm>
            <a:off x="1303020" y="2537460"/>
            <a:ext cx="3429000" cy="480060"/>
          </a:xfrm>
          <a:prstGeom prst="rect">
            <a:avLst/>
          </a:prstGeom>
          <a:noFill/>
          <a:ln/>
        </p:spPr>
        <p:txBody>
          <a:bodyPr wrap="square" rtlCol="0" anchor="ctr"/>
          <a:lstStyle/>
          <a:p>
            <a:pPr defTabSz="685800"/>
            <a:r>
              <a:rPr lang="en-US" sz="1425" b="1" dirty="0">
                <a:solidFill>
                  <a:srgbClr val="FFD915"/>
                </a:solidFill>
                <a:latin typeface="Calibri" pitchFamily="34" charset="0"/>
                <a:ea typeface="Calibri" pitchFamily="34" charset="-122"/>
                <a:cs typeface="Calibri" pitchFamily="34" charset="-120"/>
              </a:rPr>
              <a:t>The Impact Log</a:t>
            </a:r>
            <a:endParaRPr lang="en-US" sz="1425" dirty="0">
              <a:solidFill>
                <a:prstClr val="black"/>
              </a:solidFill>
              <a:latin typeface="Calibri" panose="020F0502020204030204"/>
            </a:endParaRPr>
          </a:p>
        </p:txBody>
      </p:sp>
      <p:sp>
        <p:nvSpPr>
          <p:cNvPr id="11" name="Text 9"/>
          <p:cNvSpPr/>
          <p:nvPr/>
        </p:nvSpPr>
        <p:spPr>
          <a:xfrm>
            <a:off x="4800600" y="2537460"/>
            <a:ext cx="3703320" cy="480060"/>
          </a:xfrm>
          <a:prstGeom prst="rect">
            <a:avLst/>
          </a:prstGeom>
          <a:noFill/>
          <a:ln/>
        </p:spPr>
        <p:txBody>
          <a:bodyPr wrap="square" rtlCol="0" anchor="ctr"/>
          <a:lstStyle/>
          <a:p>
            <a:pPr defTabSz="685800"/>
            <a:r>
              <a:rPr lang="en-US" sz="1125" dirty="0">
                <a:solidFill>
                  <a:srgbClr val="E4ECF4"/>
                </a:solidFill>
                <a:latin typeface="Calibri" pitchFamily="34" charset="0"/>
                <a:ea typeface="Calibri" pitchFamily="34" charset="-122"/>
                <a:cs typeface="Calibri" pitchFamily="34" charset="-120"/>
              </a:rPr>
              <a:t>The capture. Bank the receipts privately, in that language.</a:t>
            </a:r>
            <a:endParaRPr lang="en-US" sz="1125" dirty="0">
              <a:solidFill>
                <a:prstClr val="black"/>
              </a:solidFill>
              <a:latin typeface="Calibri" panose="020F0502020204030204"/>
            </a:endParaRPr>
          </a:p>
        </p:txBody>
      </p:sp>
      <p:sp>
        <p:nvSpPr>
          <p:cNvPr id="12" name="Shape 10"/>
          <p:cNvSpPr/>
          <p:nvPr/>
        </p:nvSpPr>
        <p:spPr>
          <a:xfrm>
            <a:off x="651510" y="3291840"/>
            <a:ext cx="480060" cy="480060"/>
          </a:xfrm>
          <a:prstGeom prst="roundRect">
            <a:avLst>
              <a:gd name="adj" fmla="val 11429"/>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3" name="Text 11"/>
          <p:cNvSpPr/>
          <p:nvPr/>
        </p:nvSpPr>
        <p:spPr>
          <a:xfrm>
            <a:off x="651510" y="3291840"/>
            <a:ext cx="480060" cy="480060"/>
          </a:xfrm>
          <a:prstGeom prst="rect">
            <a:avLst/>
          </a:prstGeom>
          <a:noFill/>
          <a:ln/>
        </p:spPr>
        <p:txBody>
          <a:bodyPr wrap="square" rtlCol="0" anchor="ctr"/>
          <a:lstStyle/>
          <a:p>
            <a:pPr algn="ctr" defTabSz="685800"/>
            <a:r>
              <a:rPr lang="en-US" b="1" dirty="0">
                <a:solidFill>
                  <a:srgbClr val="173451"/>
                </a:solidFill>
                <a:latin typeface="Cambria" pitchFamily="34" charset="0"/>
                <a:ea typeface="Cambria" pitchFamily="34" charset="-122"/>
                <a:cs typeface="Cambria" pitchFamily="34" charset="-120"/>
              </a:rPr>
              <a:t>3</a:t>
            </a:r>
            <a:endParaRPr lang="en-US" dirty="0">
              <a:solidFill>
                <a:prstClr val="black"/>
              </a:solidFill>
              <a:latin typeface="Calibri" panose="020F0502020204030204"/>
            </a:endParaRPr>
          </a:p>
        </p:txBody>
      </p:sp>
      <p:sp>
        <p:nvSpPr>
          <p:cNvPr id="14" name="Text 12"/>
          <p:cNvSpPr/>
          <p:nvPr/>
        </p:nvSpPr>
        <p:spPr>
          <a:xfrm>
            <a:off x="1303020" y="3291840"/>
            <a:ext cx="3429000" cy="480060"/>
          </a:xfrm>
          <a:prstGeom prst="rect">
            <a:avLst/>
          </a:prstGeom>
          <a:noFill/>
          <a:ln/>
        </p:spPr>
        <p:txBody>
          <a:bodyPr wrap="square" rtlCol="0" anchor="ctr"/>
          <a:lstStyle/>
          <a:p>
            <a:pPr defTabSz="685800"/>
            <a:r>
              <a:rPr lang="en-US" sz="1425" b="1" dirty="0">
                <a:solidFill>
                  <a:srgbClr val="FFD915"/>
                </a:solidFill>
                <a:latin typeface="Calibri" pitchFamily="34" charset="0"/>
                <a:ea typeface="Calibri" pitchFamily="34" charset="-122"/>
                <a:cs typeface="Calibri" pitchFamily="34" charset="-120"/>
              </a:rPr>
              <a:t>The Leverage Brief</a:t>
            </a:r>
            <a:endParaRPr lang="en-US" sz="1425" dirty="0">
              <a:solidFill>
                <a:prstClr val="black"/>
              </a:solidFill>
              <a:latin typeface="Calibri" panose="020F0502020204030204"/>
            </a:endParaRPr>
          </a:p>
        </p:txBody>
      </p:sp>
      <p:sp>
        <p:nvSpPr>
          <p:cNvPr id="15" name="Text 13"/>
          <p:cNvSpPr/>
          <p:nvPr/>
        </p:nvSpPr>
        <p:spPr>
          <a:xfrm>
            <a:off x="4800600" y="3291840"/>
            <a:ext cx="3703320" cy="480060"/>
          </a:xfrm>
          <a:prstGeom prst="rect">
            <a:avLst/>
          </a:prstGeom>
          <a:noFill/>
          <a:ln/>
        </p:spPr>
        <p:txBody>
          <a:bodyPr wrap="square" rtlCol="0" anchor="ctr"/>
          <a:lstStyle/>
          <a:p>
            <a:pPr defTabSz="685800"/>
            <a:r>
              <a:rPr lang="en-US" sz="1125" dirty="0">
                <a:solidFill>
                  <a:srgbClr val="E4ECF4"/>
                </a:solidFill>
                <a:latin typeface="Calibri" pitchFamily="34" charset="0"/>
                <a:ea typeface="Calibri" pitchFamily="34" charset="-122"/>
                <a:cs typeface="Calibri" pitchFamily="34" charset="-120"/>
              </a:rPr>
              <a:t>The broadcast. Send the signal to the people who decide.</a:t>
            </a:r>
            <a:endParaRPr lang="en-US" sz="1125" dirty="0">
              <a:solidFill>
                <a:prstClr val="black"/>
              </a:solidFill>
              <a:latin typeface="Calibri" panose="020F0502020204030204"/>
            </a:endParaRPr>
          </a:p>
        </p:txBody>
      </p:sp>
      <p:sp>
        <p:nvSpPr>
          <p:cNvPr id="16" name="Text 14"/>
          <p:cNvSpPr/>
          <p:nvPr/>
        </p:nvSpPr>
        <p:spPr>
          <a:xfrm>
            <a:off x="617220" y="4114800"/>
            <a:ext cx="7818120" cy="342900"/>
          </a:xfrm>
          <a:prstGeom prst="rect">
            <a:avLst/>
          </a:prstGeom>
          <a:noFill/>
          <a:ln/>
        </p:spPr>
        <p:txBody>
          <a:bodyPr wrap="square" rtlCol="0" anchor="ctr"/>
          <a:lstStyle/>
          <a:p>
            <a:pPr algn="ctr" defTabSz="685800"/>
            <a:r>
              <a:rPr lang="en-US" sz="1425" b="1" i="1" dirty="0">
                <a:solidFill>
                  <a:srgbClr val="FFD915"/>
                </a:solidFill>
                <a:latin typeface="Cambria" pitchFamily="34" charset="0"/>
                <a:ea typeface="Cambria" pitchFamily="34" charset="-122"/>
                <a:cs typeface="Cambria" pitchFamily="34" charset="-120"/>
              </a:rPr>
              <a:t>Language → capture → broadcast. That's how the distance you moved becomes visible.</a:t>
            </a:r>
            <a:endParaRPr lang="en-US" sz="1425" dirty="0">
              <a:solidFill>
                <a:prstClr val="black"/>
              </a:solidFill>
              <a:latin typeface="Calibri" panose="020F0502020204030204"/>
            </a:endParaRPr>
          </a:p>
        </p:txBody>
      </p:sp>
      <p:sp>
        <p:nvSpPr>
          <p:cNvPr id="17" name="Shape 15"/>
          <p:cNvSpPr/>
          <p:nvPr/>
        </p:nvSpPr>
        <p:spPr>
          <a:xfrm>
            <a:off x="8161020"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8" name="Shape 16"/>
          <p:cNvSpPr/>
          <p:nvPr/>
        </p:nvSpPr>
        <p:spPr>
          <a:xfrm>
            <a:off x="8380476"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9" name="Shape 17"/>
          <p:cNvSpPr/>
          <p:nvPr/>
        </p:nvSpPr>
        <p:spPr>
          <a:xfrm>
            <a:off x="8599932"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20" name="Shape 18"/>
          <p:cNvSpPr/>
          <p:nvPr/>
        </p:nvSpPr>
        <p:spPr>
          <a:xfrm>
            <a:off x="8161020"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21" name="Shape 19"/>
          <p:cNvSpPr/>
          <p:nvPr/>
        </p:nvSpPr>
        <p:spPr>
          <a:xfrm>
            <a:off x="8380476"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22" name="Shape 20"/>
          <p:cNvSpPr/>
          <p:nvPr/>
        </p:nvSpPr>
        <p:spPr>
          <a:xfrm>
            <a:off x="8599932"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FFD915"/>
                </a:solidFill>
                <a:latin typeface="Calibri" pitchFamily="34" charset="0"/>
                <a:ea typeface="Calibri" pitchFamily="34" charset="-122"/>
                <a:cs typeface="Calibri" pitchFamily="34" charset="-120"/>
              </a:rPr>
              <a:t>THE PAYOFF</a:t>
            </a:r>
            <a:endParaRPr lang="en-US" sz="975" dirty="0">
              <a:solidFill>
                <a:prstClr val="black"/>
              </a:solidFill>
              <a:latin typeface="Calibri" panose="020F0502020204030204"/>
            </a:endParaRPr>
          </a:p>
        </p:txBody>
      </p:sp>
      <p:sp>
        <p:nvSpPr>
          <p:cNvPr id="3" name="Text 1"/>
          <p:cNvSpPr/>
          <p:nvPr/>
        </p:nvSpPr>
        <p:spPr>
          <a:xfrm>
            <a:off x="617220" y="672084"/>
            <a:ext cx="7886700" cy="617220"/>
          </a:xfrm>
          <a:prstGeom prst="rect">
            <a:avLst/>
          </a:prstGeom>
          <a:noFill/>
          <a:ln/>
        </p:spPr>
        <p:txBody>
          <a:bodyPr wrap="square" rtlCol="0" anchor="ctr"/>
          <a:lstStyle/>
          <a:p>
            <a:pPr defTabSz="685800"/>
            <a:r>
              <a:rPr lang="en-US" sz="2550" b="1" dirty="0">
                <a:solidFill>
                  <a:srgbClr val="FFFFFF"/>
                </a:solidFill>
                <a:latin typeface="Cambria" pitchFamily="34" charset="0"/>
                <a:ea typeface="Cambria" pitchFamily="34" charset="-122"/>
                <a:cs typeface="Cambria" pitchFamily="34" charset="-120"/>
              </a:rPr>
              <a:t>The same work opens both doors</a:t>
            </a:r>
            <a:endParaRPr lang="en-US" sz="2550" dirty="0">
              <a:solidFill>
                <a:prstClr val="black"/>
              </a:solidFill>
              <a:latin typeface="Calibri" panose="020F0502020204030204"/>
            </a:endParaRPr>
          </a:p>
        </p:txBody>
      </p:sp>
      <p:sp>
        <p:nvSpPr>
          <p:cNvPr id="4" name="Shape 2"/>
          <p:cNvSpPr/>
          <p:nvPr/>
        </p:nvSpPr>
        <p:spPr>
          <a:xfrm>
            <a:off x="651510" y="1645920"/>
            <a:ext cx="3806190" cy="2263140"/>
          </a:xfrm>
          <a:prstGeom prst="roundRect">
            <a:avLst>
              <a:gd name="adj" fmla="val 3030"/>
            </a:avLst>
          </a:prstGeom>
          <a:solidFill>
            <a:srgbClr val="1E4160"/>
          </a:solidFill>
          <a:ln/>
        </p:spPr>
        <p:txBody>
          <a:bodyPr/>
          <a:lstStyle/>
          <a:p>
            <a:pPr defTabSz="685800"/>
            <a:endParaRPr lang="en-US" sz="1350">
              <a:solidFill>
                <a:prstClr val="black"/>
              </a:solidFill>
              <a:latin typeface="Calibri" panose="020F0502020204030204"/>
            </a:endParaRPr>
          </a:p>
        </p:txBody>
      </p:sp>
      <p:sp>
        <p:nvSpPr>
          <p:cNvPr id="5" name="Text 3"/>
          <p:cNvSpPr/>
          <p:nvPr/>
        </p:nvSpPr>
        <p:spPr>
          <a:xfrm>
            <a:off x="925830" y="1851660"/>
            <a:ext cx="3291840" cy="411480"/>
          </a:xfrm>
          <a:prstGeom prst="rect">
            <a:avLst/>
          </a:prstGeom>
          <a:noFill/>
          <a:ln/>
        </p:spPr>
        <p:txBody>
          <a:bodyPr wrap="square" rtlCol="0" anchor="ctr"/>
          <a:lstStyle/>
          <a:p>
            <a:pPr defTabSz="685800"/>
            <a:r>
              <a:rPr lang="en-US" sz="2100" b="1" dirty="0">
                <a:solidFill>
                  <a:srgbClr val="FFD915"/>
                </a:solidFill>
                <a:latin typeface="Cambria" pitchFamily="34" charset="0"/>
                <a:ea typeface="Cambria" pitchFamily="34" charset="-122"/>
                <a:cs typeface="Cambria" pitchFamily="34" charset="-120"/>
              </a:rPr>
              <a:t>Kept</a:t>
            </a:r>
            <a:endParaRPr lang="en-US" sz="2100" dirty="0">
              <a:solidFill>
                <a:prstClr val="black"/>
              </a:solidFill>
              <a:latin typeface="Calibri" panose="020F0502020204030204"/>
            </a:endParaRPr>
          </a:p>
        </p:txBody>
      </p:sp>
      <p:sp>
        <p:nvSpPr>
          <p:cNvPr id="6" name="Text 4"/>
          <p:cNvSpPr/>
          <p:nvPr/>
        </p:nvSpPr>
        <p:spPr>
          <a:xfrm>
            <a:off x="925830" y="2331720"/>
            <a:ext cx="3291840" cy="1371600"/>
          </a:xfrm>
          <a:prstGeom prst="rect">
            <a:avLst/>
          </a:prstGeom>
          <a:noFill/>
          <a:ln/>
        </p:spPr>
        <p:txBody>
          <a:bodyPr wrap="square" rtlCol="0" anchor="ctr"/>
          <a:lstStyle/>
          <a:p>
            <a:pPr defTabSz="685800"/>
            <a:r>
              <a:rPr lang="en-US" sz="1163" dirty="0">
                <a:solidFill>
                  <a:srgbClr val="E4ECF4"/>
                </a:solidFill>
                <a:latin typeface="Calibri" pitchFamily="34" charset="0"/>
                <a:ea typeface="Calibri" pitchFamily="34" charset="-122"/>
                <a:cs typeface="Calibri" pitchFamily="34" charset="-120"/>
              </a:rPr>
              <a:t>Move it forward + make the distance visible = the person your org can't afford to lose. Lower your friction where you are.</a:t>
            </a:r>
            <a:endParaRPr lang="en-US" sz="1163" dirty="0">
              <a:solidFill>
                <a:prstClr val="black"/>
              </a:solidFill>
              <a:latin typeface="Calibri" panose="020F0502020204030204"/>
            </a:endParaRPr>
          </a:p>
        </p:txBody>
      </p:sp>
      <p:sp>
        <p:nvSpPr>
          <p:cNvPr id="7" name="Shape 5"/>
          <p:cNvSpPr/>
          <p:nvPr/>
        </p:nvSpPr>
        <p:spPr>
          <a:xfrm>
            <a:off x="4663440" y="1645920"/>
            <a:ext cx="3806190" cy="2263140"/>
          </a:xfrm>
          <a:prstGeom prst="roundRect">
            <a:avLst>
              <a:gd name="adj" fmla="val 3030"/>
            </a:avLst>
          </a:prstGeom>
          <a:solidFill>
            <a:srgbClr val="1E4160"/>
          </a:solidFill>
          <a:ln/>
        </p:spPr>
        <p:txBody>
          <a:bodyPr/>
          <a:lstStyle/>
          <a:p>
            <a:pPr defTabSz="685800"/>
            <a:endParaRPr lang="en-US" sz="1350">
              <a:solidFill>
                <a:prstClr val="black"/>
              </a:solidFill>
              <a:latin typeface="Calibri" panose="020F0502020204030204"/>
            </a:endParaRPr>
          </a:p>
        </p:txBody>
      </p:sp>
      <p:sp>
        <p:nvSpPr>
          <p:cNvPr id="8" name="Text 6"/>
          <p:cNvSpPr/>
          <p:nvPr/>
        </p:nvSpPr>
        <p:spPr>
          <a:xfrm>
            <a:off x="4937760" y="1851660"/>
            <a:ext cx="3291840" cy="411480"/>
          </a:xfrm>
          <a:prstGeom prst="rect">
            <a:avLst/>
          </a:prstGeom>
          <a:noFill/>
          <a:ln/>
        </p:spPr>
        <p:txBody>
          <a:bodyPr wrap="square" rtlCol="0" anchor="ctr"/>
          <a:lstStyle/>
          <a:p>
            <a:pPr defTabSz="685800"/>
            <a:r>
              <a:rPr lang="en-US" sz="2100" b="1" dirty="0">
                <a:solidFill>
                  <a:srgbClr val="FFD915"/>
                </a:solidFill>
                <a:latin typeface="Cambria" pitchFamily="34" charset="0"/>
                <a:ea typeface="Cambria" pitchFamily="34" charset="-122"/>
                <a:cs typeface="Cambria" pitchFamily="34" charset="-120"/>
              </a:rPr>
              <a:t>Found</a:t>
            </a:r>
            <a:endParaRPr lang="en-US" sz="2100" dirty="0">
              <a:solidFill>
                <a:prstClr val="black"/>
              </a:solidFill>
              <a:latin typeface="Calibri" panose="020F0502020204030204"/>
            </a:endParaRPr>
          </a:p>
        </p:txBody>
      </p:sp>
      <p:sp>
        <p:nvSpPr>
          <p:cNvPr id="9" name="Text 7"/>
          <p:cNvSpPr/>
          <p:nvPr/>
        </p:nvSpPr>
        <p:spPr>
          <a:xfrm>
            <a:off x="4937760" y="2331720"/>
            <a:ext cx="3291840" cy="1371600"/>
          </a:xfrm>
          <a:prstGeom prst="rect">
            <a:avLst/>
          </a:prstGeom>
          <a:noFill/>
          <a:ln/>
        </p:spPr>
        <p:txBody>
          <a:bodyPr wrap="square" rtlCol="0" anchor="ctr"/>
          <a:lstStyle/>
          <a:p>
            <a:pPr defTabSz="685800"/>
            <a:r>
              <a:rPr lang="en-US" sz="1163" dirty="0">
                <a:solidFill>
                  <a:srgbClr val="E4ECF4"/>
                </a:solidFill>
                <a:latin typeface="Calibri" pitchFamily="34" charset="0"/>
                <a:ea typeface="Calibri" pitchFamily="34" charset="-122"/>
                <a:cs typeface="Calibri" pitchFamily="34" charset="-120"/>
              </a:rPr>
              <a:t>The same log proves how far you moved the last one — so the next one stops screening on proxies and starts recruiting you.</a:t>
            </a:r>
            <a:endParaRPr lang="en-US" sz="1163" dirty="0">
              <a:solidFill>
                <a:prstClr val="black"/>
              </a:solidFill>
              <a:latin typeface="Calibri" panose="020F0502020204030204"/>
            </a:endParaRPr>
          </a:p>
        </p:txBody>
      </p:sp>
      <p:sp>
        <p:nvSpPr>
          <p:cNvPr id="10" name="Text 8"/>
          <p:cNvSpPr/>
          <p:nvPr/>
        </p:nvSpPr>
        <p:spPr>
          <a:xfrm>
            <a:off x="617220" y="4114800"/>
            <a:ext cx="7818120" cy="342900"/>
          </a:xfrm>
          <a:prstGeom prst="rect">
            <a:avLst/>
          </a:prstGeom>
          <a:noFill/>
          <a:ln/>
        </p:spPr>
        <p:txBody>
          <a:bodyPr wrap="square" rtlCol="0" anchor="ctr"/>
          <a:lstStyle/>
          <a:p>
            <a:pPr algn="ctr" defTabSz="685800"/>
            <a:r>
              <a:rPr lang="en-US" sz="1500" b="1" i="1" dirty="0">
                <a:solidFill>
                  <a:srgbClr val="FFD915"/>
                </a:solidFill>
                <a:latin typeface="Cambria" pitchFamily="34" charset="0"/>
                <a:ea typeface="Cambria" pitchFamily="34" charset="-122"/>
                <a:cs typeface="Cambria" pitchFamily="34" charset="-120"/>
              </a:rPr>
              <a:t>Whether you need a new job or want one — it's the same work.</a:t>
            </a:r>
            <a:endParaRPr lang="en-US" sz="1500" dirty="0">
              <a:solidFill>
                <a:prstClr val="black"/>
              </a:solidFill>
              <a:latin typeface="Calibri" panose="020F0502020204030204"/>
            </a:endParaRPr>
          </a:p>
        </p:txBody>
      </p:sp>
      <p:sp>
        <p:nvSpPr>
          <p:cNvPr id="11" name="Shape 9"/>
          <p:cNvSpPr/>
          <p:nvPr/>
        </p:nvSpPr>
        <p:spPr>
          <a:xfrm>
            <a:off x="8161020"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2" name="Shape 10"/>
          <p:cNvSpPr/>
          <p:nvPr/>
        </p:nvSpPr>
        <p:spPr>
          <a:xfrm>
            <a:off x="8380476"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3" name="Shape 11"/>
          <p:cNvSpPr/>
          <p:nvPr/>
        </p:nvSpPr>
        <p:spPr>
          <a:xfrm>
            <a:off x="8599932"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4" name="Shape 12"/>
          <p:cNvSpPr/>
          <p:nvPr/>
        </p:nvSpPr>
        <p:spPr>
          <a:xfrm>
            <a:off x="8161020"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5" name="Shape 13"/>
          <p:cNvSpPr/>
          <p:nvPr/>
        </p:nvSpPr>
        <p:spPr>
          <a:xfrm>
            <a:off x="8380476"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6" name="Shape 14"/>
          <p:cNvSpPr/>
          <p:nvPr/>
        </p:nvSpPr>
        <p:spPr>
          <a:xfrm>
            <a:off x="8599932"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17220" y="425196"/>
            <a:ext cx="7543800" cy="240030"/>
          </a:xfrm>
          <a:prstGeom prst="rect">
            <a:avLst/>
          </a:prstGeom>
          <a:noFill/>
          <a:ln/>
        </p:spPr>
        <p:txBody>
          <a:bodyPr wrap="square" rtlCol="0" anchor="ctr"/>
          <a:lstStyle/>
          <a:p>
            <a:pPr defTabSz="685800"/>
            <a:r>
              <a:rPr lang="en-US" sz="975" b="1" kern="0" spc="150" dirty="0">
                <a:solidFill>
                  <a:srgbClr val="C9A800"/>
                </a:solidFill>
                <a:latin typeface="Calibri" pitchFamily="34" charset="0"/>
                <a:ea typeface="Calibri" pitchFamily="34" charset="-122"/>
                <a:cs typeface="Calibri" pitchFamily="34" charset="-120"/>
              </a:rPr>
              <a:t>IF YOU REMEMBER ONE THING</a:t>
            </a:r>
            <a:endParaRPr lang="en-US" sz="975" dirty="0">
              <a:solidFill>
                <a:prstClr val="black"/>
              </a:solidFill>
              <a:latin typeface="Calibri" panose="020F0502020204030204"/>
            </a:endParaRPr>
          </a:p>
        </p:txBody>
      </p:sp>
      <p:sp>
        <p:nvSpPr>
          <p:cNvPr id="3" name="Text 1"/>
          <p:cNvSpPr/>
          <p:nvPr/>
        </p:nvSpPr>
        <p:spPr>
          <a:xfrm>
            <a:off x="617220" y="1508760"/>
            <a:ext cx="7886700" cy="548640"/>
          </a:xfrm>
          <a:prstGeom prst="rect">
            <a:avLst/>
          </a:prstGeom>
          <a:noFill/>
          <a:ln/>
        </p:spPr>
        <p:txBody>
          <a:bodyPr wrap="square" rtlCol="0" anchor="ctr"/>
          <a:lstStyle/>
          <a:p>
            <a:pPr defTabSz="685800"/>
            <a:r>
              <a:rPr lang="en-US" sz="2700" b="1" dirty="0">
                <a:solidFill>
                  <a:srgbClr val="173451"/>
                </a:solidFill>
                <a:latin typeface="Cambria" pitchFamily="34" charset="0"/>
                <a:ea typeface="Cambria" pitchFamily="34" charset="-122"/>
                <a:cs typeface="Cambria" pitchFamily="34" charset="-120"/>
              </a:rPr>
              <a:t>You already have the skill.</a:t>
            </a:r>
            <a:endParaRPr lang="en-US" sz="2700" dirty="0">
              <a:solidFill>
                <a:prstClr val="black"/>
              </a:solidFill>
              <a:latin typeface="Calibri" panose="020F0502020204030204"/>
            </a:endParaRPr>
          </a:p>
        </p:txBody>
      </p:sp>
      <p:sp>
        <p:nvSpPr>
          <p:cNvPr id="4" name="Text 2"/>
          <p:cNvSpPr/>
          <p:nvPr/>
        </p:nvSpPr>
        <p:spPr>
          <a:xfrm>
            <a:off x="617220" y="2091690"/>
            <a:ext cx="7886700" cy="548640"/>
          </a:xfrm>
          <a:prstGeom prst="rect">
            <a:avLst/>
          </a:prstGeom>
          <a:noFill/>
          <a:ln/>
        </p:spPr>
        <p:txBody>
          <a:bodyPr wrap="square" rtlCol="0" anchor="ctr"/>
          <a:lstStyle/>
          <a:p>
            <a:pPr defTabSz="685800"/>
            <a:r>
              <a:rPr lang="en-US" sz="2700" b="1" dirty="0">
                <a:solidFill>
                  <a:srgbClr val="173451"/>
                </a:solidFill>
                <a:latin typeface="Cambria" pitchFamily="34" charset="0"/>
                <a:ea typeface="Cambria" pitchFamily="34" charset="-122"/>
                <a:cs typeface="Cambria" pitchFamily="34" charset="-120"/>
              </a:rPr>
              <a:t>What's missing isn't more of it.</a:t>
            </a:r>
            <a:endParaRPr lang="en-US" sz="2700" dirty="0">
              <a:solidFill>
                <a:prstClr val="black"/>
              </a:solidFill>
              <a:latin typeface="Calibri" panose="020F0502020204030204"/>
            </a:endParaRPr>
          </a:p>
        </p:txBody>
      </p:sp>
      <p:sp>
        <p:nvSpPr>
          <p:cNvPr id="5" name="Text 3"/>
          <p:cNvSpPr/>
          <p:nvPr/>
        </p:nvSpPr>
        <p:spPr>
          <a:xfrm>
            <a:off x="617220" y="2811780"/>
            <a:ext cx="7749540" cy="548640"/>
          </a:xfrm>
          <a:prstGeom prst="rect">
            <a:avLst/>
          </a:prstGeom>
          <a:noFill/>
          <a:ln/>
        </p:spPr>
        <p:txBody>
          <a:bodyPr wrap="square" rtlCol="0" anchor="ctr"/>
          <a:lstStyle/>
          <a:p>
            <a:pPr defTabSz="685800"/>
            <a:r>
              <a:rPr lang="en-US" sz="1950" b="1" dirty="0">
                <a:solidFill>
                  <a:srgbClr val="C9A800"/>
                </a:solidFill>
                <a:latin typeface="Cambria" pitchFamily="34" charset="0"/>
                <a:ea typeface="Cambria" pitchFamily="34" charset="-122"/>
                <a:cs typeface="Cambria" pitchFamily="34" charset="-120"/>
              </a:rPr>
              <a:t>It's making sure the value you bring and the impact you have actually register.</a:t>
            </a:r>
            <a:endParaRPr lang="en-US" sz="1950" dirty="0">
              <a:solidFill>
                <a:prstClr val="black"/>
              </a:solidFill>
              <a:latin typeface="Calibri" panose="020F0502020204030204"/>
            </a:endParaRPr>
          </a:p>
        </p:txBody>
      </p:sp>
      <p:sp>
        <p:nvSpPr>
          <p:cNvPr id="6" name="Text 4"/>
          <p:cNvSpPr/>
          <p:nvPr/>
        </p:nvSpPr>
        <p:spPr>
          <a:xfrm>
            <a:off x="342900" y="4855464"/>
            <a:ext cx="5486400" cy="205740"/>
          </a:xfrm>
          <a:prstGeom prst="rect">
            <a:avLst/>
          </a:prstGeom>
          <a:noFill/>
          <a:ln/>
        </p:spPr>
        <p:txBody>
          <a:bodyPr wrap="square" rtlCol="0" anchor="ctr"/>
          <a:lstStyle/>
          <a:p>
            <a:pPr defTabSz="685800"/>
            <a:r>
              <a:rPr lang="en-US" sz="750" dirty="0">
                <a:solidFill>
                  <a:srgbClr val="9AA6B4"/>
                </a:solidFill>
                <a:latin typeface="Calibri" pitchFamily="34" charset="0"/>
                <a:ea typeface="Calibri" pitchFamily="34" charset="-122"/>
                <a:cs typeface="Calibri" pitchFamily="34" charset="-120"/>
              </a:rPr>
              <a:t>You're Not Paid to Write Code</a:t>
            </a:r>
            <a:endParaRPr lang="en-US" sz="750" dirty="0">
              <a:solidFill>
                <a:prstClr val="black"/>
              </a:solidFill>
              <a:latin typeface="Calibri" panose="020F0502020204030204"/>
            </a:endParaRPr>
          </a:p>
        </p:txBody>
      </p:sp>
      <p:sp>
        <p:nvSpPr>
          <p:cNvPr id="7" name="Text 5"/>
          <p:cNvSpPr/>
          <p:nvPr/>
        </p:nvSpPr>
        <p:spPr>
          <a:xfrm>
            <a:off x="8503920" y="4855464"/>
            <a:ext cx="342900" cy="205740"/>
          </a:xfrm>
          <a:prstGeom prst="rect">
            <a:avLst/>
          </a:prstGeom>
          <a:noFill/>
          <a:ln/>
        </p:spPr>
        <p:txBody>
          <a:bodyPr wrap="square" rtlCol="0" anchor="ctr"/>
          <a:lstStyle/>
          <a:p>
            <a:pPr algn="r" defTabSz="685800"/>
            <a:r>
              <a:rPr lang="en-US" sz="750" dirty="0">
                <a:solidFill>
                  <a:srgbClr val="9AA6B4"/>
                </a:solidFill>
                <a:latin typeface="Calibri" pitchFamily="34" charset="0"/>
                <a:ea typeface="Calibri" pitchFamily="34" charset="-122"/>
                <a:cs typeface="Calibri" pitchFamily="34" charset="-120"/>
              </a:rPr>
              <a:t>50</a:t>
            </a:r>
            <a:endParaRPr lang="en-US" sz="750" dirty="0">
              <a:solidFill>
                <a:prstClr val="black"/>
              </a:solidFill>
              <a:latin typeface="Calibri" panose="020F0502020204030204"/>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73451"/>
        </a:solidFill>
        <a:effectLst/>
      </p:bgPr>
    </p:bg>
    <p:spTree>
      <p:nvGrpSpPr>
        <p:cNvPr id="1" name=""/>
        <p:cNvGrpSpPr/>
        <p:nvPr/>
      </p:nvGrpSpPr>
      <p:grpSpPr>
        <a:xfrm>
          <a:off x="0" y="0"/>
          <a:ext cx="0" cy="0"/>
          <a:chOff x="0" y="0"/>
          <a:chExt cx="0" cy="0"/>
        </a:xfrm>
      </p:grpSpPr>
      <p:sp>
        <p:nvSpPr>
          <p:cNvPr id="2" name="Shape 0"/>
          <p:cNvSpPr/>
          <p:nvPr/>
        </p:nvSpPr>
        <p:spPr>
          <a:xfrm>
            <a:off x="617220" y="1508760"/>
            <a:ext cx="205740" cy="1371600"/>
          </a:xfrm>
          <a:prstGeom prst="rect">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3" name="Text 1"/>
          <p:cNvSpPr/>
          <p:nvPr/>
        </p:nvSpPr>
        <p:spPr>
          <a:xfrm>
            <a:off x="925830" y="1474470"/>
            <a:ext cx="7543800" cy="960120"/>
          </a:xfrm>
          <a:prstGeom prst="rect">
            <a:avLst/>
          </a:prstGeom>
          <a:noFill/>
          <a:ln/>
        </p:spPr>
        <p:txBody>
          <a:bodyPr wrap="square" rtlCol="0" anchor="ctr"/>
          <a:lstStyle/>
          <a:p>
            <a:pPr defTabSz="685800"/>
            <a:r>
              <a:rPr lang="en-US" sz="2850" b="1" dirty="0">
                <a:solidFill>
                  <a:srgbClr val="FFFFFF"/>
                </a:solidFill>
                <a:latin typeface="Cambria" pitchFamily="34" charset="0"/>
                <a:ea typeface="Cambria" pitchFamily="34" charset="-122"/>
                <a:cs typeface="Cambria" pitchFamily="34" charset="-120"/>
              </a:rPr>
              <a:t>“We're not paying you to write code.”</a:t>
            </a:r>
            <a:endParaRPr lang="en-US" sz="2850" dirty="0">
              <a:solidFill>
                <a:prstClr val="black"/>
              </a:solidFill>
              <a:latin typeface="Calibri" panose="020F0502020204030204"/>
            </a:endParaRPr>
          </a:p>
        </p:txBody>
      </p:sp>
      <p:sp>
        <p:nvSpPr>
          <p:cNvPr id="4" name="Text 2"/>
          <p:cNvSpPr/>
          <p:nvPr/>
        </p:nvSpPr>
        <p:spPr>
          <a:xfrm>
            <a:off x="925830" y="2571750"/>
            <a:ext cx="7269480" cy="342900"/>
          </a:xfrm>
          <a:prstGeom prst="rect">
            <a:avLst/>
          </a:prstGeom>
          <a:noFill/>
          <a:ln/>
        </p:spPr>
        <p:txBody>
          <a:bodyPr wrap="square" rtlCol="0" anchor="ctr"/>
          <a:lstStyle/>
          <a:p>
            <a:pPr defTabSz="685800"/>
            <a:r>
              <a:rPr lang="en-US" sz="1350" i="1" dirty="0">
                <a:solidFill>
                  <a:srgbClr val="C6D2DE"/>
                </a:solidFill>
                <a:latin typeface="Calibri" pitchFamily="34" charset="0"/>
                <a:ea typeface="Calibri" pitchFamily="34" charset="-122"/>
                <a:cs typeface="Calibri" pitchFamily="34" charset="-120"/>
              </a:rPr>
              <a:t>A manager told me that at lunch, years ago. It stung. Then it clicked.</a:t>
            </a:r>
            <a:endParaRPr lang="en-US" sz="1350" dirty="0">
              <a:solidFill>
                <a:prstClr val="black"/>
              </a:solidFill>
              <a:latin typeface="Calibri" panose="020F0502020204030204"/>
            </a:endParaRPr>
          </a:p>
        </p:txBody>
      </p:sp>
      <p:sp>
        <p:nvSpPr>
          <p:cNvPr id="5" name="Text 3"/>
          <p:cNvSpPr/>
          <p:nvPr/>
        </p:nvSpPr>
        <p:spPr>
          <a:xfrm>
            <a:off x="925830" y="3326130"/>
            <a:ext cx="7269480" cy="617220"/>
          </a:xfrm>
          <a:prstGeom prst="rect">
            <a:avLst/>
          </a:prstGeom>
          <a:noFill/>
          <a:ln/>
        </p:spPr>
        <p:txBody>
          <a:bodyPr wrap="square" rtlCol="0" anchor="ctr"/>
          <a:lstStyle/>
          <a:p>
            <a:pPr defTabSz="685800"/>
            <a:r>
              <a:rPr lang="en-US" b="1" dirty="0">
                <a:solidFill>
                  <a:srgbClr val="FFD915"/>
                </a:solidFill>
                <a:latin typeface="Cambria" pitchFamily="34" charset="0"/>
                <a:ea typeface="Cambria" pitchFamily="34" charset="-122"/>
                <a:cs typeface="Cambria" pitchFamily="34" charset="-120"/>
              </a:rPr>
              <a:t>You're paid to move a company forward. Now you know how to show how far.</a:t>
            </a:r>
            <a:endParaRPr lang="en-US" dirty="0">
              <a:solidFill>
                <a:prstClr val="black"/>
              </a:solidFill>
              <a:latin typeface="Calibri" panose="020F0502020204030204"/>
            </a:endParaRPr>
          </a:p>
        </p:txBody>
      </p:sp>
      <p:sp>
        <p:nvSpPr>
          <p:cNvPr id="6" name="Text 4"/>
          <p:cNvSpPr/>
          <p:nvPr/>
        </p:nvSpPr>
        <p:spPr>
          <a:xfrm>
            <a:off x="925830" y="4389120"/>
            <a:ext cx="7543800" cy="274320"/>
          </a:xfrm>
          <a:prstGeom prst="rect">
            <a:avLst/>
          </a:prstGeom>
          <a:noFill/>
          <a:ln/>
        </p:spPr>
        <p:txBody>
          <a:bodyPr wrap="square" rtlCol="0" anchor="ctr"/>
          <a:lstStyle/>
          <a:p>
            <a:pPr defTabSz="685800"/>
            <a:r>
              <a:rPr lang="en-US" sz="1125" b="1" dirty="0">
                <a:solidFill>
                  <a:srgbClr val="FFFFFF"/>
                </a:solidFill>
                <a:latin typeface="Calibri" pitchFamily="34" charset="0"/>
                <a:ea typeface="Calibri" pitchFamily="34" charset="-122"/>
                <a:cs typeface="Calibri" pitchFamily="34" charset="-120"/>
              </a:rPr>
              <a:t>Tony Champion</a:t>
            </a:r>
            <a:r>
              <a:rPr lang="en-US" sz="1125" dirty="0">
                <a:solidFill>
                  <a:srgbClr val="9DB0C4"/>
                </a:solidFill>
                <a:latin typeface="Calibri" pitchFamily="34" charset="0"/>
                <a:ea typeface="Calibri" pitchFamily="34" charset="-122"/>
                <a:cs typeface="Calibri" pitchFamily="34" charset="-120"/>
              </a:rPr>
              <a:t>   ·   developersroad.com</a:t>
            </a:r>
            <a:endParaRPr lang="en-US" sz="1125" dirty="0">
              <a:solidFill>
                <a:prstClr val="black"/>
              </a:solidFill>
              <a:latin typeface="Calibri" panose="020F0502020204030204"/>
            </a:endParaRPr>
          </a:p>
        </p:txBody>
      </p:sp>
      <p:sp>
        <p:nvSpPr>
          <p:cNvPr id="7" name="Shape 5"/>
          <p:cNvSpPr/>
          <p:nvPr/>
        </p:nvSpPr>
        <p:spPr>
          <a:xfrm>
            <a:off x="8161020"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8" name="Shape 6"/>
          <p:cNvSpPr/>
          <p:nvPr/>
        </p:nvSpPr>
        <p:spPr>
          <a:xfrm>
            <a:off x="8380476"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9" name="Shape 7"/>
          <p:cNvSpPr/>
          <p:nvPr/>
        </p:nvSpPr>
        <p:spPr>
          <a:xfrm>
            <a:off x="8599932" y="4389120"/>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0" name="Shape 8"/>
          <p:cNvSpPr/>
          <p:nvPr/>
        </p:nvSpPr>
        <p:spPr>
          <a:xfrm>
            <a:off x="8161020"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1" name="Shape 9"/>
          <p:cNvSpPr/>
          <p:nvPr/>
        </p:nvSpPr>
        <p:spPr>
          <a:xfrm>
            <a:off x="8380476"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
        <p:nvSpPr>
          <p:cNvPr id="12" name="Shape 10"/>
          <p:cNvSpPr/>
          <p:nvPr/>
        </p:nvSpPr>
        <p:spPr>
          <a:xfrm>
            <a:off x="8599932" y="4608576"/>
            <a:ext cx="82296" cy="82296"/>
          </a:xfrm>
          <a:prstGeom prst="ellipse">
            <a:avLst/>
          </a:prstGeom>
          <a:solidFill>
            <a:srgbClr val="FFD915"/>
          </a:solidFill>
          <a:ln/>
        </p:spPr>
        <p:txBody>
          <a:bodyPr/>
          <a:lstStyle/>
          <a:p>
            <a:pPr defTabSz="685800"/>
            <a:endParaRPr lang="en-US" sz="1350">
              <a:solidFill>
                <a:prstClr val="black"/>
              </a:solidFill>
              <a:latin typeface="Calibri" panose="020F0502020204030204"/>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Session Survey</a:t>
            </a:r>
          </a:p>
        </p:txBody>
      </p:sp>
      <p:sp>
        <p:nvSpPr>
          <p:cNvPr id="4" name="Content Placeholder 2">
            <a:extLst>
              <a:ext uri="{FF2B5EF4-FFF2-40B4-BE49-F238E27FC236}">
                <a16:creationId xmlns:a16="http://schemas.microsoft.com/office/drawing/2014/main" id="{D3333D19-2F66-B5EE-4D48-C1C51B02C680}"/>
              </a:ext>
            </a:extLst>
          </p:cNvPr>
          <p:cNvSpPr txBox="1">
            <a:spLocks noGrp="1"/>
          </p:cNvSpPr>
          <p:nvPr>
            <p:ph idx="1"/>
          </p:nvPr>
        </p:nvSpPr>
        <p:spPr>
          <a:xfrm>
            <a:off x="457200" y="1200150"/>
            <a:ext cx="8229600" cy="3394075"/>
          </a:xfrm>
          <a:prstGeom prst="rect">
            <a:avLst/>
          </a:prstGeom>
        </p:spPr>
        <p:txBody>
          <a:bodyPr>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Your feedback is very important to us</a:t>
            </a:r>
          </a:p>
          <a:p>
            <a:r>
              <a:rPr lang="en-US" dirty="0"/>
              <a:t>Please take a moment to complete the session survey found in the mobile app</a:t>
            </a:r>
          </a:p>
          <a:p>
            <a:r>
              <a:rPr lang="en-US" dirty="0"/>
              <a:t>Use the QR code or search for “Converge360 Events” in your app store</a:t>
            </a:r>
          </a:p>
          <a:p>
            <a:r>
              <a:rPr lang="en-US" dirty="0"/>
              <a:t>Find this session on the Agenda tab</a:t>
            </a:r>
          </a:p>
          <a:p>
            <a:r>
              <a:rPr lang="en-US" dirty="0"/>
              <a:t>Click “Session Evaluation”</a:t>
            </a:r>
          </a:p>
          <a:p>
            <a:r>
              <a:rPr lang="en-US" dirty="0"/>
              <a:t>Thank you! </a:t>
            </a:r>
          </a:p>
        </p:txBody>
      </p:sp>
      <p:pic>
        <p:nvPicPr>
          <p:cNvPr id="5" name="Picture 4">
            <a:extLst>
              <a:ext uri="{FF2B5EF4-FFF2-40B4-BE49-F238E27FC236}">
                <a16:creationId xmlns:a16="http://schemas.microsoft.com/office/drawing/2014/main" id="{DD9EBFE1-3CDF-8695-964C-EAA91BBF4E4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249137" y="2876550"/>
            <a:ext cx="1427276" cy="1428750"/>
          </a:xfrm>
          <a:prstGeom prst="rect">
            <a:avLst/>
          </a:prstGeom>
        </p:spPr>
      </p:pic>
    </p:spTree>
    <p:extLst>
      <p:ext uri="{BB962C8B-B14F-4D97-AF65-F5344CB8AC3E}">
        <p14:creationId xmlns:p14="http://schemas.microsoft.com/office/powerpoint/2010/main" val="66389735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Visual Studio Live! Austin 201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TotalTime>
  <Words>6726</Words>
  <Application>Microsoft Office PowerPoint</Application>
  <PresentationFormat>On-screen Show (16:9)</PresentationFormat>
  <Paragraphs>666</Paragraphs>
  <Slides>53</Slides>
  <Notes>52</Notes>
  <HiddenSlides>1</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53</vt:i4>
      </vt:variant>
    </vt:vector>
  </HeadingPairs>
  <TitlesOfParts>
    <vt:vector size="62" baseType="lpstr">
      <vt:lpstr>Aptos</vt:lpstr>
      <vt:lpstr>Arial</vt:lpstr>
      <vt:lpstr>Calibri</vt:lpstr>
      <vt:lpstr>Cambria</vt:lpstr>
      <vt:lpstr>Consolas</vt:lpstr>
      <vt:lpstr>Times New Roman</vt:lpstr>
      <vt:lpstr>Custom Design</vt:lpstr>
      <vt:lpstr>Visual Studio Live! Austin 2018</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Session Survey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Danielle Potts</dc:creator>
  <cp:lastModifiedBy>Tony Champion</cp:lastModifiedBy>
  <cp:revision>6</cp:revision>
  <dcterms:created xsi:type="dcterms:W3CDTF">2015-02-16T21:29:58Z</dcterms:created>
  <dcterms:modified xsi:type="dcterms:W3CDTF">2026-09-07T18:23:05Z</dcterms:modified>
</cp:coreProperties>
</file>